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7.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8.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62" r:id="rId2"/>
    <p:sldMasterId id="2147483674" r:id="rId3"/>
  </p:sldMasterIdLst>
  <p:notesMasterIdLst>
    <p:notesMasterId r:id="rId40"/>
  </p:notesMasterIdLst>
  <p:sldIdLst>
    <p:sldId id="277" r:id="rId4"/>
    <p:sldId id="278" r:id="rId5"/>
    <p:sldId id="280" r:id="rId6"/>
    <p:sldId id="258" r:id="rId7"/>
    <p:sldId id="276" r:id="rId8"/>
    <p:sldId id="263" r:id="rId9"/>
    <p:sldId id="262" r:id="rId10"/>
    <p:sldId id="275" r:id="rId11"/>
    <p:sldId id="294" r:id="rId12"/>
    <p:sldId id="295" r:id="rId13"/>
    <p:sldId id="296" r:id="rId14"/>
    <p:sldId id="266" r:id="rId15"/>
    <p:sldId id="264" r:id="rId16"/>
    <p:sldId id="265" r:id="rId17"/>
    <p:sldId id="257" r:id="rId18"/>
    <p:sldId id="282" r:id="rId19"/>
    <p:sldId id="274" r:id="rId20"/>
    <p:sldId id="293" r:id="rId21"/>
    <p:sldId id="290" r:id="rId22"/>
    <p:sldId id="291" r:id="rId23"/>
    <p:sldId id="272" r:id="rId24"/>
    <p:sldId id="292" r:id="rId25"/>
    <p:sldId id="289" r:id="rId26"/>
    <p:sldId id="300" r:id="rId27"/>
    <p:sldId id="268" r:id="rId28"/>
    <p:sldId id="301" r:id="rId29"/>
    <p:sldId id="288" r:id="rId30"/>
    <p:sldId id="285" r:id="rId31"/>
    <p:sldId id="287" r:id="rId32"/>
    <p:sldId id="286" r:id="rId33"/>
    <p:sldId id="283" r:id="rId34"/>
    <p:sldId id="298" r:id="rId35"/>
    <p:sldId id="284" r:id="rId36"/>
    <p:sldId id="297" r:id="rId37"/>
    <p:sldId id="267" r:id="rId38"/>
    <p:sldId id="259" r:id="rId39"/>
  </p:sldIdLst>
  <p:sldSz cx="9144000" cy="6858000" type="screen4x3"/>
  <p:notesSz cx="6858000" cy="9144000"/>
  <p:custDataLst>
    <p:tags r:id="rId41"/>
  </p:custDataLst>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B82BD0-3B4F-CE46-A32E-92C8E7568E14}" v="4094" dt="2018-07-13T21:22:57.7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4092" autoAdjust="0"/>
    <p:restoredTop sz="75898" autoAdjust="0"/>
  </p:normalViewPr>
  <p:slideViewPr>
    <p:cSldViewPr>
      <p:cViewPr varScale="1">
        <p:scale>
          <a:sx n="83" d="100"/>
          <a:sy n="83" d="100"/>
        </p:scale>
        <p:origin x="19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80" d="100"/>
          <a:sy n="80" d="100"/>
        </p:scale>
        <p:origin x="-1950" y="6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elyn@peay.us" userId="969afaacf5236310" providerId="LiveId" clId="{54B82BD0-3B4F-CE46-A32E-92C8E7568E14}"/>
    <pc:docChg chg="undo custSel modSld sldOrd">
      <pc:chgData name="kaelyn@peay.us" userId="969afaacf5236310" providerId="LiveId" clId="{54B82BD0-3B4F-CE46-A32E-92C8E7568E14}" dt="2018-07-13T21:22:57.772" v="4075" actId="20577"/>
      <pc:docMkLst>
        <pc:docMk/>
      </pc:docMkLst>
      <pc:sldChg chg="ord modNotesTx">
        <pc:chgData name="kaelyn@peay.us" userId="969afaacf5236310" providerId="LiveId" clId="{54B82BD0-3B4F-CE46-A32E-92C8E7568E14}" dt="2018-07-13T20:04:01.298" v="1153" actId="20577"/>
        <pc:sldMkLst>
          <pc:docMk/>
          <pc:sldMk cId="0" sldId="257"/>
        </pc:sldMkLst>
      </pc:sldChg>
      <pc:sldChg chg="modNotesTx">
        <pc:chgData name="kaelyn@peay.us" userId="969afaacf5236310" providerId="LiveId" clId="{54B82BD0-3B4F-CE46-A32E-92C8E7568E14}" dt="2018-07-13T20:14:18.150" v="1793" actId="20577"/>
        <pc:sldMkLst>
          <pc:docMk/>
          <pc:sldMk cId="0" sldId="264"/>
        </pc:sldMkLst>
      </pc:sldChg>
      <pc:sldChg chg="modNotesTx">
        <pc:chgData name="kaelyn@peay.us" userId="969afaacf5236310" providerId="LiveId" clId="{54B82BD0-3B4F-CE46-A32E-92C8E7568E14}" dt="2018-07-13T20:14:49.327" v="1848" actId="20577"/>
        <pc:sldMkLst>
          <pc:docMk/>
          <pc:sldMk cId="0" sldId="266"/>
        </pc:sldMkLst>
      </pc:sldChg>
      <pc:sldChg chg="modNotesTx">
        <pc:chgData name="kaelyn@peay.us" userId="969afaacf5236310" providerId="LiveId" clId="{54B82BD0-3B4F-CE46-A32E-92C8E7568E14}" dt="2018-07-13T20:55:29.218" v="3058" actId="20577"/>
        <pc:sldMkLst>
          <pc:docMk/>
          <pc:sldMk cId="0" sldId="267"/>
        </pc:sldMkLst>
      </pc:sldChg>
      <pc:sldChg chg="ord">
        <pc:chgData name="kaelyn@peay.us" userId="969afaacf5236310" providerId="LiveId" clId="{54B82BD0-3B4F-CE46-A32E-92C8E7568E14}" dt="2018-07-13T20:26:08.460" v="2147"/>
        <pc:sldMkLst>
          <pc:docMk/>
          <pc:sldMk cId="0" sldId="268"/>
        </pc:sldMkLst>
      </pc:sldChg>
      <pc:sldChg chg="modNotesTx">
        <pc:chgData name="kaelyn@peay.us" userId="969afaacf5236310" providerId="LiveId" clId="{54B82BD0-3B4F-CE46-A32E-92C8E7568E14}" dt="2018-07-13T20:30:52.424" v="2176" actId="20577"/>
        <pc:sldMkLst>
          <pc:docMk/>
          <pc:sldMk cId="0" sldId="269"/>
        </pc:sldMkLst>
      </pc:sldChg>
      <pc:sldChg chg="ord">
        <pc:chgData name="kaelyn@peay.us" userId="969afaacf5236310" providerId="LiveId" clId="{54B82BD0-3B4F-CE46-A32E-92C8E7568E14}" dt="2018-07-13T20:26:57.258" v="2150"/>
        <pc:sldMkLst>
          <pc:docMk/>
          <pc:sldMk cId="0" sldId="273"/>
        </pc:sldMkLst>
      </pc:sldChg>
      <pc:sldChg chg="modNotesTx">
        <pc:chgData name="kaelyn@peay.us" userId="969afaacf5236310" providerId="LiveId" clId="{54B82BD0-3B4F-CE46-A32E-92C8E7568E14}" dt="2018-07-13T20:06:39.350" v="1253" actId="20577"/>
        <pc:sldMkLst>
          <pc:docMk/>
          <pc:sldMk cId="0" sldId="274"/>
        </pc:sldMkLst>
      </pc:sldChg>
      <pc:sldChg chg="ord modNotesTx">
        <pc:chgData name="kaelyn@peay.us" userId="969afaacf5236310" providerId="LiveId" clId="{54B82BD0-3B4F-CE46-A32E-92C8E7568E14}" dt="2018-07-13T19:41:01.576" v="440" actId="20577"/>
        <pc:sldMkLst>
          <pc:docMk/>
          <pc:sldMk cId="0" sldId="275"/>
        </pc:sldMkLst>
      </pc:sldChg>
      <pc:sldChg chg="ord modNotesTx">
        <pc:chgData name="kaelyn@peay.us" userId="969afaacf5236310" providerId="LiveId" clId="{54B82BD0-3B4F-CE46-A32E-92C8E7568E14}" dt="2018-07-13T20:12:07.868" v="1669" actId="20577"/>
        <pc:sldMkLst>
          <pc:docMk/>
          <pc:sldMk cId="3047075099" sldId="282"/>
        </pc:sldMkLst>
      </pc:sldChg>
      <pc:sldChg chg="ord modNotesTx">
        <pc:chgData name="kaelyn@peay.us" userId="969afaacf5236310" providerId="LiveId" clId="{54B82BD0-3B4F-CE46-A32E-92C8E7568E14}" dt="2018-07-13T20:55:04.890" v="3049" actId="20577"/>
        <pc:sldMkLst>
          <pc:docMk/>
          <pc:sldMk cId="3536446139" sldId="283"/>
        </pc:sldMkLst>
      </pc:sldChg>
      <pc:sldChg chg="modNotesTx">
        <pc:chgData name="kaelyn@peay.us" userId="969afaacf5236310" providerId="LiveId" clId="{54B82BD0-3B4F-CE46-A32E-92C8E7568E14}" dt="2018-07-13T20:55:18.155" v="3052" actId="20577"/>
        <pc:sldMkLst>
          <pc:docMk/>
          <pc:sldMk cId="223519805" sldId="284"/>
        </pc:sldMkLst>
      </pc:sldChg>
      <pc:sldChg chg="ord">
        <pc:chgData name="kaelyn@peay.us" userId="969afaacf5236310" providerId="LiveId" clId="{54B82BD0-3B4F-CE46-A32E-92C8E7568E14}" dt="2018-07-13T20:26:29.746" v="2149"/>
        <pc:sldMkLst>
          <pc:docMk/>
          <pc:sldMk cId="368109758" sldId="285"/>
        </pc:sldMkLst>
      </pc:sldChg>
      <pc:sldChg chg="ord">
        <pc:chgData name="kaelyn@peay.us" userId="969afaacf5236310" providerId="LiveId" clId="{54B82BD0-3B4F-CE46-A32E-92C8E7568E14}" dt="2018-07-13T20:28:51.026" v="2157"/>
        <pc:sldMkLst>
          <pc:docMk/>
          <pc:sldMk cId="2137016564" sldId="286"/>
        </pc:sldMkLst>
      </pc:sldChg>
      <pc:sldChg chg="addSp modSp ord">
        <pc:chgData name="kaelyn@peay.us" userId="969afaacf5236310" providerId="LiveId" clId="{54B82BD0-3B4F-CE46-A32E-92C8E7568E14}" dt="2018-07-13T21:22:57.772" v="4075" actId="20577"/>
        <pc:sldMkLst>
          <pc:docMk/>
          <pc:sldMk cId="4135984210" sldId="287"/>
        </pc:sldMkLst>
        <pc:spChg chg="add mod">
          <ac:chgData name="kaelyn@peay.us" userId="969afaacf5236310" providerId="LiveId" clId="{54B82BD0-3B4F-CE46-A32E-92C8E7568E14}" dt="2018-07-13T21:22:57.772" v="4075" actId="20577"/>
          <ac:spMkLst>
            <pc:docMk/>
            <pc:sldMk cId="4135984210" sldId="287"/>
            <ac:spMk id="4" creationId="{FD0EC8CA-5F7D-4044-9C63-7A75E4B52A2A}"/>
          </ac:spMkLst>
        </pc:spChg>
        <pc:picChg chg="mod">
          <ac:chgData name="kaelyn@peay.us" userId="969afaacf5236310" providerId="LiveId" clId="{54B82BD0-3B4F-CE46-A32E-92C8E7568E14}" dt="2018-07-13T21:21:15.892" v="4018" actId="1076"/>
          <ac:picMkLst>
            <pc:docMk/>
            <pc:sldMk cId="4135984210" sldId="287"/>
            <ac:picMk id="3" creationId="{00000000-0000-0000-0000-000000000000}"/>
          </ac:picMkLst>
        </pc:picChg>
      </pc:sldChg>
      <pc:sldChg chg="ord">
        <pc:chgData name="kaelyn@peay.us" userId="969afaacf5236310" providerId="LiveId" clId="{54B82BD0-3B4F-CE46-A32E-92C8E7568E14}" dt="2018-07-13T20:27:51.694" v="2153"/>
        <pc:sldMkLst>
          <pc:docMk/>
          <pc:sldMk cId="3334458796" sldId="288"/>
        </pc:sldMkLst>
      </pc:sldChg>
      <pc:sldChg chg="modNotesTx">
        <pc:chgData name="kaelyn@peay.us" userId="969afaacf5236310" providerId="LiveId" clId="{54B82BD0-3B4F-CE46-A32E-92C8E7568E14}" dt="2018-07-13T20:20:02.616" v="1853" actId="20577"/>
        <pc:sldMkLst>
          <pc:docMk/>
          <pc:sldMk cId="1597844277" sldId="290"/>
        </pc:sldMkLst>
      </pc:sldChg>
      <pc:sldChg chg="modNotesTx">
        <pc:chgData name="kaelyn@peay.us" userId="969afaacf5236310" providerId="LiveId" clId="{54B82BD0-3B4F-CE46-A32E-92C8E7568E14}" dt="2018-07-13T20:20:05.793" v="1854" actId="20577"/>
        <pc:sldMkLst>
          <pc:docMk/>
          <pc:sldMk cId="3963877339" sldId="291"/>
        </pc:sldMkLst>
      </pc:sldChg>
      <pc:sldChg chg="modNotesTx">
        <pc:chgData name="kaelyn@peay.us" userId="969afaacf5236310" providerId="LiveId" clId="{54B82BD0-3B4F-CE46-A32E-92C8E7568E14}" dt="2018-07-13T20:24:24.854" v="2145" actId="20577"/>
        <pc:sldMkLst>
          <pc:docMk/>
          <pc:sldMk cId="1988442813" sldId="292"/>
        </pc:sldMkLst>
      </pc:sldChg>
      <pc:sldChg chg="modNotesTx">
        <pc:chgData name="kaelyn@peay.us" userId="969afaacf5236310" providerId="LiveId" clId="{54B82BD0-3B4F-CE46-A32E-92C8E7568E14}" dt="2018-07-13T20:19:42.956" v="1850" actId="20577"/>
        <pc:sldMkLst>
          <pc:docMk/>
          <pc:sldMk cId="681507410" sldId="293"/>
        </pc:sldMkLst>
      </pc:sldChg>
      <pc:sldChg chg="modNotesTx">
        <pc:chgData name="kaelyn@peay.us" userId="969afaacf5236310" providerId="LiveId" clId="{54B82BD0-3B4F-CE46-A32E-92C8E7568E14}" dt="2018-07-13T20:04:13.526" v="1157" actId="20577"/>
        <pc:sldMkLst>
          <pc:docMk/>
          <pc:sldMk cId="3658803292" sldId="295"/>
        </pc:sldMkLst>
      </pc:sldChg>
      <pc:sldChg chg="modNotesTx">
        <pc:chgData name="kaelyn@peay.us" userId="969afaacf5236310" providerId="LiveId" clId="{54B82BD0-3B4F-CE46-A32E-92C8E7568E14}" dt="2018-07-13T18:34:43.474" v="436" actId="20577"/>
        <pc:sldMkLst>
          <pc:docMk/>
          <pc:sldMk cId="158777909" sldId="296"/>
        </pc:sldMkLst>
      </pc:sldChg>
      <pc:sldChg chg="modNotesTx">
        <pc:chgData name="kaelyn@peay.us" userId="969afaacf5236310" providerId="LiveId" clId="{54B82BD0-3B4F-CE46-A32E-92C8E7568E14}" dt="2018-07-13T20:55:13.382" v="3051" actId="20577"/>
        <pc:sldMkLst>
          <pc:docMk/>
          <pc:sldMk cId="2732281683" sldId="297"/>
        </pc:sldMkLst>
      </pc:sldChg>
      <pc:sldChg chg="ord modNotesTx">
        <pc:chgData name="kaelyn@peay.us" userId="969afaacf5236310" providerId="LiveId" clId="{54B82BD0-3B4F-CE46-A32E-92C8E7568E14}" dt="2018-07-13T20:55:02.943" v="3048" actId="20577"/>
        <pc:sldMkLst>
          <pc:docMk/>
          <pc:sldMk cId="3824718409" sldId="298"/>
        </pc:sldMkLst>
      </pc:sldChg>
      <pc:sldChg chg="ord modNotesTx">
        <pc:chgData name="kaelyn@peay.us" userId="969afaacf5236310" providerId="LiveId" clId="{54B82BD0-3B4F-CE46-A32E-92C8E7568E14}" dt="2018-07-13T21:04:34.007" v="3664" actId="20577"/>
        <pc:sldMkLst>
          <pc:docMk/>
          <pc:sldMk cId="192633353" sldId="300"/>
        </pc:sldMkLst>
      </pc:sldChg>
      <pc:sldChg chg="ord modNotesTx">
        <pc:chgData name="kaelyn@peay.us" userId="969afaacf5236310" providerId="LiveId" clId="{54B82BD0-3B4F-CE46-A32E-92C8E7568E14}" dt="2018-07-13T21:03:32.980" v="3511" actId="20577"/>
        <pc:sldMkLst>
          <pc:docMk/>
          <pc:sldMk cId="460536822" sldId="301"/>
        </pc:sldMkLst>
      </pc:sldChg>
      <pc:sldChg chg="ord">
        <pc:chgData name="kaelyn@peay.us" userId="969afaacf5236310" providerId="LiveId" clId="{54B82BD0-3B4F-CE46-A32E-92C8E7568E14}" dt="2018-07-13T20:28:20.943" v="2155"/>
        <pc:sldMkLst>
          <pc:docMk/>
          <pc:sldMk cId="2410688154" sldId="3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aseline="0">
                <a:latin typeface="Times New Roman" charset="0"/>
                <a:cs typeface="+mn-cs"/>
              </a:defRPr>
            </a:lvl1pPr>
          </a:lstStyle>
          <a:p>
            <a:pPr>
              <a:defRPr/>
            </a:pPr>
            <a:endParaRPr lang="en-US"/>
          </a:p>
        </p:txBody>
      </p:sp>
      <p:sp>
        <p:nvSpPr>
          <p:cNvPr id="215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aseline="0">
                <a:latin typeface="Times New Roman" charset="0"/>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aseline="0">
                <a:latin typeface="Times New Roman" charset="0"/>
                <a:cs typeface="+mn-cs"/>
              </a:defRPr>
            </a:lvl1pPr>
          </a:lstStyle>
          <a:p>
            <a:pPr>
              <a:defRPr/>
            </a:pPr>
            <a:endParaRPr lang="en-US"/>
          </a:p>
        </p:txBody>
      </p:sp>
      <p:sp>
        <p:nvSpPr>
          <p:cNvPr id="215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aseline="0">
                <a:latin typeface="Times New Roman" charset="0"/>
                <a:cs typeface="+mn-cs"/>
              </a:defRPr>
            </a:lvl1pPr>
          </a:lstStyle>
          <a:p>
            <a:pPr>
              <a:defRPr/>
            </a:pPr>
            <a:fld id="{2B3781C2-1638-42F2-A88E-CF2732E909DF}" type="slidenum">
              <a:rPr lang="en-US" smtClean="0"/>
              <a:pPr>
                <a:defRPr/>
              </a:pPr>
              <a:t>‹#›</a:t>
            </a:fld>
            <a:endParaRPr lang="en-US"/>
          </a:p>
        </p:txBody>
      </p:sp>
    </p:spTree>
    <p:extLst>
      <p:ext uri="{BB962C8B-B14F-4D97-AF65-F5344CB8AC3E}">
        <p14:creationId xmlns:p14="http://schemas.microsoft.com/office/powerpoint/2010/main" val="19676611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baseline="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baseline="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baseline="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baseline="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baseline="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a:latin typeface="Times New Roman" pitchFamily="18" charset="0"/>
                <a:cs typeface="Times New Roman" pitchFamily="18" charset="0"/>
              </a:rPr>
              <a:t>The </a:t>
            </a:r>
            <a:r>
              <a:rPr lang="en-US" i="1" dirty="0">
                <a:latin typeface="Times New Roman" pitchFamily="18" charset="0"/>
                <a:cs typeface="Times New Roman" pitchFamily="18" charset="0"/>
              </a:rPr>
              <a:t>Pictorial Library of Bible Lands </a:t>
            </a:r>
            <a:r>
              <a:rPr lang="en-US" dirty="0">
                <a:latin typeface="Times New Roman" pitchFamily="18" charset="0"/>
                <a:cs typeface="Times New Roman" pitchFamily="18" charset="0"/>
              </a:rPr>
              <a:t>provides PowerPoint files in addition to individual jpg images. The PowerPoint files are organized in logical sequence and may provide a quicker option for copying slides into other presentations. The PowerPoint files also include annotations</a:t>
            </a:r>
            <a:r>
              <a:rPr lang="en-US" baseline="0" dirty="0">
                <a:latin typeface="Times New Roman" pitchFamily="18" charset="0"/>
                <a:cs typeface="Times New Roman" pitchFamily="18" charset="0"/>
              </a:rPr>
              <a:t> about the sites and images that are not available elsewhere.</a:t>
            </a:r>
            <a:endParaRPr lang="en-US" dirty="0">
              <a:latin typeface="Times New Roman" pitchFamily="18" charset="0"/>
              <a:cs typeface="Times New Roman" pitchFamily="18" charset="0"/>
            </a:endParaRPr>
          </a:p>
          <a:p>
            <a:pPr eaLnBrk="1" hangingPunct="1">
              <a:defRPr/>
            </a:pPr>
            <a:endParaRPr lang="en-US" dirty="0">
              <a:latin typeface="Times New Roman" pitchFamily="18" charset="0"/>
              <a:cs typeface="Times New Roman" pitchFamily="18" charset="0"/>
            </a:endParaRPr>
          </a:p>
          <a:p>
            <a:pPr eaLnBrk="1" hangingPunct="1">
              <a:defRPr/>
            </a:pPr>
            <a:r>
              <a:rPr lang="en-US" dirty="0">
                <a:latin typeface="Times New Roman" pitchFamily="18" charset="0"/>
                <a:cs typeface="Times New Roman" pitchFamily="18" charset="0"/>
              </a:rPr>
              <a:t>The images in the </a:t>
            </a:r>
            <a:r>
              <a:rPr lang="en-US" dirty="0" err="1">
                <a:latin typeface="Times New Roman" pitchFamily="18" charset="0"/>
                <a:cs typeface="Times New Roman" pitchFamily="18" charset="0"/>
              </a:rPr>
              <a:t>PowerPoints</a:t>
            </a:r>
            <a:r>
              <a:rPr lang="en-US" dirty="0">
                <a:latin typeface="Times New Roman" pitchFamily="18" charset="0"/>
                <a:cs typeface="Times New Roman" pitchFamily="18" charset="0"/>
              </a:rPr>
              <a:t> are approximately 1024x768 pixels, the maximum size displayed by many projectors. Users will particularly benefit from accessing the individual higher-resolution jpg images if (1) they have a projection system higher than 1024x768; (2) they want to zoom in on a particular portion of an image; or (3) they want to crop, edit, adapt, or print an image. </a:t>
            </a:r>
          </a:p>
          <a:p>
            <a:pPr eaLnBrk="1" hangingPunct="1"/>
            <a:endParaRPr lang="en-US" dirty="0">
              <a:solidFill>
                <a:srgbClr val="000000"/>
              </a:solidFill>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pPr>
              <a:defRPr/>
            </a:pPr>
            <a:fld id="{4FD885B4-A765-4937-BC72-06E521E696E1}" type="slidenum">
              <a:rPr lang="en-US" smtClean="0">
                <a:solidFill>
                  <a:prstClr val="black"/>
                </a:solidFill>
              </a:rPr>
              <a:pPr>
                <a:defRPr/>
              </a:pPr>
              <a:t>1</a:t>
            </a:fld>
            <a:endParaRPr lang="en-US">
              <a:solidFill>
                <a:prstClr val="black"/>
              </a:solidFill>
            </a:endParaRPr>
          </a:p>
        </p:txBody>
      </p:sp>
    </p:spTree>
    <p:extLst>
      <p:ext uri="{BB962C8B-B14F-4D97-AF65-F5344CB8AC3E}">
        <p14:creationId xmlns:p14="http://schemas.microsoft.com/office/powerpoint/2010/main" val="3799764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This map is intended to help users locate the places which appear in the photographs in this presentation. The map therefore does not represent or label every geographic feature, and the sites are a mixture of modern and ancient place names.</a:t>
            </a:r>
          </a:p>
        </p:txBody>
      </p:sp>
      <p:sp>
        <p:nvSpPr>
          <p:cNvPr id="4" name="Slide Number Placeholder 3"/>
          <p:cNvSpPr>
            <a:spLocks noGrp="1"/>
          </p:cNvSpPr>
          <p:nvPr>
            <p:ph type="sldNum" sz="quarter" idx="10"/>
          </p:nvPr>
        </p:nvSpPr>
        <p:spPr/>
        <p:txBody>
          <a:bodyPr/>
          <a:lstStyle/>
          <a:p>
            <a:fld id="{07005601-BA95-C74F-BE6B-25DF91C8849E}"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This map is intended to help users locate the places which appear in the photographs in this presentation. The map therefore does not represent or label every geographic feature, and the sites are a mixture of modern and ancient place names.</a:t>
            </a:r>
          </a:p>
        </p:txBody>
      </p:sp>
      <p:sp>
        <p:nvSpPr>
          <p:cNvPr id="4" name="Slide Number Placeholder 3"/>
          <p:cNvSpPr>
            <a:spLocks noGrp="1"/>
          </p:cNvSpPr>
          <p:nvPr>
            <p:ph type="sldNum" sz="quarter" idx="10"/>
          </p:nvPr>
        </p:nvSpPr>
        <p:spPr/>
        <p:txBody>
          <a:bodyPr/>
          <a:lstStyle/>
          <a:p>
            <a:fld id="{07005601-BA95-C74F-BE6B-25DF91C8849E}"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3C5F1696-7F1B-482C-88A9-BFC08F3E54E7}" type="slidenum">
              <a:rPr lang="en-US" smtClean="0">
                <a:latin typeface="Times New Roman" pitchFamily="18" charset="0"/>
                <a:cs typeface="Arial" charset="0"/>
              </a:rPr>
              <a:pPr/>
              <a:t>4</a:t>
            </a:fld>
            <a:endParaRPr lang="en-US">
              <a:latin typeface="Times New Roman" pitchFamily="18" charset="0"/>
              <a:cs typeface="Arial"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marL="228600" indent="-228600" eaLnBrk="1" hangingPunct="1"/>
            <a:r>
              <a:rPr lang="en-US" b="1" dirty="0">
                <a:latin typeface="Times New Roman" pitchFamily="18" charset="0"/>
                <a:ea typeface="ＭＳ Ｐゴシック" pitchFamily="34" charset="-128"/>
              </a:rPr>
              <a:t>Historical Background</a:t>
            </a:r>
          </a:p>
          <a:p>
            <a:pPr marL="228600" indent="-228600" eaLnBrk="1" hangingPunct="1">
              <a:buFont typeface="Calibri" pitchFamily="34" charset="0"/>
              <a:buAutoNum type="arabicPeriod"/>
            </a:pP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(modern-day </a:t>
            </a:r>
            <a:r>
              <a:rPr lang="en-US" dirty="0" err="1">
                <a:latin typeface="Times New Roman" pitchFamily="18" charset="0"/>
                <a:ea typeface="ＭＳ Ｐゴシック" pitchFamily="34" charset="-128"/>
              </a:rPr>
              <a:t>Keries</a:t>
            </a:r>
            <a:r>
              <a:rPr lang="en-US" dirty="0">
                <a:latin typeface="Times New Roman" pitchFamily="18" charset="0"/>
                <a:ea typeface="ＭＳ Ｐゴシック" pitchFamily="34" charset="-128"/>
              </a:rPr>
              <a:t>) was located seven miles (11 km) southeast of Corinth and served as the city’s eastern port into the Aegean and Levant (Asia), while Corinth’s port into Italy and the west was </a:t>
            </a:r>
            <a:r>
              <a:rPr lang="en-US" dirty="0" err="1">
                <a:latin typeface="Times New Roman" pitchFamily="18" charset="0"/>
                <a:ea typeface="ＭＳ Ｐゴシック" pitchFamily="34" charset="-128"/>
              </a:rPr>
              <a:t>Lechaion</a:t>
            </a:r>
            <a:r>
              <a:rPr lang="en-US" dirty="0">
                <a:latin typeface="Times New Roman" pitchFamily="18" charset="0"/>
                <a:ea typeface="ＭＳ Ｐゴシック" pitchFamily="34" charset="-128"/>
              </a:rPr>
              <a:t>. Because of its relation to Corinth, </a:t>
            </a:r>
            <a:r>
              <a:rPr lang="en-US" dirty="0" err="1">
                <a:latin typeface="Times New Roman" pitchFamily="18" charset="0"/>
                <a:ea typeface="ＭＳ Ｐゴシック" pitchFamily="34" charset="-128"/>
              </a:rPr>
              <a:t>Cenchrea’s</a:t>
            </a:r>
            <a:r>
              <a:rPr lang="en-US" dirty="0">
                <a:latin typeface="Times New Roman" pitchFamily="18" charset="0"/>
                <a:ea typeface="ＭＳ Ｐゴシック" pitchFamily="34" charset="-128"/>
              </a:rPr>
              <a:t> prosperity followed Corinth’s, enjoying both greatness and poverty parallel to Corinth. It sat on the </a:t>
            </a:r>
            <a:r>
              <a:rPr lang="en-US" dirty="0" err="1">
                <a:latin typeface="Times New Roman" pitchFamily="18" charset="0"/>
                <a:ea typeface="ＭＳ Ｐゴシック" pitchFamily="34" charset="-128"/>
              </a:rPr>
              <a:t>Saronic</a:t>
            </a:r>
            <a:r>
              <a:rPr lang="en-US" dirty="0">
                <a:latin typeface="Times New Roman" pitchFamily="18" charset="0"/>
                <a:ea typeface="ＭＳ Ｐゴシック" pitchFamily="34" charset="-128"/>
              </a:rPr>
              <a:t> Gulf just south of </a:t>
            </a:r>
            <a:r>
              <a:rPr lang="en-US" dirty="0" err="1">
                <a:latin typeface="Times New Roman" pitchFamily="18" charset="0"/>
                <a:ea typeface="ＭＳ Ｐゴシック" pitchFamily="34" charset="-128"/>
              </a:rPr>
              <a:t>Isthmia</a:t>
            </a:r>
            <a:r>
              <a:rPr lang="en-US" dirty="0">
                <a:latin typeface="Times New Roman" pitchFamily="18" charset="0"/>
                <a:ea typeface="ＭＳ Ｐゴシック" pitchFamily="34" charset="-128"/>
              </a:rPr>
              <a:t>, and was named for </a:t>
            </a:r>
            <a:r>
              <a:rPr lang="en-US" dirty="0" err="1">
                <a:latin typeface="Times New Roman" pitchFamily="18" charset="0"/>
                <a:ea typeface="ＭＳ Ｐゴシック" pitchFamily="34" charset="-128"/>
              </a:rPr>
              <a:t>Cenchreas</a:t>
            </a:r>
            <a:r>
              <a:rPr lang="en-US" dirty="0">
                <a:latin typeface="Times New Roman" pitchFamily="18" charset="0"/>
                <a:ea typeface="ＭＳ Ｐゴシック" pitchFamily="34" charset="-128"/>
              </a:rPr>
              <a:t>, son of Poseidon and </a:t>
            </a:r>
            <a:r>
              <a:rPr lang="en-US" dirty="0" err="1">
                <a:latin typeface="Times New Roman" pitchFamily="18" charset="0"/>
                <a:ea typeface="ＭＳ Ｐゴシック" pitchFamily="34" charset="-128"/>
              </a:rPr>
              <a:t>Peirene</a:t>
            </a:r>
            <a:r>
              <a:rPr lang="en-US" dirty="0">
                <a:latin typeface="Times New Roman" pitchFamily="18" charset="0"/>
                <a:ea typeface="ＭＳ Ｐゴシック" pitchFamily="34" charset="-128"/>
              </a:rPr>
              <a:t> (according to Pausanias).</a:t>
            </a:r>
          </a:p>
          <a:p>
            <a:pPr marL="228600" indent="-228600" eaLnBrk="1" hangingPunct="1">
              <a:buFont typeface="Calibri" pitchFamily="34" charset="0"/>
              <a:buAutoNum type="arabicPeriod"/>
            </a:pPr>
            <a:r>
              <a:rPr lang="en-US" dirty="0">
                <a:latin typeface="Times New Roman" pitchFamily="18" charset="0"/>
                <a:ea typeface="ＭＳ Ｐゴシック" pitchFamily="34" charset="-128"/>
              </a:rPr>
              <a:t>The city was founded some time prior to the Peloponnesian War and was likely continually occupied until 146 BC, when </a:t>
            </a:r>
            <a:r>
              <a:rPr lang="en-US" dirty="0" err="1">
                <a:latin typeface="Times New Roman" pitchFamily="18" charset="0"/>
                <a:ea typeface="ＭＳ Ｐゴシック" pitchFamily="34" charset="-128"/>
              </a:rPr>
              <a:t>Mummius</a:t>
            </a:r>
            <a:r>
              <a:rPr lang="en-US" dirty="0">
                <a:latin typeface="Times New Roman" pitchFamily="18" charset="0"/>
                <a:ea typeface="ＭＳ Ｐゴシック" pitchFamily="34" charset="-128"/>
              </a:rPr>
              <a:t> crushed Corinth. When Julius Caesar revived Corinth in 44 BC, he remodeled </a:t>
            </a:r>
            <a:r>
              <a:rPr lang="en-US" dirty="0" err="1">
                <a:latin typeface="Times New Roman" pitchFamily="18" charset="0"/>
                <a:ea typeface="ＭＳ Ｐゴシック" pitchFamily="34" charset="-128"/>
              </a:rPr>
              <a:t>Cenchrea’s</a:t>
            </a:r>
            <a:r>
              <a:rPr lang="en-US" dirty="0">
                <a:latin typeface="Times New Roman" pitchFamily="18" charset="0"/>
                <a:ea typeface="ＭＳ Ｐゴシック" pitchFamily="34" charset="-128"/>
              </a:rPr>
              <a:t> harbor facilities and added two artificial rubble breakwaters.</a:t>
            </a:r>
          </a:p>
          <a:p>
            <a:pPr marL="228600" indent="-228600" eaLnBrk="1" hangingPunct="1">
              <a:buFont typeface="Calibri" pitchFamily="34" charset="0"/>
              <a:buAutoNum type="arabicPeriod"/>
            </a:pP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reached its height in the 2nd century AD but continued to be an important port until the 6th century, despite earthquake and tidal wave damage in the 4th century. In AD 580, the Slavs and </a:t>
            </a:r>
            <a:r>
              <a:rPr lang="en-US" dirty="0" err="1">
                <a:latin typeface="Times New Roman" pitchFamily="18" charset="0"/>
                <a:ea typeface="ＭＳ Ｐゴシック" pitchFamily="34" charset="-128"/>
              </a:rPr>
              <a:t>Avars</a:t>
            </a:r>
            <a:r>
              <a:rPr lang="en-US" dirty="0">
                <a:latin typeface="Times New Roman" pitchFamily="18" charset="0"/>
                <a:ea typeface="ＭＳ Ｐゴシック" pitchFamily="34" charset="-128"/>
              </a:rPr>
              <a:t> destroyed </a:t>
            </a: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The city continued to be occupied into the Middle Ages but declined in importance. </a:t>
            </a:r>
          </a:p>
          <a:p>
            <a:pPr marL="228600" indent="-228600" eaLnBrk="1" hangingPunct="1"/>
            <a:endParaRPr lang="en-US" dirty="0">
              <a:latin typeface="Times New Roman" pitchFamily="18" charset="0"/>
              <a:ea typeface="ＭＳ Ｐゴシック" pitchFamily="34" charset="-128"/>
            </a:endParaRPr>
          </a:p>
          <a:p>
            <a:pPr marL="228600" indent="-228600" eaLnBrk="1" hangingPunct="1"/>
            <a:r>
              <a:rPr lang="en-US" dirty="0">
                <a:latin typeface="Times New Roman" pitchFamily="18" charset="0"/>
                <a:ea typeface="ＭＳ Ｐゴシック" pitchFamily="34" charset="-128"/>
              </a:rPr>
              <a:t>tb050803912</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3B2E3E13-E744-498F-B3E0-3517F1E093E5}" type="slidenum">
              <a:rPr lang="en-US" smtClean="0">
                <a:latin typeface="Times New Roman" pitchFamily="18" charset="0"/>
                <a:cs typeface="Arial" charset="0"/>
              </a:rPr>
              <a:pPr/>
              <a:t>5</a:t>
            </a:fld>
            <a:endParaRPr lang="en-US">
              <a:latin typeface="Times New Roman" pitchFamily="18" charset="0"/>
              <a:cs typeface="Arial" charset="0"/>
            </a:endParaRPr>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marL="228600" indent="-228600" eaLnBrk="1" hangingPunct="1"/>
            <a:r>
              <a:rPr lang="en-US" dirty="0">
                <a:latin typeface="Times New Roman" pitchFamily="18" charset="0"/>
                <a:ea typeface="ＭＳ Ｐゴシック" pitchFamily="34" charset="-128"/>
              </a:rPr>
              <a:t>tb050803912</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3875F7C5-F8FF-4144-ADE6-7117FDD5F10D}" type="slidenum">
              <a:rPr lang="en-US" smtClean="0">
                <a:latin typeface="Times New Roman" pitchFamily="18" charset="0"/>
                <a:cs typeface="Arial" charset="0"/>
              </a:rPr>
              <a:pPr/>
              <a:t>6</a:t>
            </a:fld>
            <a:endParaRPr lang="en-US">
              <a:latin typeface="Times New Roman" pitchFamily="18" charset="0"/>
              <a:cs typeface="Arial" charset="0"/>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marL="228600" indent="-228600" eaLnBrk="1" hangingPunct="1"/>
            <a:r>
              <a:rPr lang="en-US">
                <a:latin typeface="Times New Roman" pitchFamily="18" charset="0"/>
                <a:ea typeface="ＭＳ Ｐゴシック" pitchFamily="34" charset="-128"/>
              </a:rPr>
              <a:t>tb050803953</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E1DF3FAC-75A8-48D4-A391-31CDDCC99E11}" type="slidenum">
              <a:rPr lang="en-US" smtClean="0">
                <a:latin typeface="Times New Roman" pitchFamily="18" charset="0"/>
                <a:cs typeface="Arial" charset="0"/>
              </a:rPr>
              <a:pPr/>
              <a:t>7</a:t>
            </a:fld>
            <a:endParaRPr lang="en-US">
              <a:latin typeface="Times New Roman" pitchFamily="18" charset="0"/>
              <a:cs typeface="Arial"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eaLnBrk="1" hangingPunct="1"/>
            <a:r>
              <a:rPr lang="en-US">
                <a:latin typeface="Times New Roman" pitchFamily="18" charset="0"/>
                <a:ea typeface="ＭＳ Ｐゴシック" pitchFamily="34" charset="-128"/>
              </a:rPr>
              <a:t>tb050803952</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ln/>
        </p:spPr>
      </p:sp>
      <p:sp>
        <p:nvSpPr>
          <p:cNvPr id="44034" name="Notes Placeholder 2"/>
          <p:cNvSpPr>
            <a:spLocks noGrp="1"/>
          </p:cNvSpPr>
          <p:nvPr>
            <p:ph type="body" idx="1"/>
          </p:nvPr>
        </p:nvSpPr>
        <p:spPr>
          <a:noFill/>
          <a:ln/>
        </p:spPr>
        <p:txBody>
          <a:bodyPr/>
          <a:lstStyle/>
          <a:p>
            <a:pPr marL="228600" indent="-228600" eaLnBrk="1" hangingPunct="1"/>
            <a:r>
              <a:rPr lang="en-US" b="1" dirty="0">
                <a:latin typeface="Times New Roman" pitchFamily="18" charset="0"/>
                <a:ea typeface="ＭＳ Ｐゴシック" pitchFamily="34" charset="-128"/>
              </a:rPr>
              <a:t>Excavations</a:t>
            </a:r>
          </a:p>
          <a:p>
            <a:pPr marL="228600" indent="-228600" eaLnBrk="1" hangingPunct="1">
              <a:buFont typeface="Calibri" pitchFamily="34" charset="0"/>
              <a:buAutoNum type="arabicPeriod"/>
            </a:pPr>
            <a:r>
              <a:rPr lang="en-US" dirty="0">
                <a:latin typeface="Times New Roman" pitchFamily="18" charset="0"/>
                <a:ea typeface="ＭＳ Ｐゴシック" pitchFamily="34" charset="-128"/>
              </a:rPr>
              <a:t>Excavations at </a:t>
            </a: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took place in the 1960s under R. L. Scranton and E. S. Ramage. J. W. Shaw conducted underwater excavations in 1967 with the University of Chicago and Indiana University.</a:t>
            </a:r>
          </a:p>
          <a:p>
            <a:pPr marL="228600" indent="-228600" eaLnBrk="1" hangingPunct="1">
              <a:buFont typeface="Calibri" pitchFamily="34" charset="0"/>
              <a:buAutoNum type="arabicPeriod"/>
            </a:pPr>
            <a:r>
              <a:rPr lang="en-US" dirty="0" err="1">
                <a:latin typeface="Times New Roman" pitchFamily="18" charset="0"/>
                <a:ea typeface="ＭＳ Ｐゴシック" pitchFamily="34" charset="-128"/>
              </a:rPr>
              <a:t>Cenchrea’s</a:t>
            </a:r>
            <a:r>
              <a:rPr lang="en-US" dirty="0">
                <a:latin typeface="Times New Roman" pitchFamily="18" charset="0"/>
                <a:ea typeface="ＭＳ Ｐゴシック" pitchFamily="34" charset="-128"/>
              </a:rPr>
              <a:t> Roman harbor was characterized by two piers—the south pier and the north pier. On the south pier sat several warehouses (first through fifth centuries), the sanctuary of Isis, fish-tanks, and now-submerged breakwaters. The north pier is now almost completely submerged, and only a tower remains. A brick-built complex dating to AD 100 rests on land just north of the submerged moles, along with a limestone tomb. </a:t>
            </a:r>
          </a:p>
          <a:p>
            <a:pPr eaLnBrk="1" hangingPunct="1"/>
            <a:endParaRPr lang="en-US" dirty="0">
              <a:latin typeface="Times New Roman" pitchFamily="18" charset="0"/>
              <a:ea typeface="ＭＳ Ｐゴシック" pitchFamily="34" charset="-128"/>
              <a:cs typeface="Times New Roman" pitchFamily="18" charset="0"/>
            </a:endParaRPr>
          </a:p>
          <a:p>
            <a:pPr eaLnBrk="1" hangingPunct="1"/>
            <a:r>
              <a:rPr lang="en-US" dirty="0">
                <a:latin typeface="Times New Roman" pitchFamily="18" charset="0"/>
                <a:ea typeface="ＭＳ Ｐゴシック" pitchFamily="34" charset="-128"/>
                <a:cs typeface="Times New Roman" pitchFamily="18" charset="0"/>
              </a:rPr>
              <a:t>tb031706946</a:t>
            </a:r>
          </a:p>
        </p:txBody>
      </p:sp>
      <p:sp>
        <p:nvSpPr>
          <p:cNvPr id="44035" name="Slide Number Placeholder 3"/>
          <p:cNvSpPr>
            <a:spLocks noGrp="1"/>
          </p:cNvSpPr>
          <p:nvPr>
            <p:ph type="sldNum" sz="quarter" idx="5"/>
          </p:nvPr>
        </p:nvSpPr>
        <p:spPr>
          <a:noFill/>
        </p:spPr>
        <p:txBody>
          <a:bodyPr/>
          <a:lstStyle/>
          <a:p>
            <a:fld id="{33BFB154-52B3-4F93-9147-25F1B8F2FF0A}" type="slidenum">
              <a:rPr lang="en-US" smtClean="0">
                <a:latin typeface="Times New Roman" pitchFamily="18" charset="0"/>
                <a:cs typeface="Arial" charset="0"/>
              </a:rPr>
              <a:pPr/>
              <a:t>8</a:t>
            </a:fld>
            <a:endParaRPr lang="en-US">
              <a:latin typeface="Times New Roman" pitchFamily="18"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tb011017149</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912839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r>
              <a:rPr lang="en-US" b="1" dirty="0">
                <a:latin typeface="Times New Roman" pitchFamily="18" charset="0"/>
                <a:ea typeface="ＭＳ Ｐゴシック" pitchFamily="34" charset="-128"/>
              </a:rPr>
              <a:t>Biblical Significance</a:t>
            </a:r>
          </a:p>
          <a:p>
            <a:pPr marL="228600" indent="-228600" eaLnBrk="1" hangingPunct="1">
              <a:buFont typeface="Calibri" pitchFamily="34" charset="0"/>
              <a:buAutoNum type="arabicPeriod"/>
            </a:pPr>
            <a:r>
              <a:rPr lang="en-US" dirty="0">
                <a:latin typeface="Times New Roman" pitchFamily="18" charset="0"/>
                <a:ea typeface="ＭＳ Ｐゴシック" pitchFamily="34" charset="-128"/>
              </a:rPr>
              <a:t>Acts 18:18 (KJV) “. . . having shorn his head in </a:t>
            </a: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for he had a vow.” Paul came through </a:t>
            </a: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on his second missionary journey at the end of an 18-month stay at Corinth. He made his way from Corinth to Antioch after standing before Gallio, proconsul of Achaia (ca. AD 51). When he left </a:t>
            </a: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he stopped next in Ephesus for a short time and then continued on to Caesarea (Acts 18:19-22).</a:t>
            </a:r>
          </a:p>
          <a:p>
            <a:pPr marL="228600" indent="-228600" eaLnBrk="1" hangingPunct="1">
              <a:buFont typeface="Calibri" pitchFamily="34" charset="0"/>
              <a:buAutoNum type="arabicPeriod"/>
            </a:pPr>
            <a:r>
              <a:rPr lang="en-US" dirty="0">
                <a:latin typeface="Times New Roman" pitchFamily="18" charset="0"/>
                <a:ea typeface="ＭＳ Ｐゴシック" pitchFamily="34" charset="-128"/>
              </a:rPr>
              <a:t>Romans 16:1 (KJV) “I commend unto you Phebe our sister, which is a servant of the church which is at </a:t>
            </a: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Phoebe, the woman who delivered Paul’s epistle to the Romans, was a deaconess at the church of </a:t>
            </a: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a:t>
            </a:r>
            <a:endParaRPr lang="en-US" dirty="0"/>
          </a:p>
          <a:p>
            <a:endParaRPr lang="en-US" dirty="0"/>
          </a:p>
          <a:p>
            <a:r>
              <a:rPr lang="en-US" dirty="0"/>
              <a:t>tb011017150</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710184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tb011017152</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304142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3B24A642-9AD0-46FF-9503-41D88F2439FD}" type="slidenum">
              <a:rPr lang="en-US" smtClean="0">
                <a:latin typeface="Times New Roman" pitchFamily="18" charset="0"/>
                <a:cs typeface="Arial" charset="0"/>
              </a:rPr>
              <a:pPr/>
              <a:t>12</a:t>
            </a:fld>
            <a:endParaRPr lang="en-US">
              <a:latin typeface="Times New Roman" pitchFamily="18" charset="0"/>
              <a:cs typeface="Arial" charset="0"/>
            </a:endParaRPr>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In the 2nd century AD, the Greek historian Pausanias reported that there was a bronze statue of Poseidon at the northern side of the harbor.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tb050803954</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025B2597-D193-43AD-852F-EB69EA6D988F}" type="slidenum">
              <a:rPr lang="en-US" smtClean="0">
                <a:latin typeface="Times New Roman" pitchFamily="18" charset="0"/>
                <a:cs typeface="Arial" charset="0"/>
              </a:rPr>
              <a:pPr/>
              <a:t>13</a:t>
            </a:fld>
            <a:endParaRPr lang="en-US">
              <a:latin typeface="Times New Roman" pitchFamily="18" charset="0"/>
              <a:cs typeface="Arial" charset="0"/>
            </a:endParaRPr>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p:spPr>
        <p:txBody>
          <a:bodyPr/>
          <a:lstStyle/>
          <a:p>
            <a:pPr marL="228600" indent="-228600" eaLnBrk="1" hangingPunct="1"/>
            <a:r>
              <a:rPr lang="en-US" dirty="0">
                <a:latin typeface="Times New Roman" pitchFamily="18" charset="0"/>
                <a:ea typeface="ＭＳ Ｐゴシック" pitchFamily="34" charset="-128"/>
              </a:rPr>
              <a:t>tb050803904</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BCAC091B-E2F5-42C1-B4D0-49857D66687F}" type="slidenum">
              <a:rPr lang="en-US" smtClean="0">
                <a:latin typeface="Times New Roman" pitchFamily="18" charset="0"/>
                <a:cs typeface="Arial" charset="0"/>
              </a:rPr>
              <a:pPr/>
              <a:t>14</a:t>
            </a:fld>
            <a:endParaRPr lang="en-US">
              <a:latin typeface="Times New Roman" pitchFamily="18" charset="0"/>
              <a:cs typeface="Arial" charset="0"/>
            </a:endParaRP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pPr eaLnBrk="1" hangingPunct="1"/>
            <a:r>
              <a:rPr lang="en-US">
                <a:latin typeface="Times New Roman" pitchFamily="18" charset="0"/>
                <a:ea typeface="ＭＳ Ｐゴシック" pitchFamily="34" charset="-128"/>
              </a:rPr>
              <a:t>This is the remaining tower (a lookout or lighthouse) on the north pier, dating to the 6th century AD or later.</a:t>
            </a:r>
          </a:p>
          <a:p>
            <a:pPr eaLnBrk="1" hangingPunct="1"/>
            <a:endParaRPr lang="en-US">
              <a:latin typeface="Times New Roman" pitchFamily="18" charset="0"/>
              <a:ea typeface="ＭＳ Ｐゴシック" pitchFamily="34" charset="-128"/>
            </a:endParaRPr>
          </a:p>
          <a:p>
            <a:pPr eaLnBrk="1" hangingPunct="1"/>
            <a:r>
              <a:rPr lang="en-US">
                <a:latin typeface="Times New Roman" pitchFamily="18" charset="0"/>
                <a:ea typeface="ＭＳ Ｐゴシック" pitchFamily="34" charset="-128"/>
              </a:rPr>
              <a:t>tb050803909</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A9B70423-9BFD-45D1-BF29-C79661459E8E}" type="slidenum">
              <a:rPr lang="en-US" smtClean="0">
                <a:latin typeface="Times New Roman" pitchFamily="18" charset="0"/>
                <a:cs typeface="Arial" charset="0"/>
              </a:rPr>
              <a:pPr/>
              <a:t>15</a:t>
            </a:fld>
            <a:endParaRPr lang="en-US">
              <a:latin typeface="Times New Roman" pitchFamily="18" charset="0"/>
              <a:cs typeface="Arial" charset="0"/>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marL="228600" indent="-228600" eaLnBrk="1" hangingPunct="1"/>
            <a:r>
              <a:rPr lang="en-US" dirty="0">
                <a:latin typeface="Times New Roman" pitchFamily="18" charset="0"/>
                <a:ea typeface="ＭＳ Ｐゴシック" pitchFamily="34" charset="-128"/>
              </a:rPr>
              <a:t>tb050803903</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Pausanias, </a:t>
            </a:r>
            <a:r>
              <a:rPr lang="en-US" dirty="0" err="1"/>
              <a:t>Cenchrea</a:t>
            </a:r>
            <a:r>
              <a:rPr lang="en-US" dirty="0"/>
              <a:t> hosted several shrines. In addition to the shrine of Isis, which has been identified by the excavators, there were also sanctuaries of Asclepius and Aphrodite.</a:t>
            </a:r>
          </a:p>
          <a:p>
            <a:endParaRPr lang="en-US" dirty="0"/>
          </a:p>
          <a:p>
            <a:r>
              <a:rPr lang="en-US" dirty="0"/>
              <a:t>jc0111152541</a:t>
            </a:r>
          </a:p>
        </p:txBody>
      </p:sp>
      <p:sp>
        <p:nvSpPr>
          <p:cNvPr id="4" name="Slide Number Placeholder 3"/>
          <p:cNvSpPr>
            <a:spLocks noGrp="1"/>
          </p:cNvSpPr>
          <p:nvPr>
            <p:ph type="sldNum" sz="quarter" idx="10"/>
          </p:nvPr>
        </p:nvSpPr>
        <p:spPr/>
        <p:txBody>
          <a:bodyPr/>
          <a:lstStyle/>
          <a:p>
            <a:pPr>
              <a:defRPr/>
            </a:pPr>
            <a:fld id="{2B3781C2-1638-42F2-A88E-CF2732E909DF}" type="slidenum">
              <a:rPr lang="en-US" smtClean="0"/>
              <a:pPr>
                <a:defRPr/>
              </a:pPr>
              <a:t>16</a:t>
            </a:fld>
            <a:endParaRPr lang="en-US"/>
          </a:p>
        </p:txBody>
      </p:sp>
    </p:spTree>
    <p:extLst>
      <p:ext uri="{BB962C8B-B14F-4D97-AF65-F5344CB8AC3E}">
        <p14:creationId xmlns:p14="http://schemas.microsoft.com/office/powerpoint/2010/main" val="4051201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ln/>
        </p:spPr>
      </p:sp>
      <p:sp>
        <p:nvSpPr>
          <p:cNvPr id="46082" name="Notes Placeholder 2"/>
          <p:cNvSpPr>
            <a:spLocks noGrp="1"/>
          </p:cNvSpPr>
          <p:nvPr>
            <p:ph type="body" idx="1"/>
          </p:nvPr>
        </p:nvSpPr>
        <p:spPr>
          <a:noFill/>
          <a:ln/>
        </p:spPr>
        <p:txBody>
          <a:bodyPr/>
          <a:lstStyle/>
          <a:p>
            <a:pPr eaLnBrk="1" hangingPunct="1"/>
            <a:r>
              <a:rPr lang="en-US" dirty="0">
                <a:latin typeface="Times New Roman" pitchFamily="18" charset="0"/>
                <a:ea typeface="ＭＳ Ｐゴシック" pitchFamily="34" charset="-128"/>
                <a:cs typeface="Times New Roman" pitchFamily="18" charset="0"/>
              </a:rPr>
              <a:t>tb03170694p</a:t>
            </a:r>
          </a:p>
        </p:txBody>
      </p:sp>
      <p:sp>
        <p:nvSpPr>
          <p:cNvPr id="46083" name="Slide Number Placeholder 3"/>
          <p:cNvSpPr>
            <a:spLocks noGrp="1"/>
          </p:cNvSpPr>
          <p:nvPr>
            <p:ph type="sldNum" sz="quarter" idx="5"/>
          </p:nvPr>
        </p:nvSpPr>
        <p:spPr>
          <a:noFill/>
        </p:spPr>
        <p:txBody>
          <a:bodyPr/>
          <a:lstStyle/>
          <a:p>
            <a:fld id="{4E4F417A-8F0B-4E7A-9EF7-17D48A366030}" type="slidenum">
              <a:rPr lang="en-US" smtClean="0">
                <a:latin typeface="Times New Roman" pitchFamily="18" charset="0"/>
                <a:cs typeface="Arial" charset="0"/>
              </a:rPr>
              <a:pPr/>
              <a:t>17</a:t>
            </a:fld>
            <a:endParaRPr lang="en-US">
              <a:latin typeface="Times New Roman" pitchFamily="18"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tb011017167</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56820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cs typeface="Times New Roman" pitchFamily="18" charset="0"/>
              </a:rPr>
              <a:t>Most of the visible remains at Cenchrea are gathered at the southern pier, including the sanctuary of Isis. S</a:t>
            </a:r>
            <a:r>
              <a:rPr lang="en-US" dirty="0">
                <a:latin typeface="Times New Roman" pitchFamily="18" charset="0"/>
                <a:ea typeface="ＭＳ Ｐゴシック" pitchFamily="34" charset="-128"/>
              </a:rPr>
              <a:t>everal notable items were sealed at the site during an earthquake in around AD 375. These include colored glass opus sectile panels (AD 361-363), wooden furniture, a pulley gate, bone and ivory decoration, and full portraits of Homer, Plato, and others.</a:t>
            </a:r>
            <a:endParaRPr lang="en-US" dirty="0">
              <a:latin typeface="Times New Roman" pitchFamily="18" charset="0"/>
              <a:ea typeface="ＭＳ Ｐゴシック" pitchFamily="34" charset="-128"/>
              <a:cs typeface="Times New Roman" pitchFamily="18" charset="0"/>
            </a:endParaRPr>
          </a:p>
          <a:p>
            <a:pPr eaLnBrk="1" hangingPunct="1"/>
            <a:endParaRPr lang="en-US" dirty="0">
              <a:latin typeface="Times New Roman" pitchFamily="18" charset="0"/>
              <a:ea typeface="ＭＳ Ｐゴシック" pitchFamily="34" charset="-128"/>
            </a:endParaRPr>
          </a:p>
          <a:p>
            <a:r>
              <a:rPr lang="en-US" dirty="0"/>
              <a:t>tb011017155</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95686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In the 4th century AD, </a:t>
            </a: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housed a large Christian center at the southern end of the harbor. It eventually took over earlier structures, including the Isis sanctuary, which was repurposed as a church. It served in that capacity until at least 580. </a:t>
            </a:r>
          </a:p>
          <a:p>
            <a:endParaRPr lang="en-US" dirty="0"/>
          </a:p>
          <a:p>
            <a:r>
              <a:rPr lang="en-US" dirty="0"/>
              <a:t>tb011017158</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821483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ln/>
        </p:spPr>
      </p:sp>
      <p:sp>
        <p:nvSpPr>
          <p:cNvPr id="37890" name="Notes Placeholder 2"/>
          <p:cNvSpPr>
            <a:spLocks noGrp="1"/>
          </p:cNvSpPr>
          <p:nvPr>
            <p:ph type="body" idx="1"/>
          </p:nvPr>
        </p:nvSpPr>
        <p:spPr>
          <a:noFill/>
          <a:ln/>
        </p:spPr>
        <p:txBody>
          <a:bodyPr/>
          <a:lstStyle/>
          <a:p>
            <a:pPr eaLnBrk="1" hangingPunct="1"/>
            <a:r>
              <a:rPr lang="en-US" dirty="0">
                <a:latin typeface="Times New Roman" pitchFamily="18" charset="0"/>
                <a:ea typeface="ＭＳ Ｐゴシック" pitchFamily="34" charset="-128"/>
                <a:cs typeface="Times New Roman" pitchFamily="18" charset="0"/>
              </a:rPr>
              <a:t>tb031706941</a:t>
            </a:r>
          </a:p>
        </p:txBody>
      </p:sp>
      <p:sp>
        <p:nvSpPr>
          <p:cNvPr id="37891" name="Slide Number Placeholder 3"/>
          <p:cNvSpPr>
            <a:spLocks noGrp="1"/>
          </p:cNvSpPr>
          <p:nvPr>
            <p:ph type="sldNum" sz="quarter" idx="5"/>
          </p:nvPr>
        </p:nvSpPr>
        <p:spPr>
          <a:noFill/>
        </p:spPr>
        <p:txBody>
          <a:bodyPr/>
          <a:lstStyle/>
          <a:p>
            <a:fld id="{57DF8634-42D3-4A96-AF48-FDC00C19663B}" type="slidenum">
              <a:rPr lang="en-US" smtClean="0">
                <a:latin typeface="Times New Roman" pitchFamily="18" charset="0"/>
                <a:cs typeface="Arial" charset="0"/>
              </a:rPr>
              <a:pPr/>
              <a:t>21</a:t>
            </a:fld>
            <a:endParaRPr lang="en-US">
              <a:latin typeface="Times New Roman" pitchFamily="18" charset="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hall is only part of the original sanctuary. What seems like a slightly older (circa AD 100) section is now submerged.</a:t>
            </a:r>
          </a:p>
          <a:p>
            <a:endParaRPr lang="en-US" dirty="0"/>
          </a:p>
          <a:p>
            <a:r>
              <a:rPr lang="en-US" dirty="0"/>
              <a:t>tb011017160</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849552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jc0111152542</a:t>
            </a:r>
          </a:p>
        </p:txBody>
      </p:sp>
      <p:sp>
        <p:nvSpPr>
          <p:cNvPr id="4" name="Slide Number Placeholder 3"/>
          <p:cNvSpPr>
            <a:spLocks noGrp="1"/>
          </p:cNvSpPr>
          <p:nvPr>
            <p:ph type="sldNum" sz="quarter" idx="10"/>
          </p:nvPr>
        </p:nvSpPr>
        <p:spPr/>
        <p:txBody>
          <a:bodyPr/>
          <a:lstStyle/>
          <a:p>
            <a:pPr>
              <a:defRPr/>
            </a:pPr>
            <a:fld id="{2B3781C2-1638-42F2-A88E-CF2732E909DF}" type="slidenum">
              <a:rPr lang="en-US" smtClean="0"/>
              <a:pPr>
                <a:defRPr/>
              </a:pPr>
              <a:t>23</a:t>
            </a:fld>
            <a:endParaRPr lang="en-US"/>
          </a:p>
        </p:txBody>
      </p:sp>
    </p:spTree>
    <p:extLst>
      <p:ext uri="{BB962C8B-B14F-4D97-AF65-F5344CB8AC3E}">
        <p14:creationId xmlns:p14="http://schemas.microsoft.com/office/powerpoint/2010/main" val="1609891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worship of Isis was spread largely through traveling merchants, she had a prominent presence in Greek port cities.</a:t>
            </a:r>
          </a:p>
          <a:p>
            <a:endParaRPr lang="en-US" dirty="0"/>
          </a:p>
          <a:p>
            <a:r>
              <a:rPr lang="en-US" dirty="0"/>
              <a:t>tb011017163</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185845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5B7DF50D-2E49-4A95-874D-8F9B08E0D011}" type="slidenum">
              <a:rPr lang="en-US" smtClean="0">
                <a:latin typeface="Times New Roman" pitchFamily="18" charset="0"/>
                <a:cs typeface="Arial" charset="0"/>
              </a:rPr>
              <a:pPr/>
              <a:t>25</a:t>
            </a:fld>
            <a:endParaRPr lang="en-US">
              <a:latin typeface="Times New Roman" pitchFamily="18" charset="0"/>
              <a:cs typeface="Arial" charset="0"/>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r>
              <a:rPr lang="en-US" dirty="0">
                <a:latin typeface="Times New Roman" pitchFamily="18" charset="0"/>
                <a:ea typeface="ＭＳ Ｐゴシック" pitchFamily="34" charset="-128"/>
              </a:rPr>
              <a:t>tb050803956</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When the wider Mediterranean world began worshipping Isis, she came to be viewed by some as the protector of sailing ships. This would explain why she had a sanctuary right on the harbor.</a:t>
            </a:r>
          </a:p>
          <a:p>
            <a:endParaRPr lang="en-US" dirty="0"/>
          </a:p>
          <a:p>
            <a:r>
              <a:rPr lang="en-US" dirty="0"/>
              <a:t>tb011017164</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902278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jc0111152547</a:t>
            </a:r>
          </a:p>
        </p:txBody>
      </p:sp>
      <p:sp>
        <p:nvSpPr>
          <p:cNvPr id="4" name="Slide Number Placeholder 3"/>
          <p:cNvSpPr>
            <a:spLocks noGrp="1"/>
          </p:cNvSpPr>
          <p:nvPr>
            <p:ph type="sldNum" sz="quarter" idx="10"/>
          </p:nvPr>
        </p:nvSpPr>
        <p:spPr/>
        <p:txBody>
          <a:bodyPr/>
          <a:lstStyle/>
          <a:p>
            <a:pPr>
              <a:defRPr/>
            </a:pPr>
            <a:fld id="{2B3781C2-1638-42F2-A88E-CF2732E909DF}" type="slidenum">
              <a:rPr lang="en-US" smtClean="0"/>
              <a:pPr>
                <a:defRPr/>
              </a:pPr>
              <a:t>27</a:t>
            </a:fld>
            <a:endParaRPr lang="en-US"/>
          </a:p>
        </p:txBody>
      </p:sp>
    </p:spTree>
    <p:extLst>
      <p:ext uri="{BB962C8B-B14F-4D97-AF65-F5344CB8AC3E}">
        <p14:creationId xmlns:p14="http://schemas.microsoft.com/office/powerpoint/2010/main" val="719957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jc0111152533</a:t>
            </a:r>
          </a:p>
        </p:txBody>
      </p:sp>
      <p:sp>
        <p:nvSpPr>
          <p:cNvPr id="4" name="Slide Number Placeholder 3"/>
          <p:cNvSpPr>
            <a:spLocks noGrp="1"/>
          </p:cNvSpPr>
          <p:nvPr>
            <p:ph type="sldNum" sz="quarter" idx="10"/>
          </p:nvPr>
        </p:nvSpPr>
        <p:spPr/>
        <p:txBody>
          <a:bodyPr/>
          <a:lstStyle/>
          <a:p>
            <a:pPr>
              <a:defRPr/>
            </a:pPr>
            <a:fld id="{2B3781C2-1638-42F2-A88E-CF2732E909DF}" type="slidenum">
              <a:rPr lang="en-US" smtClean="0"/>
              <a:pPr>
                <a:defRPr/>
              </a:pPr>
              <a:t>28</a:t>
            </a:fld>
            <a:endParaRPr lang="en-US"/>
          </a:p>
        </p:txBody>
      </p:sp>
    </p:spTree>
    <p:extLst>
      <p:ext uri="{BB962C8B-B14F-4D97-AF65-F5344CB8AC3E}">
        <p14:creationId xmlns:p14="http://schemas.microsoft.com/office/powerpoint/2010/main" val="3880000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jc0111152539</a:t>
            </a:r>
          </a:p>
        </p:txBody>
      </p:sp>
      <p:sp>
        <p:nvSpPr>
          <p:cNvPr id="4" name="Slide Number Placeholder 3"/>
          <p:cNvSpPr>
            <a:spLocks noGrp="1"/>
          </p:cNvSpPr>
          <p:nvPr>
            <p:ph type="sldNum" sz="quarter" idx="10"/>
          </p:nvPr>
        </p:nvSpPr>
        <p:spPr/>
        <p:txBody>
          <a:bodyPr/>
          <a:lstStyle/>
          <a:p>
            <a:pPr>
              <a:defRPr/>
            </a:pPr>
            <a:fld id="{2B3781C2-1638-42F2-A88E-CF2732E909DF}" type="slidenum">
              <a:rPr lang="en-US" smtClean="0"/>
              <a:pPr>
                <a:defRPr/>
              </a:pPr>
              <a:t>29</a:t>
            </a:fld>
            <a:endParaRPr lang="en-US"/>
          </a:p>
        </p:txBody>
      </p:sp>
    </p:spTree>
    <p:extLst>
      <p:ext uri="{BB962C8B-B14F-4D97-AF65-F5344CB8AC3E}">
        <p14:creationId xmlns:p14="http://schemas.microsoft.com/office/powerpoint/2010/main" val="5777609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jc0111152537</a:t>
            </a:r>
          </a:p>
        </p:txBody>
      </p:sp>
      <p:sp>
        <p:nvSpPr>
          <p:cNvPr id="4" name="Slide Number Placeholder 3"/>
          <p:cNvSpPr>
            <a:spLocks noGrp="1"/>
          </p:cNvSpPr>
          <p:nvPr>
            <p:ph type="sldNum" sz="quarter" idx="10"/>
          </p:nvPr>
        </p:nvSpPr>
        <p:spPr/>
        <p:txBody>
          <a:bodyPr/>
          <a:lstStyle/>
          <a:p>
            <a:pPr>
              <a:defRPr/>
            </a:pPr>
            <a:fld id="{2B3781C2-1638-42F2-A88E-CF2732E909DF}" type="slidenum">
              <a:rPr lang="en-US" smtClean="0"/>
              <a:pPr>
                <a:defRPr/>
              </a:pPr>
              <a:t>30</a:t>
            </a:fld>
            <a:endParaRPr lang="en-US"/>
          </a:p>
        </p:txBody>
      </p:sp>
    </p:spTree>
    <p:extLst>
      <p:ext uri="{BB962C8B-B14F-4D97-AF65-F5344CB8AC3E}">
        <p14:creationId xmlns:p14="http://schemas.microsoft.com/office/powerpoint/2010/main" val="39459184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Next to the sanctuary are the foundations of a warehouse, where goods must have been temporarily stored on their journey between Asia Minor and Corinth.</a:t>
            </a:r>
          </a:p>
          <a:p>
            <a:endParaRPr lang="en-US" dirty="0"/>
          </a:p>
          <a:p>
            <a:r>
              <a:rPr lang="en-US" dirty="0"/>
              <a:t>jc0111152531</a:t>
            </a:r>
          </a:p>
        </p:txBody>
      </p:sp>
      <p:sp>
        <p:nvSpPr>
          <p:cNvPr id="4" name="Slide Number Placeholder 3"/>
          <p:cNvSpPr>
            <a:spLocks noGrp="1"/>
          </p:cNvSpPr>
          <p:nvPr>
            <p:ph type="sldNum" sz="quarter" idx="10"/>
          </p:nvPr>
        </p:nvSpPr>
        <p:spPr/>
        <p:txBody>
          <a:bodyPr/>
          <a:lstStyle/>
          <a:p>
            <a:pPr>
              <a:defRPr/>
            </a:pPr>
            <a:fld id="{2B3781C2-1638-42F2-A88E-CF2732E909DF}" type="slidenum">
              <a:rPr lang="en-US" smtClean="0"/>
              <a:pPr>
                <a:defRPr/>
              </a:pPr>
              <a:t>31</a:t>
            </a:fld>
            <a:endParaRPr lang="en-US"/>
          </a:p>
        </p:txBody>
      </p:sp>
    </p:spTree>
    <p:extLst>
      <p:ext uri="{BB962C8B-B14F-4D97-AF65-F5344CB8AC3E}">
        <p14:creationId xmlns:p14="http://schemas.microsoft.com/office/powerpoint/2010/main" val="11833076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tb011017154</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2765655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The bay of </a:t>
            </a: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enjoyed revived shipping activity in the early modern period, when locals began using it to transport produce.</a:t>
            </a:r>
          </a:p>
          <a:p>
            <a:endParaRPr lang="en-US" dirty="0"/>
          </a:p>
          <a:p>
            <a:r>
              <a:rPr lang="en-US" dirty="0"/>
              <a:t>jc0111152548</a:t>
            </a:r>
          </a:p>
        </p:txBody>
      </p:sp>
      <p:sp>
        <p:nvSpPr>
          <p:cNvPr id="4" name="Slide Number Placeholder 3"/>
          <p:cNvSpPr>
            <a:spLocks noGrp="1"/>
          </p:cNvSpPr>
          <p:nvPr>
            <p:ph type="sldNum" sz="quarter" idx="10"/>
          </p:nvPr>
        </p:nvSpPr>
        <p:spPr/>
        <p:txBody>
          <a:bodyPr/>
          <a:lstStyle/>
          <a:p>
            <a:pPr>
              <a:defRPr/>
            </a:pPr>
            <a:fld id="{2B3781C2-1638-42F2-A88E-CF2732E909DF}" type="slidenum">
              <a:rPr lang="en-US" smtClean="0"/>
              <a:pPr>
                <a:defRPr/>
              </a:pPr>
              <a:t>33</a:t>
            </a:fld>
            <a:endParaRPr lang="en-US"/>
          </a:p>
        </p:txBody>
      </p:sp>
    </p:spTree>
    <p:extLst>
      <p:ext uri="{BB962C8B-B14F-4D97-AF65-F5344CB8AC3E}">
        <p14:creationId xmlns:p14="http://schemas.microsoft.com/office/powerpoint/2010/main" val="3358722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tb011017153</a:t>
            </a:r>
          </a:p>
        </p:txBody>
      </p:sp>
      <p:sp>
        <p:nvSpPr>
          <p:cNvPr id="4" name="Slide Number Placeholder 3"/>
          <p:cNvSpPr>
            <a:spLocks noGrp="1"/>
          </p:cNvSpPr>
          <p:nvPr>
            <p:ph type="sldNum" sz="quarter" idx="10"/>
          </p:nvPr>
        </p:nvSpPr>
        <p:spPr/>
        <p:txBody>
          <a:bodyPr/>
          <a:lstStyle/>
          <a:p>
            <a:fld id="{4E4946A3-FD68-4E77-9DEF-1E7536A4AD96}"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5417278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B4A8AD55-1861-4CAA-B097-619201684782}" type="slidenum">
              <a:rPr lang="en-US" smtClean="0">
                <a:latin typeface="Times New Roman" pitchFamily="18" charset="0"/>
                <a:cs typeface="Arial" charset="0"/>
              </a:rPr>
              <a:pPr/>
              <a:t>35</a:t>
            </a:fld>
            <a:endParaRPr lang="en-US">
              <a:latin typeface="Times New Roman" pitchFamily="18" charset="0"/>
              <a:cs typeface="Arial" charset="0"/>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eaLnBrk="1" hangingPunct="1"/>
            <a:r>
              <a:rPr lang="en-US" dirty="0">
                <a:latin typeface="Times New Roman" pitchFamily="18" charset="0"/>
                <a:ea typeface="ＭＳ Ｐゴシック" pitchFamily="34" charset="-128"/>
              </a:rPr>
              <a:t>The presence of modern fishers at </a:t>
            </a:r>
            <a:r>
              <a:rPr lang="en-US" dirty="0" err="1">
                <a:latin typeface="Times New Roman" pitchFamily="18" charset="0"/>
                <a:ea typeface="ＭＳ Ｐゴシック" pitchFamily="34" charset="-128"/>
              </a:rPr>
              <a:t>Cenchrea</a:t>
            </a:r>
            <a:r>
              <a:rPr lang="en-US" dirty="0">
                <a:latin typeface="Times New Roman" pitchFamily="18" charset="0"/>
                <a:ea typeface="ＭＳ Ｐゴシック" pitchFamily="34" charset="-128"/>
              </a:rPr>
              <a:t> continues another longstanding function of the bay. In fact, the Roman harbor had fish tank instillations, allowing commercial fishermen to keep their catches alive before selling them.</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tb050803957</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p>
            <a:fld id="{1F0547D0-C424-4A7E-8CDD-636019E7EB85}" type="slidenum">
              <a:rPr lang="en-US" smtClean="0">
                <a:latin typeface="Times New Roman" pitchFamily="18" charset="0"/>
                <a:cs typeface="Arial" charset="0"/>
              </a:rPr>
              <a:pPr/>
              <a:t>36</a:t>
            </a:fld>
            <a:endParaRPr lang="en-US">
              <a:latin typeface="Times New Roman" pitchFamily="18" charset="0"/>
              <a:cs typeface="Arial" charset="0"/>
            </a:endParaRPr>
          </a:p>
        </p:txBody>
      </p:sp>
      <p:sp>
        <p:nvSpPr>
          <p:cNvPr id="50178"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ln/>
        </p:spPr>
        <p:txBody>
          <a:bodyPr/>
          <a:lstStyle/>
          <a:p>
            <a:pPr marL="793750" indent="-793750" eaLnBrk="1" hangingPunct="1">
              <a:tabLst>
                <a:tab pos="223838" algn="l"/>
              </a:tabLst>
              <a:defRPr/>
            </a:pPr>
            <a:r>
              <a:rPr lang="en-US" b="1" dirty="0"/>
              <a:t>Helpful Sources</a:t>
            </a:r>
            <a:endParaRPr lang="en-US" dirty="0"/>
          </a:p>
          <a:p>
            <a:pPr marL="685800" indent="-685800">
              <a:tabLst>
                <a:tab pos="228600" algn="l"/>
              </a:tabLst>
              <a:defRPr/>
            </a:pPr>
            <a:r>
              <a:rPr lang="en-US" dirty="0"/>
              <a:t>Barber, R.</a:t>
            </a:r>
          </a:p>
          <a:p>
            <a:pPr marL="685800" indent="-685800">
              <a:tabLst>
                <a:tab pos="228600" algn="l"/>
              </a:tabLst>
              <a:defRPr/>
            </a:pPr>
            <a:r>
              <a:rPr lang="en-US" dirty="0"/>
              <a:t>	2001	</a:t>
            </a:r>
            <a:r>
              <a:rPr lang="en-US" i="1" dirty="0"/>
              <a:t>Greece: Blue Guide</a:t>
            </a:r>
            <a:r>
              <a:rPr lang="en-US" dirty="0"/>
              <a:t>. New York: WW Norton.</a:t>
            </a:r>
          </a:p>
          <a:p>
            <a:pPr marL="685800" indent="-685800">
              <a:tabLst>
                <a:tab pos="228600" algn="l"/>
              </a:tabLst>
              <a:defRPr/>
            </a:pPr>
            <a:r>
              <a:rPr lang="en-US" dirty="0" err="1"/>
              <a:t>Fant</a:t>
            </a:r>
            <a:r>
              <a:rPr lang="en-US" dirty="0"/>
              <a:t>, C., and M. Reddish.</a:t>
            </a:r>
          </a:p>
          <a:p>
            <a:pPr marL="685800" indent="-685800">
              <a:tabLst>
                <a:tab pos="228600" algn="l"/>
              </a:tabLst>
              <a:defRPr/>
            </a:pPr>
            <a:r>
              <a:rPr lang="en-US" dirty="0"/>
              <a:t>	2003	</a:t>
            </a:r>
            <a:r>
              <a:rPr lang="en-US" i="1" dirty="0"/>
              <a:t>Biblical Sites in Greece and Turkey</a:t>
            </a:r>
            <a:r>
              <a:rPr lang="en-US" dirty="0"/>
              <a:t>. New York: Oxford University Press.</a:t>
            </a:r>
          </a:p>
          <a:p>
            <a:pPr marL="685800" indent="-685800">
              <a:tabLst>
                <a:tab pos="228600" algn="l"/>
              </a:tabLst>
              <a:defRPr/>
            </a:pPr>
            <a:r>
              <a:rPr lang="en-US" dirty="0" err="1"/>
              <a:t>McRay</a:t>
            </a:r>
            <a:r>
              <a:rPr lang="en-US" dirty="0"/>
              <a:t>, John.</a:t>
            </a:r>
          </a:p>
          <a:p>
            <a:pPr marL="685800" indent="-685800">
              <a:tabLst>
                <a:tab pos="228600" algn="l"/>
              </a:tabLst>
              <a:defRPr/>
            </a:pPr>
            <a:r>
              <a:rPr lang="en-US" dirty="0"/>
              <a:t>	1991	</a:t>
            </a:r>
            <a:r>
              <a:rPr lang="en-US" i="1" dirty="0"/>
              <a:t>Archaeology and the New Testament</a:t>
            </a:r>
            <a:r>
              <a:rPr lang="en-US" dirty="0"/>
              <a:t>. Grand Rapids: Baker.</a:t>
            </a:r>
          </a:p>
          <a:p>
            <a:pPr marL="685800" indent="-685800">
              <a:tabLst>
                <a:tab pos="228600" algn="l"/>
              </a:tabLst>
              <a:defRPr/>
            </a:pPr>
            <a:r>
              <a:rPr lang="en-US" dirty="0" err="1"/>
              <a:t>Mee</a:t>
            </a:r>
            <a:r>
              <a:rPr lang="en-US" dirty="0"/>
              <a:t>, C., and A. </a:t>
            </a:r>
            <a:r>
              <a:rPr lang="en-US" dirty="0" err="1"/>
              <a:t>Spawforth</a:t>
            </a:r>
            <a:r>
              <a:rPr lang="en-US" dirty="0"/>
              <a:t>.</a:t>
            </a:r>
          </a:p>
          <a:p>
            <a:pPr marL="685800" indent="-685800">
              <a:tabLst>
                <a:tab pos="228600" algn="l"/>
              </a:tabLst>
              <a:defRPr/>
            </a:pPr>
            <a:r>
              <a:rPr lang="en-US" dirty="0"/>
              <a:t>	2001	</a:t>
            </a:r>
            <a:r>
              <a:rPr lang="en-US" i="1" dirty="0"/>
              <a:t>Greece: An Oxford Archaeological Guide</a:t>
            </a:r>
            <a:r>
              <a:rPr lang="en-US" dirty="0"/>
              <a:t>. New York: Oxford University Press.</a:t>
            </a:r>
          </a:p>
          <a:p>
            <a:pPr marL="685800" indent="-685800" eaLnBrk="1" hangingPunct="1">
              <a:tabLst>
                <a:tab pos="228600" algn="l"/>
              </a:tabLst>
              <a:defRPr/>
            </a:pPr>
            <a:endParaRPr lang="en-US" dirty="0"/>
          </a:p>
          <a:p>
            <a:pPr marL="685800" indent="-685800" eaLnBrk="1" hangingPunct="1">
              <a:tabLst>
                <a:tab pos="228600" algn="l"/>
              </a:tabLst>
              <a:defRPr/>
            </a:pPr>
            <a:r>
              <a:rPr lang="en-US" dirty="0"/>
              <a:t>tb050803911</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1347788" y="1260475"/>
            <a:ext cx="6481762" cy="3886200"/>
          </a:xfrm>
          <a:prstGeom prst="rect">
            <a:avLst/>
          </a:prstGeom>
          <a:noFill/>
          <a:ln w="76200">
            <a:solidFill>
              <a:schemeClr val="bg2">
                <a:alpha val="50000"/>
              </a:schemeClr>
            </a:solidFill>
            <a:miter lim="800000"/>
            <a:headEnd/>
            <a:tailEnd/>
          </a:ln>
          <a:effectLst/>
        </p:spPr>
        <p:txBody>
          <a:bodyPr wrap="none" anchor="ctr"/>
          <a:lstStyle/>
          <a:p>
            <a:pPr algn="ctr">
              <a:defRPr/>
            </a:pPr>
            <a:endParaRPr lang="en-US" dirty="0">
              <a:latin typeface="Calibri" pitchFamily="34" charset="0"/>
              <a:cs typeface="+mn-cs"/>
            </a:endParaRPr>
          </a:p>
        </p:txBody>
      </p:sp>
      <p:sp>
        <p:nvSpPr>
          <p:cNvPr id="5" name="Rectangle 4"/>
          <p:cNvSpPr>
            <a:spLocks noChangeArrowheads="1"/>
          </p:cNvSpPr>
          <p:nvPr/>
        </p:nvSpPr>
        <p:spPr bwMode="auto">
          <a:xfrm>
            <a:off x="1384300" y="1295400"/>
            <a:ext cx="6400800" cy="3810000"/>
          </a:xfrm>
          <a:prstGeom prst="rect">
            <a:avLst/>
          </a:prstGeom>
          <a:noFill/>
          <a:ln w="12700">
            <a:solidFill>
              <a:schemeClr val="tx2"/>
            </a:solidFill>
            <a:miter lim="800000"/>
            <a:headEnd/>
            <a:tailEnd/>
          </a:ln>
          <a:effectLst/>
        </p:spPr>
        <p:txBody>
          <a:bodyPr wrap="none" anchor="ctr"/>
          <a:lstStyle/>
          <a:p>
            <a:pPr algn="ctr">
              <a:defRPr/>
            </a:pPr>
            <a:endParaRPr lang="en-US" dirty="0">
              <a:latin typeface="Calibri" pitchFamily="34" charset="0"/>
              <a:cs typeface="+mn-cs"/>
            </a:endParaRPr>
          </a:p>
        </p:txBody>
      </p:sp>
      <p:sp>
        <p:nvSpPr>
          <p:cNvPr id="6" name="Freeform 5"/>
          <p:cNvSpPr>
            <a:spLocks/>
          </p:cNvSpPr>
          <p:nvPr/>
        </p:nvSpPr>
        <p:spPr bwMode="auto">
          <a:xfrm rot="5400000">
            <a:off x="1282700" y="1193800"/>
            <a:ext cx="466725" cy="466725"/>
          </a:xfrm>
          <a:custGeom>
            <a:avLst/>
            <a:gdLst/>
            <a:ahLst/>
            <a:cxnLst>
              <a:cxn ang="0">
                <a:pos x="0" y="0"/>
              </a:cxn>
              <a:cxn ang="0">
                <a:pos x="0" y="334"/>
              </a:cxn>
              <a:cxn ang="0">
                <a:pos x="336" y="336"/>
              </a:cxn>
              <a:cxn ang="0">
                <a:pos x="220" y="219"/>
              </a:cxn>
              <a:cxn ang="0">
                <a:pos x="112" y="219"/>
              </a:cxn>
              <a:cxn ang="0">
                <a:pos x="112" y="110"/>
              </a:cxn>
              <a:cxn ang="0">
                <a:pos x="0" y="0"/>
              </a:cxn>
            </a:cxnLst>
            <a:rect l="0" t="0" r="r" b="b"/>
            <a:pathLst>
              <a:path w="336" h="336">
                <a:moveTo>
                  <a:pt x="0" y="0"/>
                </a:moveTo>
                <a:lnTo>
                  <a:pt x="0" y="334"/>
                </a:lnTo>
                <a:lnTo>
                  <a:pt x="336" y="336"/>
                </a:lnTo>
                <a:lnTo>
                  <a:pt x="220" y="219"/>
                </a:lnTo>
                <a:lnTo>
                  <a:pt x="112" y="219"/>
                </a:lnTo>
                <a:lnTo>
                  <a:pt x="112" y="110"/>
                </a:lnTo>
                <a:lnTo>
                  <a:pt x="0" y="0"/>
                </a:lnTo>
                <a:close/>
              </a:path>
            </a:pathLst>
          </a:custGeom>
          <a:solidFill>
            <a:schemeClr val="tx2"/>
          </a:solidFill>
          <a:ln w="9525">
            <a:noFill/>
            <a:round/>
            <a:headEnd/>
            <a:tailEnd/>
          </a:ln>
          <a:effectLst/>
        </p:spPr>
        <p:txBody>
          <a:bodyPr/>
          <a:lstStyle/>
          <a:p>
            <a:pPr>
              <a:defRPr/>
            </a:pPr>
            <a:endParaRPr lang="en-US" dirty="0">
              <a:latin typeface="Calibri" pitchFamily="34" charset="0"/>
              <a:cs typeface="+mn-cs"/>
            </a:endParaRPr>
          </a:p>
        </p:txBody>
      </p:sp>
      <p:sp>
        <p:nvSpPr>
          <p:cNvPr id="7" name="Freeform 6"/>
          <p:cNvSpPr>
            <a:spLocks/>
          </p:cNvSpPr>
          <p:nvPr/>
        </p:nvSpPr>
        <p:spPr bwMode="auto">
          <a:xfrm rot="5400000">
            <a:off x="1479550" y="1090613"/>
            <a:ext cx="1587" cy="331788"/>
          </a:xfrm>
          <a:custGeom>
            <a:avLst/>
            <a:gdLst/>
            <a:ahLst/>
            <a:cxnLst>
              <a:cxn ang="0">
                <a:pos x="0" y="0"/>
              </a:cxn>
              <a:cxn ang="0">
                <a:pos x="0" y="239"/>
              </a:cxn>
            </a:cxnLst>
            <a:rect l="0" t="0" r="r" b="b"/>
            <a:pathLst>
              <a:path w="1" h="239">
                <a:moveTo>
                  <a:pt x="0" y="0"/>
                </a:moveTo>
                <a:lnTo>
                  <a:pt x="0" y="239"/>
                </a:lnTo>
              </a:path>
            </a:pathLst>
          </a:custGeom>
          <a:solidFill>
            <a:schemeClr val="tx2"/>
          </a:solidFill>
          <a:ln w="38100" cmpd="sng">
            <a:solidFill>
              <a:schemeClr val="accent1"/>
            </a:solidFill>
            <a:round/>
            <a:headEnd type="none" w="med" len="med"/>
            <a:tailEnd type="none" w="med" len="med"/>
          </a:ln>
          <a:effectLst/>
        </p:spPr>
        <p:txBody>
          <a:bodyPr/>
          <a:lstStyle/>
          <a:p>
            <a:pPr>
              <a:defRPr/>
            </a:pPr>
            <a:endParaRPr lang="en-US" dirty="0">
              <a:latin typeface="Calibri" pitchFamily="34" charset="0"/>
              <a:cs typeface="+mn-cs"/>
            </a:endParaRPr>
          </a:p>
        </p:txBody>
      </p:sp>
      <p:sp>
        <p:nvSpPr>
          <p:cNvPr id="8" name="Line 11"/>
          <p:cNvSpPr>
            <a:spLocks noChangeShapeType="1"/>
          </p:cNvSpPr>
          <p:nvPr/>
        </p:nvSpPr>
        <p:spPr bwMode="auto">
          <a:xfrm rot="5400000" flipH="1">
            <a:off x="1165225" y="1403351"/>
            <a:ext cx="333375" cy="0"/>
          </a:xfrm>
          <a:prstGeom prst="line">
            <a:avLst/>
          </a:prstGeom>
          <a:noFill/>
          <a:ln w="38100">
            <a:solidFill>
              <a:schemeClr val="accent2"/>
            </a:solidFill>
            <a:round/>
            <a:headEnd/>
            <a:tailEnd/>
          </a:ln>
          <a:effectLst/>
        </p:spPr>
        <p:txBody>
          <a:bodyPr/>
          <a:lstStyle/>
          <a:p>
            <a:pPr>
              <a:defRPr/>
            </a:pPr>
            <a:endParaRPr lang="en-US" dirty="0">
              <a:latin typeface="Calibri" pitchFamily="34" charset="0"/>
              <a:cs typeface="+mn-cs"/>
            </a:endParaRPr>
          </a:p>
        </p:txBody>
      </p:sp>
      <p:sp>
        <p:nvSpPr>
          <p:cNvPr id="9" name="Freeform 8"/>
          <p:cNvSpPr>
            <a:spLocks/>
          </p:cNvSpPr>
          <p:nvPr/>
        </p:nvSpPr>
        <p:spPr bwMode="auto">
          <a:xfrm rot="16200000" flipH="1">
            <a:off x="7413625" y="1193800"/>
            <a:ext cx="466725" cy="466725"/>
          </a:xfrm>
          <a:custGeom>
            <a:avLst/>
            <a:gdLst/>
            <a:ahLst/>
            <a:cxnLst>
              <a:cxn ang="0">
                <a:pos x="0" y="0"/>
              </a:cxn>
              <a:cxn ang="0">
                <a:pos x="0" y="334"/>
              </a:cxn>
              <a:cxn ang="0">
                <a:pos x="336" y="336"/>
              </a:cxn>
              <a:cxn ang="0">
                <a:pos x="220" y="219"/>
              </a:cxn>
              <a:cxn ang="0">
                <a:pos x="112" y="219"/>
              </a:cxn>
              <a:cxn ang="0">
                <a:pos x="112" y="110"/>
              </a:cxn>
              <a:cxn ang="0">
                <a:pos x="0" y="0"/>
              </a:cxn>
            </a:cxnLst>
            <a:rect l="0" t="0" r="r" b="b"/>
            <a:pathLst>
              <a:path w="336" h="336">
                <a:moveTo>
                  <a:pt x="0" y="0"/>
                </a:moveTo>
                <a:lnTo>
                  <a:pt x="0" y="334"/>
                </a:lnTo>
                <a:lnTo>
                  <a:pt x="336" y="336"/>
                </a:lnTo>
                <a:lnTo>
                  <a:pt x="220" y="219"/>
                </a:lnTo>
                <a:lnTo>
                  <a:pt x="112" y="219"/>
                </a:lnTo>
                <a:lnTo>
                  <a:pt x="112" y="110"/>
                </a:lnTo>
                <a:lnTo>
                  <a:pt x="0" y="0"/>
                </a:lnTo>
                <a:close/>
              </a:path>
            </a:pathLst>
          </a:custGeom>
          <a:solidFill>
            <a:schemeClr val="tx2"/>
          </a:solidFill>
          <a:ln w="9525">
            <a:noFill/>
            <a:round/>
            <a:headEnd/>
            <a:tailEnd/>
          </a:ln>
          <a:effectLst/>
        </p:spPr>
        <p:txBody>
          <a:bodyPr/>
          <a:lstStyle/>
          <a:p>
            <a:pPr>
              <a:defRPr/>
            </a:pPr>
            <a:endParaRPr lang="en-US" dirty="0">
              <a:latin typeface="Calibri" pitchFamily="34" charset="0"/>
              <a:cs typeface="+mn-cs"/>
            </a:endParaRPr>
          </a:p>
        </p:txBody>
      </p:sp>
      <p:sp>
        <p:nvSpPr>
          <p:cNvPr id="10" name="Freeform 9"/>
          <p:cNvSpPr>
            <a:spLocks/>
          </p:cNvSpPr>
          <p:nvPr/>
        </p:nvSpPr>
        <p:spPr bwMode="auto">
          <a:xfrm rot="10800000">
            <a:off x="7818438" y="1225550"/>
            <a:ext cx="1587" cy="331788"/>
          </a:xfrm>
          <a:custGeom>
            <a:avLst/>
            <a:gdLst/>
            <a:ahLst/>
            <a:cxnLst>
              <a:cxn ang="0">
                <a:pos x="0" y="0"/>
              </a:cxn>
              <a:cxn ang="0">
                <a:pos x="0" y="239"/>
              </a:cxn>
            </a:cxnLst>
            <a:rect l="0" t="0" r="r" b="b"/>
            <a:pathLst>
              <a:path w="1" h="239">
                <a:moveTo>
                  <a:pt x="0" y="0"/>
                </a:moveTo>
                <a:lnTo>
                  <a:pt x="0" y="239"/>
                </a:lnTo>
              </a:path>
            </a:pathLst>
          </a:custGeom>
          <a:solidFill>
            <a:schemeClr val="tx2"/>
          </a:solidFill>
          <a:ln w="38100" cmpd="sng">
            <a:solidFill>
              <a:schemeClr val="accent1"/>
            </a:solidFill>
            <a:round/>
            <a:headEnd type="none" w="med" len="med"/>
            <a:tailEnd type="none" w="med" len="med"/>
          </a:ln>
          <a:effectLst/>
        </p:spPr>
        <p:txBody>
          <a:bodyPr/>
          <a:lstStyle/>
          <a:p>
            <a:pPr>
              <a:defRPr/>
            </a:pPr>
            <a:endParaRPr lang="en-US" dirty="0">
              <a:latin typeface="Calibri" pitchFamily="34" charset="0"/>
              <a:cs typeface="+mn-cs"/>
            </a:endParaRPr>
          </a:p>
        </p:txBody>
      </p:sp>
      <p:sp>
        <p:nvSpPr>
          <p:cNvPr id="11" name="Line 14"/>
          <p:cNvSpPr>
            <a:spLocks noChangeShapeType="1"/>
          </p:cNvSpPr>
          <p:nvPr/>
        </p:nvSpPr>
        <p:spPr bwMode="auto">
          <a:xfrm rot="10800000" flipH="1">
            <a:off x="7507288" y="1243013"/>
            <a:ext cx="333375" cy="0"/>
          </a:xfrm>
          <a:prstGeom prst="line">
            <a:avLst/>
          </a:prstGeom>
          <a:noFill/>
          <a:ln w="38100">
            <a:solidFill>
              <a:schemeClr val="accent2"/>
            </a:solidFill>
            <a:round/>
            <a:headEnd/>
            <a:tailEnd/>
          </a:ln>
          <a:effectLst/>
        </p:spPr>
        <p:txBody>
          <a:bodyPr/>
          <a:lstStyle/>
          <a:p>
            <a:pPr>
              <a:defRPr/>
            </a:pPr>
            <a:endParaRPr lang="en-US" dirty="0">
              <a:latin typeface="Calibri" pitchFamily="34" charset="0"/>
              <a:cs typeface="+mn-cs"/>
            </a:endParaRPr>
          </a:p>
        </p:txBody>
      </p:sp>
      <p:sp>
        <p:nvSpPr>
          <p:cNvPr id="12" name="Freeform 11"/>
          <p:cNvSpPr>
            <a:spLocks/>
          </p:cNvSpPr>
          <p:nvPr/>
        </p:nvSpPr>
        <p:spPr bwMode="auto">
          <a:xfrm flipH="1">
            <a:off x="7434263" y="4752975"/>
            <a:ext cx="466725" cy="466725"/>
          </a:xfrm>
          <a:custGeom>
            <a:avLst/>
            <a:gdLst/>
            <a:ahLst/>
            <a:cxnLst>
              <a:cxn ang="0">
                <a:pos x="0" y="0"/>
              </a:cxn>
              <a:cxn ang="0">
                <a:pos x="0" y="334"/>
              </a:cxn>
              <a:cxn ang="0">
                <a:pos x="336" y="336"/>
              </a:cxn>
              <a:cxn ang="0">
                <a:pos x="220" y="219"/>
              </a:cxn>
              <a:cxn ang="0">
                <a:pos x="112" y="219"/>
              </a:cxn>
              <a:cxn ang="0">
                <a:pos x="112" y="110"/>
              </a:cxn>
              <a:cxn ang="0">
                <a:pos x="0" y="0"/>
              </a:cxn>
            </a:cxnLst>
            <a:rect l="0" t="0" r="r" b="b"/>
            <a:pathLst>
              <a:path w="336" h="336">
                <a:moveTo>
                  <a:pt x="0" y="0"/>
                </a:moveTo>
                <a:lnTo>
                  <a:pt x="0" y="334"/>
                </a:lnTo>
                <a:lnTo>
                  <a:pt x="336" y="336"/>
                </a:lnTo>
                <a:lnTo>
                  <a:pt x="220" y="219"/>
                </a:lnTo>
                <a:lnTo>
                  <a:pt x="112" y="219"/>
                </a:lnTo>
                <a:lnTo>
                  <a:pt x="112" y="110"/>
                </a:lnTo>
                <a:lnTo>
                  <a:pt x="0" y="0"/>
                </a:lnTo>
                <a:close/>
              </a:path>
            </a:pathLst>
          </a:custGeom>
          <a:solidFill>
            <a:schemeClr val="tx2"/>
          </a:solidFill>
          <a:ln w="9525">
            <a:noFill/>
            <a:round/>
            <a:headEnd/>
            <a:tailEnd/>
          </a:ln>
          <a:effectLst/>
        </p:spPr>
        <p:txBody>
          <a:bodyPr/>
          <a:lstStyle/>
          <a:p>
            <a:pPr>
              <a:defRPr/>
            </a:pPr>
            <a:endParaRPr lang="en-US" dirty="0">
              <a:latin typeface="Calibri" pitchFamily="34" charset="0"/>
              <a:cs typeface="+mn-cs"/>
            </a:endParaRPr>
          </a:p>
        </p:txBody>
      </p:sp>
      <p:sp>
        <p:nvSpPr>
          <p:cNvPr id="13" name="Freeform 12"/>
          <p:cNvSpPr>
            <a:spLocks/>
          </p:cNvSpPr>
          <p:nvPr/>
        </p:nvSpPr>
        <p:spPr bwMode="auto">
          <a:xfrm rot="16200000">
            <a:off x="7705725" y="4989513"/>
            <a:ext cx="1587" cy="331788"/>
          </a:xfrm>
          <a:custGeom>
            <a:avLst/>
            <a:gdLst/>
            <a:ahLst/>
            <a:cxnLst>
              <a:cxn ang="0">
                <a:pos x="0" y="0"/>
              </a:cxn>
              <a:cxn ang="0">
                <a:pos x="0" y="239"/>
              </a:cxn>
            </a:cxnLst>
            <a:rect l="0" t="0" r="r" b="b"/>
            <a:pathLst>
              <a:path w="1" h="239">
                <a:moveTo>
                  <a:pt x="0" y="0"/>
                </a:moveTo>
                <a:lnTo>
                  <a:pt x="0" y="239"/>
                </a:lnTo>
              </a:path>
            </a:pathLst>
          </a:custGeom>
          <a:solidFill>
            <a:schemeClr val="tx2"/>
          </a:solidFill>
          <a:ln w="38100" cmpd="sng">
            <a:solidFill>
              <a:schemeClr val="accent1"/>
            </a:solidFill>
            <a:round/>
            <a:headEnd type="none" w="med" len="med"/>
            <a:tailEnd type="none" w="med" len="med"/>
          </a:ln>
          <a:effectLst/>
        </p:spPr>
        <p:txBody>
          <a:bodyPr/>
          <a:lstStyle/>
          <a:p>
            <a:pPr>
              <a:defRPr/>
            </a:pPr>
            <a:endParaRPr lang="en-US" dirty="0">
              <a:latin typeface="Calibri" pitchFamily="34" charset="0"/>
              <a:cs typeface="+mn-cs"/>
            </a:endParaRPr>
          </a:p>
        </p:txBody>
      </p:sp>
      <p:sp>
        <p:nvSpPr>
          <p:cNvPr id="14" name="Line 17"/>
          <p:cNvSpPr>
            <a:spLocks noChangeShapeType="1"/>
          </p:cNvSpPr>
          <p:nvPr/>
        </p:nvSpPr>
        <p:spPr bwMode="auto">
          <a:xfrm rot="16200000" flipH="1">
            <a:off x="7689850" y="5010151"/>
            <a:ext cx="333375" cy="0"/>
          </a:xfrm>
          <a:prstGeom prst="line">
            <a:avLst/>
          </a:prstGeom>
          <a:noFill/>
          <a:ln w="38100">
            <a:solidFill>
              <a:schemeClr val="accent2"/>
            </a:solidFill>
            <a:round/>
            <a:headEnd/>
            <a:tailEnd/>
          </a:ln>
          <a:effectLst/>
        </p:spPr>
        <p:txBody>
          <a:bodyPr/>
          <a:lstStyle/>
          <a:p>
            <a:pPr>
              <a:defRPr/>
            </a:pPr>
            <a:endParaRPr lang="en-US" dirty="0">
              <a:latin typeface="Calibri" pitchFamily="34" charset="0"/>
              <a:cs typeface="+mn-cs"/>
            </a:endParaRPr>
          </a:p>
        </p:txBody>
      </p:sp>
      <p:sp>
        <p:nvSpPr>
          <p:cNvPr id="15" name="Freeform 14"/>
          <p:cNvSpPr>
            <a:spLocks/>
          </p:cNvSpPr>
          <p:nvPr/>
        </p:nvSpPr>
        <p:spPr bwMode="auto">
          <a:xfrm>
            <a:off x="1282700" y="4746625"/>
            <a:ext cx="466725" cy="466725"/>
          </a:xfrm>
          <a:custGeom>
            <a:avLst/>
            <a:gdLst/>
            <a:ahLst/>
            <a:cxnLst>
              <a:cxn ang="0">
                <a:pos x="0" y="0"/>
              </a:cxn>
              <a:cxn ang="0">
                <a:pos x="0" y="334"/>
              </a:cxn>
              <a:cxn ang="0">
                <a:pos x="336" y="336"/>
              </a:cxn>
              <a:cxn ang="0">
                <a:pos x="220" y="219"/>
              </a:cxn>
              <a:cxn ang="0">
                <a:pos x="112" y="219"/>
              </a:cxn>
              <a:cxn ang="0">
                <a:pos x="112" y="110"/>
              </a:cxn>
              <a:cxn ang="0">
                <a:pos x="0" y="0"/>
              </a:cxn>
            </a:cxnLst>
            <a:rect l="0" t="0" r="r" b="b"/>
            <a:pathLst>
              <a:path w="336" h="336">
                <a:moveTo>
                  <a:pt x="0" y="0"/>
                </a:moveTo>
                <a:lnTo>
                  <a:pt x="0" y="334"/>
                </a:lnTo>
                <a:lnTo>
                  <a:pt x="336" y="336"/>
                </a:lnTo>
                <a:lnTo>
                  <a:pt x="220" y="219"/>
                </a:lnTo>
                <a:lnTo>
                  <a:pt x="112" y="219"/>
                </a:lnTo>
                <a:lnTo>
                  <a:pt x="112" y="110"/>
                </a:lnTo>
                <a:lnTo>
                  <a:pt x="0" y="0"/>
                </a:lnTo>
                <a:close/>
              </a:path>
            </a:pathLst>
          </a:custGeom>
          <a:solidFill>
            <a:schemeClr val="tx2"/>
          </a:solidFill>
          <a:ln w="9525">
            <a:noFill/>
            <a:round/>
            <a:headEnd/>
            <a:tailEnd/>
          </a:ln>
          <a:effectLst/>
        </p:spPr>
        <p:txBody>
          <a:bodyPr/>
          <a:lstStyle/>
          <a:p>
            <a:pPr>
              <a:defRPr/>
            </a:pPr>
            <a:endParaRPr lang="en-US" dirty="0">
              <a:latin typeface="Calibri" pitchFamily="34" charset="0"/>
              <a:cs typeface="+mn-cs"/>
            </a:endParaRPr>
          </a:p>
        </p:txBody>
      </p:sp>
      <p:sp>
        <p:nvSpPr>
          <p:cNvPr id="16" name="Freeform 15"/>
          <p:cNvSpPr>
            <a:spLocks/>
          </p:cNvSpPr>
          <p:nvPr/>
        </p:nvSpPr>
        <p:spPr bwMode="auto">
          <a:xfrm>
            <a:off x="1346200" y="4846638"/>
            <a:ext cx="1588" cy="331787"/>
          </a:xfrm>
          <a:custGeom>
            <a:avLst/>
            <a:gdLst/>
            <a:ahLst/>
            <a:cxnLst>
              <a:cxn ang="0">
                <a:pos x="0" y="0"/>
              </a:cxn>
              <a:cxn ang="0">
                <a:pos x="0" y="239"/>
              </a:cxn>
            </a:cxnLst>
            <a:rect l="0" t="0" r="r" b="b"/>
            <a:pathLst>
              <a:path w="1" h="239">
                <a:moveTo>
                  <a:pt x="0" y="0"/>
                </a:moveTo>
                <a:lnTo>
                  <a:pt x="0" y="239"/>
                </a:lnTo>
              </a:path>
            </a:pathLst>
          </a:custGeom>
          <a:solidFill>
            <a:schemeClr val="tx2"/>
          </a:solidFill>
          <a:ln w="38100" cmpd="sng">
            <a:solidFill>
              <a:schemeClr val="accent1"/>
            </a:solidFill>
            <a:round/>
            <a:headEnd type="none" w="med" len="med"/>
            <a:tailEnd type="none" w="med" len="med"/>
          </a:ln>
          <a:effectLst/>
        </p:spPr>
        <p:txBody>
          <a:bodyPr/>
          <a:lstStyle/>
          <a:p>
            <a:pPr>
              <a:defRPr/>
            </a:pPr>
            <a:endParaRPr lang="en-US" dirty="0">
              <a:latin typeface="Calibri" pitchFamily="34" charset="0"/>
              <a:cs typeface="+mn-cs"/>
            </a:endParaRPr>
          </a:p>
        </p:txBody>
      </p:sp>
      <p:sp>
        <p:nvSpPr>
          <p:cNvPr id="17" name="Line 20"/>
          <p:cNvSpPr>
            <a:spLocks noChangeShapeType="1"/>
          </p:cNvSpPr>
          <p:nvPr/>
        </p:nvSpPr>
        <p:spPr bwMode="auto">
          <a:xfrm flipH="1">
            <a:off x="1327150" y="5162550"/>
            <a:ext cx="333375" cy="0"/>
          </a:xfrm>
          <a:prstGeom prst="line">
            <a:avLst/>
          </a:prstGeom>
          <a:noFill/>
          <a:ln w="38100">
            <a:solidFill>
              <a:schemeClr val="accent2"/>
            </a:solidFill>
            <a:round/>
            <a:headEnd/>
            <a:tailEnd/>
          </a:ln>
          <a:effectLst/>
        </p:spPr>
        <p:txBody>
          <a:bodyPr/>
          <a:lstStyle/>
          <a:p>
            <a:pPr>
              <a:defRPr/>
            </a:pPr>
            <a:endParaRPr lang="en-US" dirty="0">
              <a:latin typeface="Calibri" pitchFamily="34" charset="0"/>
              <a:cs typeface="+mn-cs"/>
            </a:endParaRPr>
          </a:p>
        </p:txBody>
      </p:sp>
      <p:sp>
        <p:nvSpPr>
          <p:cNvPr id="3075" name="Rectangle 3"/>
          <p:cNvSpPr>
            <a:spLocks noGrp="1" noChangeArrowheads="1"/>
          </p:cNvSpPr>
          <p:nvPr>
            <p:ph type="ctrTitle"/>
          </p:nvPr>
        </p:nvSpPr>
        <p:spPr>
          <a:xfrm>
            <a:off x="1609725" y="1698625"/>
            <a:ext cx="5924550" cy="1704975"/>
          </a:xfrm>
        </p:spPr>
        <p:txBody>
          <a:bodyPr anchor="b"/>
          <a:lstStyle>
            <a:lvl1pPr>
              <a:lnSpc>
                <a:spcPct val="95000"/>
              </a:lnSpc>
              <a:defRPr/>
            </a:lvl1pPr>
          </a:lstStyle>
          <a:p>
            <a:r>
              <a:rPr lang="en-US"/>
              <a:t>Click to edit Master title style</a:t>
            </a:r>
          </a:p>
        </p:txBody>
      </p:sp>
      <p:sp>
        <p:nvSpPr>
          <p:cNvPr id="3076" name="Rectangle 4"/>
          <p:cNvSpPr>
            <a:spLocks noGrp="1" noChangeArrowheads="1"/>
          </p:cNvSpPr>
          <p:nvPr>
            <p:ph type="subTitle" idx="1"/>
          </p:nvPr>
        </p:nvSpPr>
        <p:spPr>
          <a:xfrm>
            <a:off x="1631950" y="3536950"/>
            <a:ext cx="5861050" cy="1257300"/>
          </a:xfrm>
        </p:spPr>
        <p:txBody>
          <a:bodyPr/>
          <a:lstStyle>
            <a:lvl1pPr marL="0" indent="0" algn="ctr">
              <a:buFontTx/>
              <a:buNone/>
              <a:defRPr sz="2800"/>
            </a:lvl1pPr>
          </a:lstStyle>
          <a:p>
            <a:r>
              <a:rPr lang="en-US"/>
              <a:t>Click to edit Master subtitle style</a:t>
            </a:r>
          </a:p>
        </p:txBody>
      </p:sp>
      <p:sp>
        <p:nvSpPr>
          <p:cNvPr id="18" name="Rectangle 5"/>
          <p:cNvSpPr>
            <a:spLocks noGrp="1" noChangeArrowheads="1"/>
          </p:cNvSpPr>
          <p:nvPr>
            <p:ph type="dt" sz="half" idx="10"/>
          </p:nvPr>
        </p:nvSpPr>
        <p:spPr/>
        <p:txBody>
          <a:bodyPr/>
          <a:lstStyle>
            <a:lvl1pPr>
              <a:defRPr/>
            </a:lvl1pPr>
          </a:lstStyle>
          <a:p>
            <a:pPr>
              <a:defRPr/>
            </a:pPr>
            <a:endParaRPr lang="en-US"/>
          </a:p>
        </p:txBody>
      </p:sp>
      <p:sp>
        <p:nvSpPr>
          <p:cNvPr id="19" name="Rectangle 6"/>
          <p:cNvSpPr>
            <a:spLocks noGrp="1" noChangeArrowheads="1"/>
          </p:cNvSpPr>
          <p:nvPr>
            <p:ph type="ftr" sz="quarter" idx="11"/>
          </p:nvPr>
        </p:nvSpPr>
        <p:spPr/>
        <p:txBody>
          <a:bodyPr/>
          <a:lstStyle>
            <a:lvl1pPr>
              <a:defRPr/>
            </a:lvl1pPr>
          </a:lstStyle>
          <a:p>
            <a:pPr>
              <a:defRPr/>
            </a:pPr>
            <a:endParaRPr lang="en-US"/>
          </a:p>
        </p:txBody>
      </p:sp>
      <p:sp>
        <p:nvSpPr>
          <p:cNvPr id="20" name="Rectangle 7"/>
          <p:cNvSpPr>
            <a:spLocks noGrp="1" noChangeArrowheads="1"/>
          </p:cNvSpPr>
          <p:nvPr>
            <p:ph type="sldNum" sz="quarter" idx="12"/>
          </p:nvPr>
        </p:nvSpPr>
        <p:spPr/>
        <p:txBody>
          <a:bodyPr/>
          <a:lstStyle>
            <a:lvl1pPr>
              <a:defRPr/>
            </a:lvl1pPr>
          </a:lstStyle>
          <a:p>
            <a:pPr>
              <a:defRPr/>
            </a:pPr>
            <a:fld id="{DB160F73-7AD0-4FCD-BFD4-07D4624D9D6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6403B0-F452-4124-9EEB-EFFD80BB64C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x-none"/>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BE7EAD-E51E-4EA8-A9C7-2D9A53EE47B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685800" y="977900"/>
            <a:ext cx="3810000" cy="5118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977900"/>
            <a:ext cx="3810000" cy="5118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B600409-A5FB-4BC2-AC74-15AB3854753D}"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24D05BD-CE5D-4D4E-BF7E-208231EAD24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7820202-6024-4A13-89DB-BD0F7581E197}"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C8EA9BD-E9DA-4DC6-8AAB-7E27790E0EE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79B0EEF-792D-4814-9D89-1B8D48475B47}"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4F41654-26BF-456B-801A-C02D90391A7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951C104-84B9-437A-983D-6080482B233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15888"/>
            <a:ext cx="1943100" cy="5980112"/>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685800" y="115888"/>
            <a:ext cx="5676900" cy="5980112"/>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E10059-AD7C-48C8-B3A5-0EBD9307CF7A}"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DBB1D95-B9A9-49D9-91EB-1D7E84B2C21D}" type="datetimeFigureOut">
              <a:rPr lang="en-US" smtClean="0">
                <a:solidFill>
                  <a:prstClr val="black">
                    <a:tint val="75000"/>
                  </a:prstClr>
                </a:solidFill>
              </a:rPr>
              <a:pPr/>
              <a:t>8/30/2018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BCC9B7-B718-4F15-8076-649CA72FF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0239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BB1D95-B9A9-49D9-91EB-1D7E84B2C21D}" type="datetimeFigureOut">
              <a:rPr lang="en-US" smtClean="0">
                <a:solidFill>
                  <a:prstClr val="black">
                    <a:tint val="75000"/>
                  </a:prstClr>
                </a:solidFill>
              </a:rPr>
              <a:pPr/>
              <a:t>8/30/2018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BCC9B7-B718-4F15-8076-649CA72FF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6521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BB1D95-B9A9-49D9-91EB-1D7E84B2C21D}" type="datetimeFigureOut">
              <a:rPr lang="en-US" smtClean="0">
                <a:solidFill>
                  <a:prstClr val="black">
                    <a:tint val="75000"/>
                  </a:prstClr>
                </a:solidFill>
              </a:rPr>
              <a:pPr/>
              <a:t>8/30/2018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BCC9B7-B718-4F15-8076-649CA72FF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9739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DBB1D95-B9A9-49D9-91EB-1D7E84B2C21D}" type="datetimeFigureOut">
              <a:rPr lang="en-US" smtClean="0">
                <a:solidFill>
                  <a:prstClr val="black">
                    <a:tint val="75000"/>
                  </a:prstClr>
                </a:solidFill>
              </a:rPr>
              <a:pPr/>
              <a:t>8/30/2018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2BCC9B7-B718-4F15-8076-649CA72FF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01735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DBB1D95-B9A9-49D9-91EB-1D7E84B2C21D}" type="datetimeFigureOut">
              <a:rPr lang="en-US" smtClean="0">
                <a:solidFill>
                  <a:prstClr val="black">
                    <a:tint val="75000"/>
                  </a:prstClr>
                </a:solidFill>
              </a:rPr>
              <a:pPr/>
              <a:t>8/30/2018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2BCC9B7-B718-4F15-8076-649CA72FF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2482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6" name="Title 1"/>
          <p:cNvSpPr>
            <a:spLocks noGrp="1"/>
          </p:cNvSpPr>
          <p:nvPr>
            <p:ph type="title"/>
          </p:nvPr>
        </p:nvSpPr>
        <p:spPr>
          <a:xfrm>
            <a:off x="0" y="6278562"/>
            <a:ext cx="9144000" cy="579438"/>
          </a:xfrm>
        </p:spPr>
        <p:txBody>
          <a:bodyPr>
            <a:normAutofit/>
          </a:bodyPr>
          <a:lstStyle>
            <a:lvl1pPr marL="0" algn="ctr" defTabSz="914400" rtl="0" eaLnBrk="1" fontAlgn="base" latinLnBrk="0" hangingPunct="1">
              <a:lnSpc>
                <a:spcPct val="90000"/>
              </a:lnSpc>
              <a:spcBef>
                <a:spcPct val="0"/>
              </a:spcBef>
              <a:spcAft>
                <a:spcPct val="0"/>
              </a:spcAft>
              <a:defRPr lang="en-US" sz="2200" kern="1200" dirty="0">
                <a:solidFill>
                  <a:schemeClr val="tx1"/>
                </a:solidFill>
                <a:effectLst>
                  <a:glow rad="76200">
                    <a:schemeClr val="bg1">
                      <a:alpha val="60000"/>
                    </a:schemeClr>
                  </a:glow>
                </a:effectLst>
                <a:latin typeface="Calibri" pitchFamily="34" charset="0"/>
                <a:ea typeface="+mn-ea"/>
                <a:cs typeface="Calibri" pitchFamily="34" charset="0"/>
              </a:defRPr>
            </a:lvl1pPr>
          </a:lstStyle>
          <a:p>
            <a:r>
              <a:rPr lang="en-US" dirty="0"/>
              <a:t>Click to edit Master title style</a:t>
            </a:r>
          </a:p>
        </p:txBody>
      </p:sp>
    </p:spTree>
    <p:extLst>
      <p:ext uri="{BB962C8B-B14F-4D97-AF65-F5344CB8AC3E}">
        <p14:creationId xmlns:p14="http://schemas.microsoft.com/office/powerpoint/2010/main" val="293616598"/>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B1D95-B9A9-49D9-91EB-1D7E84B2C21D}" type="datetimeFigureOut">
              <a:rPr lang="en-US" smtClean="0">
                <a:solidFill>
                  <a:prstClr val="black">
                    <a:tint val="75000"/>
                  </a:prstClr>
                </a:solidFill>
              </a:rPr>
              <a:pPr/>
              <a:t>8/30/2018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2BCC9B7-B718-4F15-8076-649CA72FF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3412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BB1D95-B9A9-49D9-91EB-1D7E84B2C21D}" type="datetimeFigureOut">
              <a:rPr lang="en-US" smtClean="0">
                <a:solidFill>
                  <a:prstClr val="black">
                    <a:tint val="75000"/>
                  </a:prstClr>
                </a:solidFill>
              </a:rPr>
              <a:pPr/>
              <a:t>8/30/2018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2BCC9B7-B718-4F15-8076-649CA72FF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4770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BB1D95-B9A9-49D9-91EB-1D7E84B2C21D}" type="datetimeFigureOut">
              <a:rPr lang="en-US" smtClean="0">
                <a:solidFill>
                  <a:prstClr val="black">
                    <a:tint val="75000"/>
                  </a:prstClr>
                </a:solidFill>
              </a:rPr>
              <a:pPr/>
              <a:t>8/30/2018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2BCC9B7-B718-4F15-8076-649CA72FF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1040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BB1D95-B9A9-49D9-91EB-1D7E84B2C21D}" type="datetimeFigureOut">
              <a:rPr lang="en-US" smtClean="0">
                <a:solidFill>
                  <a:prstClr val="black">
                    <a:tint val="75000"/>
                  </a:prstClr>
                </a:solidFill>
              </a:rPr>
              <a:pPr/>
              <a:t>8/30/2018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BCC9B7-B718-4F15-8076-649CA72FF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23200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BB1D95-B9A9-49D9-91EB-1D7E84B2C21D}" type="datetimeFigureOut">
              <a:rPr lang="en-US" smtClean="0">
                <a:solidFill>
                  <a:prstClr val="black">
                    <a:tint val="75000"/>
                  </a:prstClr>
                </a:solidFill>
              </a:rPr>
              <a:pPr/>
              <a:t>8/30/2018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2BCC9B7-B718-4F15-8076-649CA72FF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04843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5643A83-CC93-44D9-BC3E-EFDFB76602A7}" type="datetimeFigureOut">
              <a:rPr lang="en-US" smtClean="0">
                <a:solidFill>
                  <a:prstClr val="white">
                    <a:tint val="75000"/>
                  </a:prstClr>
                </a:solidFill>
              </a:rPr>
              <a:pPr/>
              <a:t>8/30/2018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E036866-7909-4FA5-8D06-7EA27414A1C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101687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0" y="6248400"/>
            <a:ext cx="9144000" cy="430887"/>
          </a:xfrm>
          <a:solidFill>
            <a:schemeClr val="bg1"/>
          </a:solidFill>
        </p:spPr>
        <p:txBody>
          <a:bodyPr wrap="square">
            <a:spAutoFit/>
          </a:bodyPr>
          <a:lstStyle>
            <a:lvl1pPr marL="0" indent="0" algn="ctr">
              <a:spcBef>
                <a:spcPts val="0"/>
              </a:spcBef>
              <a:buNone/>
              <a:defRPr sz="2200"/>
            </a:lvl1pPr>
          </a:lstStyle>
          <a:p>
            <a:pPr lvl="0"/>
            <a:r>
              <a:rPr lang="en-US" dirty="0"/>
              <a:t>Description</a:t>
            </a:r>
          </a:p>
        </p:txBody>
      </p:sp>
    </p:spTree>
    <p:extLst>
      <p:ext uri="{BB962C8B-B14F-4D97-AF65-F5344CB8AC3E}">
        <p14:creationId xmlns:p14="http://schemas.microsoft.com/office/powerpoint/2010/main" val="3228955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643A83-CC93-44D9-BC3E-EFDFB76602A7}" type="datetimeFigureOut">
              <a:rPr lang="en-US" smtClean="0">
                <a:solidFill>
                  <a:prstClr val="white">
                    <a:tint val="75000"/>
                  </a:prstClr>
                </a:solidFill>
              </a:rPr>
              <a:pPr/>
              <a:t>8/30/2018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E036866-7909-4FA5-8D06-7EA27414A1C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740843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643A83-CC93-44D9-BC3E-EFDFB76602A7}" type="datetimeFigureOut">
              <a:rPr lang="en-US" smtClean="0">
                <a:solidFill>
                  <a:prstClr val="white">
                    <a:tint val="75000"/>
                  </a:prstClr>
                </a:solidFill>
              </a:rPr>
              <a:pPr/>
              <a:t>8/30/2018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E036866-7909-4FA5-8D06-7EA27414A1C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842324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643A83-CC93-44D9-BC3E-EFDFB76602A7}" type="datetimeFigureOut">
              <a:rPr lang="en-US" smtClean="0">
                <a:solidFill>
                  <a:prstClr val="white">
                    <a:tint val="75000"/>
                  </a:prstClr>
                </a:solidFill>
              </a:rPr>
              <a:pPr/>
              <a:t>8/30/2018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E036866-7909-4FA5-8D06-7EA27414A1C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593569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5643A83-CC93-44D9-BC3E-EFDFB76602A7}" type="datetimeFigureOut">
              <a:rPr lang="en-US" smtClean="0">
                <a:solidFill>
                  <a:prstClr val="white">
                    <a:tint val="75000"/>
                  </a:prstClr>
                </a:solidFill>
              </a:rPr>
              <a:pPr/>
              <a:t>8/30/2018</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2E036866-7909-4FA5-8D06-7EA27414A1C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648939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643A83-CC93-44D9-BC3E-EFDFB76602A7}" type="datetimeFigureOut">
              <a:rPr lang="en-US" smtClean="0">
                <a:solidFill>
                  <a:prstClr val="white">
                    <a:tint val="75000"/>
                  </a:prstClr>
                </a:solidFill>
              </a:rPr>
              <a:pPr/>
              <a:t>8/30/2018</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2E036866-7909-4FA5-8D06-7EA27414A1C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30399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5643A83-CC93-44D9-BC3E-EFDFB76602A7}" type="datetimeFigureOut">
              <a:rPr lang="en-US" smtClean="0">
                <a:solidFill>
                  <a:prstClr val="white">
                    <a:tint val="75000"/>
                  </a:prstClr>
                </a:solidFill>
              </a:rPr>
              <a:pPr/>
              <a:t>8/30/2018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E036866-7909-4FA5-8D06-7EA27414A1C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199693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5643A83-CC93-44D9-BC3E-EFDFB76602A7}" type="datetimeFigureOut">
              <a:rPr lang="en-US" smtClean="0">
                <a:solidFill>
                  <a:prstClr val="white">
                    <a:tint val="75000"/>
                  </a:prstClr>
                </a:solidFill>
              </a:rPr>
              <a:pPr/>
              <a:t>8/30/2018</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2E036866-7909-4FA5-8D06-7EA27414A1C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896222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643A83-CC93-44D9-BC3E-EFDFB76602A7}" type="datetimeFigureOut">
              <a:rPr lang="en-US" smtClean="0">
                <a:solidFill>
                  <a:prstClr val="white">
                    <a:tint val="75000"/>
                  </a:prstClr>
                </a:solidFill>
              </a:rPr>
              <a:pPr/>
              <a:t>8/30/2018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E036866-7909-4FA5-8D06-7EA27414A1C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605625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643A83-CC93-44D9-BC3E-EFDFB76602A7}" type="datetimeFigureOut">
              <a:rPr lang="en-US" smtClean="0">
                <a:solidFill>
                  <a:prstClr val="white">
                    <a:tint val="75000"/>
                  </a:prstClr>
                </a:solidFill>
              </a:rPr>
              <a:pPr/>
              <a:t>8/30/2018</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2E036866-7909-4FA5-8D06-7EA27414A1C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52429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0" y="6519672"/>
            <a:ext cx="8074152" cy="338328"/>
          </a:xfrm>
        </p:spPr>
        <p:txBody>
          <a:bodyPr>
            <a:spAutoFit/>
          </a:bodyPr>
          <a:lstStyle>
            <a:lvl1pPr marL="0" indent="0">
              <a:spcBef>
                <a:spcPts val="0"/>
              </a:spcBef>
              <a:buNone/>
              <a:defRPr sz="1600"/>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p:spPr>
        <p:txBody>
          <a:bodyPr>
            <a:spAutoFit/>
          </a:bodyPr>
          <a:lstStyle>
            <a:lvl1pPr marL="342900" indent="-342900" algn="r">
              <a:spcBef>
                <a:spcPts val="0"/>
              </a:spcBef>
              <a:buFont typeface="+mj-lt"/>
              <a:buNone/>
              <a:defRPr lang="en-US" sz="1600" kern="1200" dirty="0">
                <a:solidFill>
                  <a:schemeClr val="tx1"/>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5760"/>
          </a:xfrm>
        </p:spPr>
        <p:txBody>
          <a:bodyPr anchor="t" anchorCtr="0">
            <a:spAutoFit/>
          </a:bodyPr>
          <a:lstStyle>
            <a:lvl1pPr marL="0" algn="l" defTabSz="914400" rtl="0" eaLnBrk="1" fontAlgn="base" latinLnBrk="0" hangingPunct="1">
              <a:spcBef>
                <a:spcPct val="0"/>
              </a:spcBef>
              <a:spcAft>
                <a:spcPct val="0"/>
              </a:spcAft>
              <a:defRPr lang="en-US" sz="1800" i="1" kern="1200" dirty="0">
                <a:solidFill>
                  <a:schemeClr val="tx1"/>
                </a:solidFill>
                <a:effectLst>
                  <a:glow rad="76200">
                    <a:schemeClr val="bg1">
                      <a:alpha val="60000"/>
                    </a:schemeClr>
                  </a:glow>
                </a:effectLst>
                <a:latin typeface="Calibri" pitchFamily="34" charset="0"/>
                <a:ea typeface="+mn-ea"/>
                <a:cs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379994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15888"/>
            <a:ext cx="7772400" cy="7096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977900"/>
            <a:ext cx="7772400" cy="5118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dirty="0">
                <a:latin typeface="Calibri" pitchFamily="34" charset="0"/>
                <a:cs typeface="+mn-cs"/>
              </a:defRPr>
            </a:lvl1pPr>
          </a:lstStyle>
          <a:p>
            <a:pPr>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dirty="0">
                <a:latin typeface="Calibri" pitchFamily="34" charset="0"/>
                <a:cs typeface="+mn-cs"/>
              </a:defRPr>
            </a:lvl1pPr>
          </a:lstStyle>
          <a:p>
            <a:pPr>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smtClean="0">
                <a:latin typeface="Calibri" pitchFamily="34" charset="0"/>
                <a:cs typeface="+mn-cs"/>
              </a:defRPr>
            </a:lvl1pPr>
          </a:lstStyle>
          <a:p>
            <a:pPr>
              <a:defRPr/>
            </a:pPr>
            <a:fld id="{A881EB7B-23AD-4033-9A54-994DCAA95AA2}" type="slidenum">
              <a:rPr lang="en-US"/>
              <a:pPr>
                <a:defRPr/>
              </a:pPr>
              <a:t>‹#›</a:t>
            </a:fld>
            <a:endParaRPr lang="en-US" dirty="0"/>
          </a:p>
        </p:txBody>
      </p:sp>
      <p:sp>
        <p:nvSpPr>
          <p:cNvPr id="2055"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ffectLst/>
        </p:spPr>
        <p:txBody>
          <a:bodyPr wrap="none" anchor="ctr"/>
          <a:lstStyle/>
          <a:p>
            <a:pPr algn="ctr">
              <a:defRPr/>
            </a:pPr>
            <a:endParaRPr lang="en-US" dirty="0">
              <a:latin typeface="Calibri" pitchFamily="34" charset="0"/>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000">
          <a:solidFill>
            <a:schemeClr val="tx1"/>
          </a:solidFill>
          <a:latin typeface="Calibri" pitchFamily="34" charset="0"/>
          <a:ea typeface="ＭＳ Ｐゴシック" charset="-128"/>
          <a:cs typeface="ＭＳ Ｐゴシック" charset="-128"/>
        </a:defRPr>
      </a:lvl1pPr>
      <a:lvl2pPr algn="ctr" rtl="0" eaLnBrk="0" fontAlgn="base" hangingPunct="0">
        <a:spcBef>
          <a:spcPct val="0"/>
        </a:spcBef>
        <a:spcAft>
          <a:spcPct val="0"/>
        </a:spcAft>
        <a:defRPr sz="4000">
          <a:solidFill>
            <a:schemeClr val="tx1"/>
          </a:solidFill>
          <a:latin typeface="Calibri" pitchFamily="34" charset="0"/>
          <a:ea typeface="ＭＳ Ｐゴシック" charset="-128"/>
          <a:cs typeface="ＭＳ Ｐゴシック" charset="-128"/>
        </a:defRPr>
      </a:lvl2pPr>
      <a:lvl3pPr algn="ctr" rtl="0" eaLnBrk="0" fontAlgn="base" hangingPunct="0">
        <a:spcBef>
          <a:spcPct val="0"/>
        </a:spcBef>
        <a:spcAft>
          <a:spcPct val="0"/>
        </a:spcAft>
        <a:defRPr sz="4000">
          <a:solidFill>
            <a:schemeClr val="tx1"/>
          </a:solidFill>
          <a:latin typeface="Calibri" pitchFamily="34" charset="0"/>
          <a:ea typeface="ＭＳ Ｐゴシック" charset="-128"/>
          <a:cs typeface="ＭＳ Ｐゴシック" charset="-128"/>
        </a:defRPr>
      </a:lvl3pPr>
      <a:lvl4pPr algn="ctr" rtl="0" eaLnBrk="0" fontAlgn="base" hangingPunct="0">
        <a:spcBef>
          <a:spcPct val="0"/>
        </a:spcBef>
        <a:spcAft>
          <a:spcPct val="0"/>
        </a:spcAft>
        <a:defRPr sz="4000">
          <a:solidFill>
            <a:schemeClr val="tx1"/>
          </a:solidFill>
          <a:latin typeface="Calibri" pitchFamily="34" charset="0"/>
          <a:ea typeface="ＭＳ Ｐゴシック" charset="-128"/>
          <a:cs typeface="ＭＳ Ｐゴシック" charset="-128"/>
        </a:defRPr>
      </a:lvl4pPr>
      <a:lvl5pPr algn="ctr" rtl="0" eaLnBrk="0" fontAlgn="base" hangingPunct="0">
        <a:spcBef>
          <a:spcPct val="0"/>
        </a:spcBef>
        <a:spcAft>
          <a:spcPct val="0"/>
        </a:spcAft>
        <a:defRPr sz="4000">
          <a:solidFill>
            <a:schemeClr val="tx1"/>
          </a:solidFill>
          <a:latin typeface="Calibri" pitchFamily="34" charset="0"/>
          <a:ea typeface="ＭＳ Ｐゴシック" charset="-128"/>
          <a:cs typeface="ＭＳ Ｐゴシック" charset="-128"/>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5DBB1D95-B9A9-49D9-91EB-1D7E84B2C21D}" type="datetimeFigureOut">
              <a:rPr lang="en-US" smtClean="0">
                <a:solidFill>
                  <a:prstClr val="black">
                    <a:tint val="75000"/>
                  </a:prstClr>
                </a:solidFill>
                <a:latin typeface="Calibri"/>
              </a:rPr>
              <a:pPr fontAlgn="auto">
                <a:spcBef>
                  <a:spcPts val="0"/>
                </a:spcBef>
                <a:spcAft>
                  <a:spcPts val="0"/>
                </a:spcAft>
              </a:pPr>
              <a:t>8/30/2018</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12BCC9B7-B718-4F15-8076-649CA72FF2B4}"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4473563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F5643A83-CC93-44D9-BC3E-EFDFB76602A7}" type="datetimeFigureOut">
              <a:rPr lang="en-US" smtClean="0">
                <a:solidFill>
                  <a:prstClr val="white">
                    <a:tint val="75000"/>
                  </a:prstClr>
                </a:solidFill>
                <a:latin typeface="Calibri"/>
                <a:cs typeface="+mn-cs"/>
              </a:rPr>
              <a:pPr fontAlgn="auto">
                <a:spcBef>
                  <a:spcPts val="0"/>
                </a:spcBef>
                <a:spcAft>
                  <a:spcPts val="0"/>
                </a:spcAft>
              </a:pPr>
              <a:t>8/30/2018</a:t>
            </a:fld>
            <a:endParaRPr lang="en-US">
              <a:solidFill>
                <a:prstClr val="white">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white">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2E036866-7909-4FA5-8D06-7EA27414A1CE}" type="slidenum">
              <a:rPr lang="en-US" smtClean="0">
                <a:solidFill>
                  <a:prstClr val="white">
                    <a:tint val="75000"/>
                  </a:prstClr>
                </a:solidFill>
                <a:latin typeface="Calibri"/>
                <a:cs typeface="+mn-cs"/>
              </a:rPr>
              <a:pPr fontAlgn="auto">
                <a:spcBef>
                  <a:spcPts val="0"/>
                </a:spcBef>
                <a:spcAft>
                  <a:spcPts val="0"/>
                </a:spcAft>
              </a:pPr>
              <a:t>‹#›</a:t>
            </a:fld>
            <a:endParaRPr lang="en-US">
              <a:solidFill>
                <a:prstClr val="white">
                  <a:tint val="75000"/>
                </a:prstClr>
              </a:solidFill>
              <a:latin typeface="Calibri"/>
              <a:cs typeface="+mn-cs"/>
            </a:endParaRPr>
          </a:p>
        </p:txBody>
      </p:sp>
    </p:spTree>
    <p:extLst>
      <p:ext uri="{BB962C8B-B14F-4D97-AF65-F5344CB8AC3E}">
        <p14:creationId xmlns:p14="http://schemas.microsoft.com/office/powerpoint/2010/main" val="1209702555"/>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tags" Target="../tags/tag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7.xml"/><Relationship Id="rId1" Type="http://schemas.openxmlformats.org/officeDocument/2006/relationships/tags" Target="../tags/tag3.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tags" Target="../tags/tag4.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xml"/><Relationship Id="rId1" Type="http://schemas.openxmlformats.org/officeDocument/2006/relationships/tags" Target="../tags/tag5.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7.xml"/><Relationship Id="rId1" Type="http://schemas.openxmlformats.org/officeDocument/2006/relationships/tags" Target="../tags/tag6.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7.xml"/><Relationship Id="rId1" Type="http://schemas.openxmlformats.org/officeDocument/2006/relationships/tags" Target="../tags/tag7.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7.xml"/><Relationship Id="rId1" Type="http://schemas.openxmlformats.org/officeDocument/2006/relationships/tags" Target="../tags/tag8.xml"/><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0Images\Pictorial Library\Revised edition\ppt slides and labels\BPBL-PowerPoint-Volumes\11-Gree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ctrTitle"/>
          </p:nvPr>
        </p:nvSpPr>
        <p:spPr>
          <a:xfrm>
            <a:off x="685800" y="762000"/>
            <a:ext cx="7772400" cy="3276599"/>
          </a:xfrm>
        </p:spPr>
        <p:txBody>
          <a:bodyPr anchor="b">
            <a:normAutofit/>
          </a:bodyPr>
          <a:lstStyle/>
          <a:p>
            <a:r>
              <a:rPr lang="en-US" sz="9600" dirty="0" err="1">
                <a:solidFill>
                  <a:schemeClr val="bg1"/>
                </a:solidFill>
                <a:effectLst>
                  <a:glow rad="50800">
                    <a:schemeClr val="tx2">
                      <a:lumMod val="50000"/>
                      <a:alpha val="60000"/>
                    </a:schemeClr>
                  </a:glow>
                </a:effectLst>
                <a:latin typeface="Calibri" pitchFamily="34" charset="0"/>
                <a:ea typeface="+mn-ea"/>
                <a:cs typeface="Calibri" pitchFamily="34" charset="0"/>
              </a:rPr>
              <a:t>Cenchrea</a:t>
            </a:r>
            <a:endParaRPr lang="en-US" sz="9600" dirty="0">
              <a:solidFill>
                <a:schemeClr val="bg1"/>
              </a:solidFill>
              <a:effectLst>
                <a:glow rad="50800">
                  <a:schemeClr val="tx2">
                    <a:lumMod val="50000"/>
                    <a:alpha val="60000"/>
                  </a:schemeClr>
                </a:glow>
              </a:effectLst>
              <a:latin typeface="Calibri" pitchFamily="34" charset="0"/>
              <a:ea typeface="+mn-ea"/>
              <a:cs typeface="Calibri" pitchFamily="34" charset="0"/>
            </a:endParaRPr>
          </a:p>
        </p:txBody>
      </p:sp>
      <p:sp>
        <p:nvSpPr>
          <p:cNvPr id="7" name="Subtitle 6"/>
          <p:cNvSpPr>
            <a:spLocks noGrp="1"/>
          </p:cNvSpPr>
          <p:nvPr>
            <p:ph type="subTitle" idx="1"/>
          </p:nvPr>
        </p:nvSpPr>
        <p:spPr>
          <a:xfrm>
            <a:off x="1371600" y="4419600"/>
            <a:ext cx="6400800" cy="1219200"/>
          </a:xfrm>
        </p:spPr>
        <p:txBody>
          <a:bodyPr>
            <a:noAutofit/>
          </a:bodyPr>
          <a:lstStyle/>
          <a:p>
            <a:r>
              <a:rPr lang="en-US" sz="2800" dirty="0">
                <a:solidFill>
                  <a:schemeClr val="bg1"/>
                </a:solidFill>
                <a:effectLst>
                  <a:glow rad="50800">
                    <a:schemeClr val="tx2">
                      <a:lumMod val="50000"/>
                      <a:alpha val="60000"/>
                    </a:schemeClr>
                  </a:glow>
                </a:effectLst>
                <a:latin typeface="Calibri" pitchFamily="34" charset="0"/>
                <a:cs typeface="Calibri" pitchFamily="34" charset="0"/>
              </a:rPr>
              <a:t>“He had his hair cut off at </a:t>
            </a:r>
            <a:r>
              <a:rPr lang="en-US" sz="2800" dirty="0" err="1">
                <a:solidFill>
                  <a:schemeClr val="bg1"/>
                </a:solidFill>
                <a:effectLst>
                  <a:glow rad="50800">
                    <a:schemeClr val="tx2">
                      <a:lumMod val="50000"/>
                      <a:alpha val="60000"/>
                    </a:schemeClr>
                  </a:glow>
                </a:effectLst>
                <a:latin typeface="Calibri" pitchFamily="34" charset="0"/>
                <a:cs typeface="Calibri" pitchFamily="34" charset="0"/>
              </a:rPr>
              <a:t>Cenchrea</a:t>
            </a:r>
            <a:r>
              <a:rPr lang="en-US" sz="2800" dirty="0">
                <a:solidFill>
                  <a:schemeClr val="bg1"/>
                </a:solidFill>
                <a:effectLst>
                  <a:glow rad="50800">
                    <a:schemeClr val="tx2">
                      <a:lumMod val="50000"/>
                      <a:alpha val="60000"/>
                    </a:schemeClr>
                  </a:glow>
                </a:effectLst>
                <a:latin typeface="Calibri" pitchFamily="34" charset="0"/>
                <a:cs typeface="Calibri" pitchFamily="34" charset="0"/>
              </a:rPr>
              <a:t> because he had made a vow” (Acts 18:18)</a:t>
            </a:r>
          </a:p>
        </p:txBody>
      </p:sp>
    </p:spTree>
    <p:extLst>
      <p:ext uri="{BB962C8B-B14F-4D97-AF65-F5344CB8AC3E}">
        <p14:creationId xmlns:p14="http://schemas.microsoft.com/office/powerpoint/2010/main" val="4247604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eece Map, PLBL 11-01.jpg"/>
          <p:cNvPicPr>
            <a:picLocks noChangeAspect="1"/>
          </p:cNvPicPr>
          <p:nvPr/>
        </p:nvPicPr>
        <p:blipFill>
          <a:blip r:embed="rId3"/>
          <a:stretch>
            <a:fillRect/>
          </a:stretch>
        </p:blipFill>
        <p:spPr>
          <a:xfrm>
            <a:off x="0" y="0"/>
            <a:ext cx="9144000" cy="6858000"/>
          </a:xfrm>
          <a:prstGeom prst="rect">
            <a:avLst/>
          </a:prstGeom>
        </p:spPr>
      </p:pic>
      <p:sp>
        <p:nvSpPr>
          <p:cNvPr id="5" name="TextBox 4"/>
          <p:cNvSpPr txBox="1"/>
          <p:nvPr/>
        </p:nvSpPr>
        <p:spPr>
          <a:xfrm>
            <a:off x="24066" y="6355080"/>
            <a:ext cx="3161605" cy="369332"/>
          </a:xfrm>
          <a:prstGeom prst="rect">
            <a:avLst/>
          </a:prstGeom>
          <a:noFill/>
        </p:spPr>
        <p:txBody>
          <a:bodyPr wrap="none" rtlCol="0">
            <a:spAutoFit/>
          </a:bodyPr>
          <a:lstStyle/>
          <a:p>
            <a:pPr defTabSz="457200" fontAlgn="auto">
              <a:spcBef>
                <a:spcPts val="0"/>
              </a:spcBef>
              <a:spcAft>
                <a:spcPts val="0"/>
              </a:spcAft>
            </a:pPr>
            <a:r>
              <a:rPr lang="en-US" sz="1800" i="1" dirty="0">
                <a:solidFill>
                  <a:prstClr val="white"/>
                </a:solidFill>
                <a:effectLst>
                  <a:glow rad="63500">
                    <a:prstClr val="black">
                      <a:alpha val="75000"/>
                    </a:prstClr>
                  </a:glow>
                </a:effectLst>
                <a:latin typeface="Calibri"/>
                <a:cs typeface="+mn-cs"/>
              </a:rPr>
              <a:t>Pictorial Library Vol. 11: Greece</a:t>
            </a:r>
          </a:p>
        </p:txBody>
      </p:sp>
      <p:sp>
        <p:nvSpPr>
          <p:cNvPr id="6" name="5-Point Star 5"/>
          <p:cNvSpPr/>
          <p:nvPr/>
        </p:nvSpPr>
        <p:spPr>
          <a:xfrm>
            <a:off x="5760324" y="4707181"/>
            <a:ext cx="152400" cy="152400"/>
          </a:xfrm>
          <a:prstGeom prst="star5">
            <a:avLst/>
          </a:prstGeom>
          <a:solidFill>
            <a:srgbClr val="FF0000"/>
          </a:solidFill>
          <a:effectLst>
            <a:glow rad="12700">
              <a:schemeClr val="tx1">
                <a:alpha val="75000"/>
              </a:schemeClr>
            </a:glow>
            <a:outerShdw blurRad="40000" dist="23000" dir="5400000" rotWithShape="0">
              <a:srgbClr val="000000">
                <a:alpha val="35000"/>
              </a:srgbClr>
            </a:outerShdw>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4239090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eece Peloponnese Map, PLBL 11.jpg"/>
          <p:cNvPicPr>
            <a:picLocks noChangeAspect="1"/>
          </p:cNvPicPr>
          <p:nvPr/>
        </p:nvPicPr>
        <p:blipFill>
          <a:blip r:embed="rId3"/>
          <a:stretch>
            <a:fillRect/>
          </a:stretch>
        </p:blipFill>
        <p:spPr>
          <a:xfrm>
            <a:off x="0" y="0"/>
            <a:ext cx="9144000" cy="6858000"/>
          </a:xfrm>
          <a:prstGeom prst="rect">
            <a:avLst/>
          </a:prstGeom>
        </p:spPr>
      </p:pic>
      <p:sp>
        <p:nvSpPr>
          <p:cNvPr id="5" name="TextBox 4"/>
          <p:cNvSpPr txBox="1"/>
          <p:nvPr/>
        </p:nvSpPr>
        <p:spPr>
          <a:xfrm>
            <a:off x="24066" y="6355080"/>
            <a:ext cx="3692700" cy="369332"/>
          </a:xfrm>
          <a:prstGeom prst="rect">
            <a:avLst/>
          </a:prstGeom>
          <a:noFill/>
        </p:spPr>
        <p:txBody>
          <a:bodyPr wrap="none" rtlCol="0">
            <a:spAutoFit/>
          </a:bodyPr>
          <a:lstStyle/>
          <a:p>
            <a:pPr defTabSz="457200" fontAlgn="auto">
              <a:spcBef>
                <a:spcPts val="0"/>
              </a:spcBef>
              <a:spcAft>
                <a:spcPts val="0"/>
              </a:spcAft>
            </a:pPr>
            <a:r>
              <a:rPr lang="en-US" sz="1800" i="1" dirty="0">
                <a:solidFill>
                  <a:prstClr val="white"/>
                </a:solidFill>
                <a:effectLst>
                  <a:glow rad="63500">
                    <a:prstClr val="black">
                      <a:alpha val="75000"/>
                    </a:prstClr>
                  </a:glow>
                </a:effectLst>
                <a:latin typeface="Calibri"/>
                <a:cs typeface="+mn-cs"/>
              </a:rPr>
              <a:t>Pictorial Library Vol. 11: Peloponnese</a:t>
            </a:r>
          </a:p>
        </p:txBody>
      </p:sp>
      <p:sp>
        <p:nvSpPr>
          <p:cNvPr id="6" name="5-Point Star 5"/>
          <p:cNvSpPr/>
          <p:nvPr/>
        </p:nvSpPr>
        <p:spPr>
          <a:xfrm>
            <a:off x="7033953" y="3009801"/>
            <a:ext cx="152400" cy="152400"/>
          </a:xfrm>
          <a:prstGeom prst="star5">
            <a:avLst/>
          </a:prstGeom>
          <a:solidFill>
            <a:srgbClr val="FF0000"/>
          </a:solidFill>
          <a:effectLst>
            <a:glow rad="12700">
              <a:schemeClr val="tx1">
                <a:alpha val="75000"/>
              </a:schemeClr>
            </a:glow>
            <a:outerShdw blurRad="40000" dist="23000" dir="5400000" rotWithShape="0">
              <a:srgbClr val="000000">
                <a:alpha val="35000"/>
              </a:srgbClr>
            </a:outerShdw>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2463632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385"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pic>
        <p:nvPicPr>
          <p:cNvPr id="16386" name="Picture 3" descr="Cenchrea bay from southeast"/>
          <p:cNvPicPr preferRelativeResize="0">
            <a:picLocks noChangeAspect="1" noChangeArrowheads="1"/>
          </p:cNvPicPr>
          <p:nvPr>
            <p:custDataLst>
              <p:tags r:id="rId1"/>
            </p:custDataLst>
          </p:nvPr>
        </p:nvPicPr>
        <p:blipFill>
          <a:blip r:embed="rId4"/>
          <a:srcRect/>
          <a:stretch>
            <a:fillRect/>
          </a:stretch>
        </p:blipFill>
        <p:spPr bwMode="auto">
          <a:xfrm>
            <a:off x="0" y="-1588"/>
            <a:ext cx="9144000" cy="6861176"/>
          </a:xfrm>
          <a:prstGeom prst="rect">
            <a:avLst/>
          </a:prstGeom>
          <a:noFill/>
          <a:ln w="9525">
            <a:noFill/>
            <a:miter lim="800000"/>
            <a:headEnd/>
            <a:tailEnd/>
          </a:ln>
        </p:spPr>
      </p:pic>
      <p:sp>
        <p:nvSpPr>
          <p:cNvPr id="16388"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harbor from southeast</a:t>
            </a:r>
          </a:p>
        </p:txBody>
      </p:sp>
    </p:spTree>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433"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pic>
        <p:nvPicPr>
          <p:cNvPr id="18434" name="Picture 3" descr="Cenchrea bay from southeast"/>
          <p:cNvPicPr preferRelativeResize="0">
            <a:picLocks noChangeAspect="1" noChangeArrowheads="1"/>
          </p:cNvPicPr>
          <p:nvPr>
            <p:custDataLst>
              <p:tags r:id="rId1"/>
            </p:custDataLst>
          </p:nvPr>
        </p:nvPicPr>
        <p:blipFill>
          <a:blip r:embed="rId4"/>
          <a:srcRect/>
          <a:stretch>
            <a:fillRect/>
          </a:stretch>
        </p:blipFill>
        <p:spPr bwMode="auto">
          <a:xfrm>
            <a:off x="0" y="-1588"/>
            <a:ext cx="9144000" cy="6861176"/>
          </a:xfrm>
          <a:prstGeom prst="rect">
            <a:avLst/>
          </a:prstGeom>
          <a:noFill/>
          <a:ln w="9525">
            <a:noFill/>
            <a:miter lim="800000"/>
            <a:headEnd/>
            <a:tailEnd/>
          </a:ln>
        </p:spPr>
      </p:pic>
      <p:sp>
        <p:nvSpPr>
          <p:cNvPr id="16388"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harbor from southeast</a:t>
            </a:r>
          </a:p>
        </p:txBody>
      </p:sp>
      <p:sp>
        <p:nvSpPr>
          <p:cNvPr id="6" name="Oval 5"/>
          <p:cNvSpPr/>
          <p:nvPr/>
        </p:nvSpPr>
        <p:spPr>
          <a:xfrm>
            <a:off x="1676400" y="3048000"/>
            <a:ext cx="1828800" cy="609600"/>
          </a:xfrm>
          <a:prstGeom prst="ellipse">
            <a:avLst/>
          </a:prstGeom>
          <a:ln w="22225" cap="flat" cmpd="sng" algn="ctr">
            <a:solidFill>
              <a:schemeClr val="tx1"/>
            </a:solidFill>
            <a:prstDash val="solid"/>
            <a:round/>
            <a:headEnd type="none" w="med" len="med"/>
            <a:tailEnd type="triangle" w="med" len="med"/>
          </a:ln>
          <a:effectLst>
            <a:glow rad="50800">
              <a:schemeClr val="bg1">
                <a:alpha val="60000"/>
              </a:schemeClr>
            </a:glow>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txBody>
          <a:bodyPr/>
          <a:lstStyle/>
          <a:p>
            <a:endParaRPr lang="en-US" dirty="0">
              <a:latin typeface="Calibri" pitchFamily="34" charset="0"/>
            </a:endParaRPr>
          </a:p>
        </p:txBody>
      </p:sp>
    </p:spTree>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529"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pic>
        <p:nvPicPr>
          <p:cNvPr id="22530" name="Picture 3" descr="Cenchrea harbor from south, tb050803053"/>
          <p:cNvPicPr preferRelativeResize="0">
            <a:picLocks noChangeAspect="1" noChangeArrowheads="1"/>
          </p:cNvPicPr>
          <p:nvPr>
            <p:custDataLst>
              <p:tags r:id="rId1"/>
            </p:custDataLst>
          </p:nvPr>
        </p:nvPicPr>
        <p:blipFill>
          <a:blip r:embed="rId4"/>
          <a:srcRect/>
          <a:stretch>
            <a:fillRect/>
          </a:stretch>
        </p:blipFill>
        <p:spPr bwMode="auto">
          <a:xfrm>
            <a:off x="0" y="-1588"/>
            <a:ext cx="9144000" cy="6861176"/>
          </a:xfrm>
          <a:prstGeom prst="rect">
            <a:avLst/>
          </a:prstGeom>
          <a:noFill/>
          <a:ln w="9525">
            <a:noFill/>
            <a:miter lim="800000"/>
            <a:headEnd/>
            <a:tailEnd/>
          </a:ln>
        </p:spPr>
      </p:pic>
      <p:sp>
        <p:nvSpPr>
          <p:cNvPr id="20484"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harbor from south</a:t>
            </a:r>
          </a:p>
        </p:txBody>
      </p:sp>
    </p:spTree>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577"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pic>
        <p:nvPicPr>
          <p:cNvPr id="24578" name="Picture 3" descr="Cenchrea harbor from south, tb050803052"/>
          <p:cNvPicPr preferRelativeResize="0">
            <a:picLocks noChangeAspect="1" noChangeArrowheads="1"/>
          </p:cNvPicPr>
          <p:nvPr>
            <p:custDataLst>
              <p:tags r:id="rId1"/>
            </p:custDataLst>
          </p:nvPr>
        </p:nvPicPr>
        <p:blipFill>
          <a:blip r:embed="rId4"/>
          <a:srcRect/>
          <a:stretch>
            <a:fillRect/>
          </a:stretch>
        </p:blipFill>
        <p:spPr bwMode="auto">
          <a:xfrm>
            <a:off x="0" y="0"/>
            <a:ext cx="9144000" cy="6861176"/>
          </a:xfrm>
          <a:prstGeom prst="rect">
            <a:avLst/>
          </a:prstGeom>
          <a:noFill/>
          <a:ln w="9525">
            <a:noFill/>
            <a:miter lim="800000"/>
            <a:headEnd/>
            <a:tailEnd/>
          </a:ln>
        </p:spPr>
      </p:pic>
      <p:sp>
        <p:nvSpPr>
          <p:cNvPr id="22532"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harbor from south</a:t>
            </a:r>
          </a:p>
        </p:txBody>
      </p:sp>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3009" name="Group 3"/>
          <p:cNvGrpSpPr>
            <a:grpSpLocks noGrp="1" noUngrp="1" noChangeAspect="1"/>
          </p:cNvGrpSpPr>
          <p:nvPr/>
        </p:nvGrpSpPr>
        <p:grpSpPr bwMode="auto">
          <a:xfrm>
            <a:off x="0" y="0"/>
            <a:ext cx="9144000" cy="6529388"/>
            <a:chOff x="685800" y="844550"/>
            <a:chExt cx="7772400" cy="5549900"/>
          </a:xfrm>
        </p:grpSpPr>
        <p:pic>
          <p:nvPicPr>
            <p:cNvPr id="43010" name="Picture 1" descr="Cenchrea harbor from southern pier, tb031706946"/>
            <p:cNvPicPr>
              <a:picLocks noRot="1" noChangeAspect="1" noMove="1" noResize="1"/>
            </p:cNvPicPr>
            <p:nvPr isPhoto="1"/>
          </p:nvPicPr>
          <p:blipFill>
            <a:blip r:embed="rId3"/>
            <a:srcRect/>
            <a:stretch>
              <a:fillRect/>
            </a:stretch>
          </p:blipFill>
          <p:spPr bwMode="auto">
            <a:xfrm>
              <a:off x="685800" y="844550"/>
              <a:ext cx="7772400" cy="5168900"/>
            </a:xfrm>
            <a:prstGeom prst="rect">
              <a:avLst/>
            </a:prstGeom>
            <a:noFill/>
            <a:ln w="9525">
              <a:noFill/>
              <a:miter lim="800000"/>
              <a:headEnd/>
              <a:tailEnd/>
            </a:ln>
          </p:spPr>
        </p:pic>
        <p:sp>
          <p:nvSpPr>
            <p:cNvPr id="43011" name="Rectangle 2"/>
            <p:cNvSpPr>
              <a:spLocks noChangeArrowheads="1"/>
            </p:cNvSpPr>
            <p:nvPr/>
          </p:nvSpPr>
          <p:spPr bwMode="auto">
            <a:xfrm>
              <a:off x="685800" y="6051714"/>
              <a:ext cx="7772400" cy="342736"/>
            </a:xfrm>
            <a:prstGeom prst="rect">
              <a:avLst/>
            </a:prstGeom>
            <a:noFill/>
            <a:ln w="9525">
              <a:noFill/>
              <a:miter lim="800000"/>
              <a:headEnd/>
              <a:tailEnd/>
            </a:ln>
          </p:spPr>
          <p:txBody>
            <a:bodyPr anchor="ctr"/>
            <a:lstStyle/>
            <a:p>
              <a:pPr algn="ctr">
                <a:lnSpc>
                  <a:spcPct val="90000"/>
                </a:lnSpc>
              </a:pPr>
              <a:r>
                <a:rPr lang="en-US" sz="2200">
                  <a:latin typeface="Calibri" pitchFamily="34" charset="0"/>
                </a:rPr>
                <a:t>Cenchrea harbor from southern pier</a:t>
              </a:r>
            </a:p>
          </p:txBody>
        </p:sp>
      </p:grpSp>
    </p:spTree>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296"/>
            <a:ext cx="9144000" cy="5404104"/>
          </a:xfrm>
          <a:prstGeom prst="rect">
            <a:avLst/>
          </a:prstGeom>
        </p:spPr>
      </p:pic>
      <p:sp>
        <p:nvSpPr>
          <p:cNvPr id="2" name="Text Placeholder 1"/>
          <p:cNvSpPr>
            <a:spLocks noGrp="1"/>
          </p:cNvSpPr>
          <p:nvPr>
            <p:ph type="body" sz="quarter" idx="10"/>
          </p:nvPr>
        </p:nvSpPr>
        <p:spPr>
          <a:xfrm>
            <a:off x="0" y="6019800"/>
            <a:ext cx="9144000" cy="430887"/>
          </a:xfrm>
        </p:spPr>
        <p:txBody>
          <a:bodyPr/>
          <a:lstStyle/>
          <a:p>
            <a:r>
              <a:rPr lang="en-US" dirty="0" err="1"/>
              <a:t>Cenchrea</a:t>
            </a:r>
            <a:r>
              <a:rPr lang="en-US" dirty="0"/>
              <a:t> harbor from south</a:t>
            </a:r>
          </a:p>
        </p:txBody>
      </p:sp>
    </p:spTree>
    <p:extLst>
      <p:ext uri="{BB962C8B-B14F-4D97-AF65-F5344CB8AC3E}">
        <p14:creationId xmlns:p14="http://schemas.microsoft.com/office/powerpoint/2010/main" val="3822034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9048"/>
          </a:xfrm>
          <a:prstGeom prst="rect">
            <a:avLst/>
          </a:prstGeom>
        </p:spPr>
      </p:pic>
      <p:sp>
        <p:nvSpPr>
          <p:cNvPr id="2" name="Text Placeholder 1"/>
          <p:cNvSpPr>
            <a:spLocks noGrp="1"/>
          </p:cNvSpPr>
          <p:nvPr>
            <p:ph type="body" sz="quarter" idx="10"/>
          </p:nvPr>
        </p:nvSpPr>
        <p:spPr/>
        <p:txBody>
          <a:bodyPr/>
          <a:lstStyle/>
          <a:p>
            <a:r>
              <a:rPr lang="en-US" dirty="0" err="1"/>
              <a:t>Cenchrea</a:t>
            </a:r>
            <a:r>
              <a:rPr lang="en-US" dirty="0"/>
              <a:t> harbor from south</a:t>
            </a:r>
          </a:p>
        </p:txBody>
      </p:sp>
    </p:spTree>
    <p:extLst>
      <p:ext uri="{BB962C8B-B14F-4D97-AF65-F5344CB8AC3E}">
        <p14:creationId xmlns:p14="http://schemas.microsoft.com/office/powerpoint/2010/main" val="3658803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9048"/>
          </a:xfrm>
          <a:prstGeom prst="rect">
            <a:avLst/>
          </a:prstGeom>
        </p:spPr>
      </p:pic>
      <p:sp>
        <p:nvSpPr>
          <p:cNvPr id="2" name="Text Placeholder 1"/>
          <p:cNvSpPr>
            <a:spLocks noGrp="1"/>
          </p:cNvSpPr>
          <p:nvPr>
            <p:ph type="body" sz="quarter" idx="10"/>
          </p:nvPr>
        </p:nvSpPr>
        <p:spPr/>
        <p:txBody>
          <a:bodyPr/>
          <a:lstStyle/>
          <a:p>
            <a:r>
              <a:rPr lang="en-US" dirty="0" err="1"/>
              <a:t>Cenchrea</a:t>
            </a:r>
            <a:r>
              <a:rPr lang="en-US" dirty="0"/>
              <a:t> harbor north pier from south</a:t>
            </a:r>
          </a:p>
        </p:txBody>
      </p:sp>
    </p:spTree>
    <p:extLst>
      <p:ext uri="{BB962C8B-B14F-4D97-AF65-F5344CB8AC3E}">
        <p14:creationId xmlns:p14="http://schemas.microsoft.com/office/powerpoint/2010/main" val="158777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5DF4B7-8768-4BF6-82C8-37F14517CE36}"/>
              </a:ext>
            </a:extLst>
          </p:cNvPr>
          <p:cNvPicPr>
            <a:picLocks noChangeAspect="1"/>
          </p:cNvPicPr>
          <p:nvPr/>
        </p:nvPicPr>
        <p:blipFill>
          <a:blip r:embed="rId3"/>
          <a:stretch>
            <a:fillRect/>
          </a:stretch>
        </p:blipFill>
        <p:spPr>
          <a:xfrm>
            <a:off x="0" y="0"/>
            <a:ext cx="9144000" cy="6858000"/>
          </a:xfrm>
          <a:prstGeom prst="rect">
            <a:avLst/>
          </a:prstGeom>
        </p:spPr>
      </p:pic>
      <p:sp>
        <p:nvSpPr>
          <p:cNvPr id="28673"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sp>
        <p:nvSpPr>
          <p:cNvPr id="26628"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harbor north pier from south</a:t>
            </a:r>
          </a:p>
        </p:txBody>
      </p:sp>
    </p:spTree>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614F57-3EBF-4BA1-B530-57CDF42A5D26}"/>
              </a:ext>
            </a:extLst>
          </p:cNvPr>
          <p:cNvPicPr>
            <a:picLocks noChangeAspect="1"/>
          </p:cNvPicPr>
          <p:nvPr/>
        </p:nvPicPr>
        <p:blipFill>
          <a:blip r:embed="rId3"/>
          <a:stretch>
            <a:fillRect/>
          </a:stretch>
        </p:blipFill>
        <p:spPr>
          <a:xfrm>
            <a:off x="0" y="0"/>
            <a:ext cx="9144000" cy="6858000"/>
          </a:xfrm>
          <a:prstGeom prst="rect">
            <a:avLst/>
          </a:prstGeom>
        </p:spPr>
      </p:pic>
      <p:sp>
        <p:nvSpPr>
          <p:cNvPr id="30721"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sp>
        <p:nvSpPr>
          <p:cNvPr id="28676"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harbor north pier from north</a:t>
            </a:r>
          </a:p>
        </p:txBody>
      </p:sp>
    </p:spTree>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769"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pic>
        <p:nvPicPr>
          <p:cNvPr id="32770" name="Picture 3" descr="Cenchrea harbor north pier from north, tb050803009"/>
          <p:cNvPicPr preferRelativeResize="0">
            <a:picLocks noChangeAspect="1" noChangeArrowheads="1"/>
          </p:cNvPicPr>
          <p:nvPr>
            <p:custDataLst>
              <p:tags r:id="rId1"/>
            </p:custDataLst>
          </p:nvPr>
        </p:nvPicPr>
        <p:blipFill>
          <a:blip r:embed="rId4"/>
          <a:srcRect/>
          <a:stretch>
            <a:fillRect/>
          </a:stretch>
        </p:blipFill>
        <p:spPr bwMode="auto">
          <a:xfrm>
            <a:off x="0" y="-1588"/>
            <a:ext cx="9144000" cy="6861176"/>
          </a:xfrm>
          <a:prstGeom prst="rect">
            <a:avLst/>
          </a:prstGeom>
          <a:noFill/>
          <a:ln w="9525">
            <a:noFill/>
            <a:miter lim="800000"/>
            <a:headEnd/>
            <a:tailEnd/>
          </a:ln>
        </p:spPr>
      </p:pic>
      <p:sp>
        <p:nvSpPr>
          <p:cNvPr id="30724"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harbor north pier from north</a:t>
            </a:r>
          </a:p>
        </p:txBody>
      </p:sp>
    </p:spTree>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9F75E1-3AC6-423E-B43F-05F812A8F04E}"/>
              </a:ext>
            </a:extLst>
          </p:cNvPr>
          <p:cNvPicPr>
            <a:picLocks noChangeAspect="1"/>
          </p:cNvPicPr>
          <p:nvPr/>
        </p:nvPicPr>
        <p:blipFill>
          <a:blip r:embed="rId3"/>
          <a:stretch>
            <a:fillRect/>
          </a:stretch>
        </p:blipFill>
        <p:spPr>
          <a:xfrm>
            <a:off x="0" y="0"/>
            <a:ext cx="9144000" cy="6858000"/>
          </a:xfrm>
          <a:prstGeom prst="rect">
            <a:avLst/>
          </a:prstGeom>
        </p:spPr>
      </p:pic>
      <p:sp>
        <p:nvSpPr>
          <p:cNvPr id="20481"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sp>
        <p:nvSpPr>
          <p:cNvPr id="18436"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harbor from north</a:t>
            </a:r>
          </a:p>
        </p:txBody>
      </p:sp>
    </p:spTree>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099048"/>
          </a:xfrm>
          <a:prstGeom prst="rect">
            <a:avLst/>
          </a:prstGeom>
        </p:spPr>
      </p:pic>
      <p:sp>
        <p:nvSpPr>
          <p:cNvPr id="2" name="Title 1"/>
          <p:cNvSpPr>
            <a:spLocks noGrp="1"/>
          </p:cNvSpPr>
          <p:nvPr>
            <p:ph type="title"/>
          </p:nvPr>
        </p:nvSpPr>
        <p:spPr/>
        <p:txBody>
          <a:bodyPr/>
          <a:lstStyle/>
          <a:p>
            <a:r>
              <a:rPr lang="en-US" dirty="0" err="1"/>
              <a:t>Cenchrea</a:t>
            </a:r>
            <a:r>
              <a:rPr lang="en-US" dirty="0"/>
              <a:t> bay from north</a:t>
            </a:r>
          </a:p>
        </p:txBody>
      </p:sp>
    </p:spTree>
    <p:extLst>
      <p:ext uri="{BB962C8B-B14F-4D97-AF65-F5344CB8AC3E}">
        <p14:creationId xmlns:p14="http://schemas.microsoft.com/office/powerpoint/2010/main" val="3047075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5057" name="Group 3"/>
          <p:cNvGrpSpPr>
            <a:grpSpLocks noGrp="1" noUngrp="1" noChangeAspect="1"/>
          </p:cNvGrpSpPr>
          <p:nvPr/>
        </p:nvGrpSpPr>
        <p:grpSpPr bwMode="auto">
          <a:xfrm>
            <a:off x="0" y="2443692"/>
            <a:ext cx="9144000" cy="1970617"/>
            <a:chOff x="685800" y="2781300"/>
            <a:chExt cx="7772400" cy="1674813"/>
          </a:xfrm>
        </p:grpSpPr>
        <p:pic>
          <p:nvPicPr>
            <p:cNvPr id="45058" name="Picture 1" descr="Cenchrea harbor panorama, tb031706949"/>
            <p:cNvPicPr>
              <a:picLocks noRot="1" noChangeAspect="1" noMove="1" noResize="1"/>
            </p:cNvPicPr>
            <p:nvPr isPhoto="1"/>
          </p:nvPicPr>
          <p:blipFill>
            <a:blip r:embed="rId3"/>
            <a:srcRect/>
            <a:stretch>
              <a:fillRect/>
            </a:stretch>
          </p:blipFill>
          <p:spPr bwMode="auto">
            <a:xfrm>
              <a:off x="685800" y="2781300"/>
              <a:ext cx="7772400" cy="1293813"/>
            </a:xfrm>
            <a:prstGeom prst="rect">
              <a:avLst/>
            </a:prstGeom>
            <a:noFill/>
            <a:ln w="9525">
              <a:noFill/>
              <a:miter lim="800000"/>
              <a:headEnd/>
              <a:tailEnd/>
            </a:ln>
          </p:spPr>
        </p:pic>
        <p:sp>
          <p:nvSpPr>
            <p:cNvPr id="45059" name="Rectangle 2"/>
            <p:cNvSpPr>
              <a:spLocks noChangeArrowheads="1"/>
            </p:cNvSpPr>
            <p:nvPr/>
          </p:nvSpPr>
          <p:spPr bwMode="auto">
            <a:xfrm>
              <a:off x="685800" y="4113213"/>
              <a:ext cx="7772400" cy="342900"/>
            </a:xfrm>
            <a:prstGeom prst="rect">
              <a:avLst/>
            </a:prstGeom>
            <a:noFill/>
            <a:ln w="9525">
              <a:noFill/>
              <a:miter lim="800000"/>
              <a:headEnd/>
              <a:tailEnd/>
            </a:ln>
          </p:spPr>
          <p:txBody>
            <a:bodyPr anchor="ctr"/>
            <a:lstStyle/>
            <a:p>
              <a:pPr algn="ctr"/>
              <a:r>
                <a:rPr lang="en-US" sz="2200">
                  <a:latin typeface="Calibri" pitchFamily="34" charset="0"/>
                </a:rPr>
                <a:t>Cenchrea harbor panorama</a:t>
              </a:r>
            </a:p>
          </p:txBody>
        </p:sp>
      </p:grpSp>
    </p:spTree>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9048"/>
          </a:xfrm>
          <a:prstGeom prst="rect">
            <a:avLst/>
          </a:prstGeom>
        </p:spPr>
      </p:pic>
      <p:sp>
        <p:nvSpPr>
          <p:cNvPr id="2" name="Text Placeholder 1"/>
          <p:cNvSpPr>
            <a:spLocks noGrp="1"/>
          </p:cNvSpPr>
          <p:nvPr>
            <p:ph type="body" sz="quarter" idx="10"/>
          </p:nvPr>
        </p:nvSpPr>
        <p:spPr/>
        <p:txBody>
          <a:bodyPr/>
          <a:lstStyle/>
          <a:p>
            <a:r>
              <a:rPr lang="en-US" dirty="0" err="1"/>
              <a:t>Cenchrea</a:t>
            </a:r>
            <a:r>
              <a:rPr lang="en-US" dirty="0"/>
              <a:t> harbor excavations near Byzantine church</a:t>
            </a:r>
          </a:p>
        </p:txBody>
      </p:sp>
    </p:spTree>
    <p:extLst>
      <p:ext uri="{BB962C8B-B14F-4D97-AF65-F5344CB8AC3E}">
        <p14:creationId xmlns:p14="http://schemas.microsoft.com/office/powerpoint/2010/main" val="681507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9048"/>
          </a:xfrm>
          <a:prstGeom prst="rect">
            <a:avLst/>
          </a:prstGeom>
        </p:spPr>
      </p:pic>
      <p:sp>
        <p:nvSpPr>
          <p:cNvPr id="2" name="Text Placeholder 1"/>
          <p:cNvSpPr>
            <a:spLocks noGrp="1"/>
          </p:cNvSpPr>
          <p:nvPr>
            <p:ph type="body" sz="quarter" idx="10"/>
          </p:nvPr>
        </p:nvSpPr>
        <p:spPr>
          <a:solidFill>
            <a:schemeClr val="bg1"/>
          </a:solidFill>
        </p:spPr>
        <p:txBody>
          <a:bodyPr/>
          <a:lstStyle/>
          <a:p>
            <a:r>
              <a:rPr lang="en-US" dirty="0" err="1"/>
              <a:t>Cenchrea</a:t>
            </a:r>
            <a:r>
              <a:rPr lang="en-US" dirty="0"/>
              <a:t> harbor Byzantine church</a:t>
            </a:r>
          </a:p>
        </p:txBody>
      </p:sp>
    </p:spTree>
    <p:extLst>
      <p:ext uri="{BB962C8B-B14F-4D97-AF65-F5344CB8AC3E}">
        <p14:creationId xmlns:p14="http://schemas.microsoft.com/office/powerpoint/2010/main" val="1597844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9048"/>
          </a:xfrm>
          <a:prstGeom prst="rect">
            <a:avLst/>
          </a:prstGeom>
        </p:spPr>
      </p:pic>
      <p:sp>
        <p:nvSpPr>
          <p:cNvPr id="2" name="Text Placeholder 1"/>
          <p:cNvSpPr>
            <a:spLocks noGrp="1"/>
          </p:cNvSpPr>
          <p:nvPr>
            <p:ph type="body" sz="quarter" idx="10"/>
          </p:nvPr>
        </p:nvSpPr>
        <p:spPr/>
        <p:txBody>
          <a:bodyPr/>
          <a:lstStyle/>
          <a:p>
            <a:r>
              <a:rPr lang="en-US" dirty="0" err="1"/>
              <a:t>Cenchrea</a:t>
            </a:r>
            <a:r>
              <a:rPr lang="en-US" dirty="0"/>
              <a:t> harbor Byzantine church</a:t>
            </a:r>
          </a:p>
        </p:txBody>
      </p:sp>
    </p:spTree>
    <p:extLst>
      <p:ext uri="{BB962C8B-B14F-4D97-AF65-F5344CB8AC3E}">
        <p14:creationId xmlns:p14="http://schemas.microsoft.com/office/powerpoint/2010/main" val="3963877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059663-D092-4466-88C4-8B5BA2B5CC71}"/>
              </a:ext>
            </a:extLst>
          </p:cNvPr>
          <p:cNvPicPr>
            <a:picLocks noChangeAspect="1"/>
          </p:cNvPicPr>
          <p:nvPr/>
        </p:nvPicPr>
        <p:blipFill>
          <a:blip r:embed="rId3"/>
          <a:stretch>
            <a:fillRect/>
          </a:stretch>
        </p:blipFill>
        <p:spPr>
          <a:xfrm>
            <a:off x="0" y="0"/>
            <a:ext cx="9144000" cy="6080760"/>
          </a:xfrm>
          <a:prstGeom prst="rect">
            <a:avLst/>
          </a:prstGeom>
        </p:spPr>
      </p:pic>
      <p:sp>
        <p:nvSpPr>
          <p:cNvPr id="36867" name="Rectangle 2"/>
          <p:cNvSpPr>
            <a:spLocks noChangeArrowheads="1"/>
          </p:cNvSpPr>
          <p:nvPr/>
        </p:nvSpPr>
        <p:spPr bwMode="auto">
          <a:xfrm>
            <a:off x="0" y="6126163"/>
            <a:ext cx="9144000" cy="403225"/>
          </a:xfrm>
          <a:prstGeom prst="rect">
            <a:avLst/>
          </a:prstGeom>
          <a:noFill/>
          <a:ln w="9525">
            <a:noFill/>
            <a:miter lim="800000"/>
            <a:headEnd/>
            <a:tailEnd/>
          </a:ln>
        </p:spPr>
        <p:txBody>
          <a:bodyPr anchor="ctr"/>
          <a:lstStyle/>
          <a:p>
            <a:pPr algn="ctr">
              <a:lnSpc>
                <a:spcPct val="90000"/>
              </a:lnSpc>
            </a:pPr>
            <a:r>
              <a:rPr lang="en-US" sz="2200">
                <a:latin typeface="Calibri" pitchFamily="34" charset="0"/>
              </a:rPr>
              <a:t>Cenchrea harbor Byzantine church</a:t>
            </a:r>
          </a:p>
        </p:txBody>
      </p:sp>
    </p:spTree>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9048"/>
          </a:xfrm>
          <a:prstGeom prst="rect">
            <a:avLst/>
          </a:prstGeom>
        </p:spPr>
      </p:pic>
      <p:sp>
        <p:nvSpPr>
          <p:cNvPr id="2" name="Text Placeholder 1"/>
          <p:cNvSpPr>
            <a:spLocks noGrp="1"/>
          </p:cNvSpPr>
          <p:nvPr>
            <p:ph type="body" sz="quarter" idx="10"/>
          </p:nvPr>
        </p:nvSpPr>
        <p:spPr/>
        <p:txBody>
          <a:bodyPr/>
          <a:lstStyle/>
          <a:p>
            <a:r>
              <a:rPr lang="en-US" dirty="0" err="1"/>
              <a:t>Cenchrea</a:t>
            </a:r>
            <a:r>
              <a:rPr lang="en-US" dirty="0"/>
              <a:t> harbor Byzantine church</a:t>
            </a:r>
          </a:p>
        </p:txBody>
      </p:sp>
    </p:spTree>
    <p:extLst>
      <p:ext uri="{BB962C8B-B14F-4D97-AF65-F5344CB8AC3E}">
        <p14:creationId xmlns:p14="http://schemas.microsoft.com/office/powerpoint/2010/main" val="1988442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099048"/>
          </a:xfrm>
          <a:prstGeom prst="rect">
            <a:avLst/>
          </a:prstGeom>
        </p:spPr>
      </p:pic>
      <p:sp>
        <p:nvSpPr>
          <p:cNvPr id="2" name="Title 1"/>
          <p:cNvSpPr>
            <a:spLocks noGrp="1"/>
          </p:cNvSpPr>
          <p:nvPr>
            <p:ph type="title"/>
          </p:nvPr>
        </p:nvSpPr>
        <p:spPr/>
        <p:txBody>
          <a:bodyPr/>
          <a:lstStyle/>
          <a:p>
            <a:r>
              <a:rPr lang="en-US" dirty="0" err="1"/>
              <a:t>Cenchrea</a:t>
            </a:r>
            <a:r>
              <a:rPr lang="en-US" dirty="0"/>
              <a:t> harbor with Byzantine church</a:t>
            </a:r>
          </a:p>
        </p:txBody>
      </p:sp>
    </p:spTree>
    <p:extLst>
      <p:ext uri="{BB962C8B-B14F-4D97-AF65-F5344CB8AC3E}">
        <p14:creationId xmlns:p14="http://schemas.microsoft.com/office/powerpoint/2010/main" val="4184994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9048"/>
          </a:xfrm>
          <a:prstGeom prst="rect">
            <a:avLst/>
          </a:prstGeom>
        </p:spPr>
      </p:pic>
      <p:sp>
        <p:nvSpPr>
          <p:cNvPr id="2" name="Text Placeholder 1"/>
          <p:cNvSpPr>
            <a:spLocks noGrp="1"/>
          </p:cNvSpPr>
          <p:nvPr>
            <p:ph type="body" sz="quarter" idx="10"/>
          </p:nvPr>
        </p:nvSpPr>
        <p:spPr/>
        <p:txBody>
          <a:bodyPr/>
          <a:lstStyle/>
          <a:p>
            <a:r>
              <a:rPr lang="en-US" dirty="0" err="1"/>
              <a:t>Cenchrea</a:t>
            </a:r>
            <a:r>
              <a:rPr lang="en-US" dirty="0"/>
              <a:t> harbor with Sanctuary of Isis</a:t>
            </a:r>
          </a:p>
        </p:txBody>
      </p:sp>
    </p:spTree>
    <p:extLst>
      <p:ext uri="{BB962C8B-B14F-4D97-AF65-F5344CB8AC3E}">
        <p14:creationId xmlns:p14="http://schemas.microsoft.com/office/powerpoint/2010/main" val="192633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61"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pic>
        <p:nvPicPr>
          <p:cNvPr id="40962" name="Picture 3" descr="Cenchrea harbor Sanctuary of Isis"/>
          <p:cNvPicPr preferRelativeResize="0">
            <a:picLocks noChangeAspect="1" noChangeArrowheads="1"/>
          </p:cNvPicPr>
          <p:nvPr>
            <p:custDataLst>
              <p:tags r:id="rId1"/>
            </p:custDataLst>
          </p:nvPr>
        </p:nvPicPr>
        <p:blipFill>
          <a:blip r:embed="rId4"/>
          <a:srcRect/>
          <a:stretch>
            <a:fillRect/>
          </a:stretch>
        </p:blipFill>
        <p:spPr bwMode="auto">
          <a:xfrm>
            <a:off x="0" y="-1588"/>
            <a:ext cx="9144000" cy="6861176"/>
          </a:xfrm>
          <a:prstGeom prst="rect">
            <a:avLst/>
          </a:prstGeom>
          <a:noFill/>
          <a:ln w="9525">
            <a:noFill/>
            <a:miter lim="800000"/>
            <a:headEnd/>
            <a:tailEnd/>
          </a:ln>
        </p:spPr>
      </p:pic>
      <p:sp>
        <p:nvSpPr>
          <p:cNvPr id="43012"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harbor Sanctuary of Isis</a:t>
            </a:r>
          </a:p>
        </p:txBody>
      </p:sp>
    </p:spTree>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9048"/>
          </a:xfrm>
          <a:prstGeom prst="rect">
            <a:avLst/>
          </a:prstGeom>
        </p:spPr>
      </p:pic>
      <p:sp>
        <p:nvSpPr>
          <p:cNvPr id="2" name="Text Placeholder 1"/>
          <p:cNvSpPr>
            <a:spLocks noGrp="1"/>
          </p:cNvSpPr>
          <p:nvPr>
            <p:ph type="body" sz="quarter" idx="10"/>
          </p:nvPr>
        </p:nvSpPr>
        <p:spPr/>
        <p:txBody>
          <a:bodyPr/>
          <a:lstStyle/>
          <a:p>
            <a:r>
              <a:rPr lang="en-US" dirty="0" err="1"/>
              <a:t>Cenchrea</a:t>
            </a:r>
            <a:r>
              <a:rPr lang="en-US" dirty="0"/>
              <a:t> harbor with Sanctuary of Isis</a:t>
            </a:r>
          </a:p>
        </p:txBody>
      </p:sp>
    </p:spTree>
    <p:extLst>
      <p:ext uri="{BB962C8B-B14F-4D97-AF65-F5344CB8AC3E}">
        <p14:creationId xmlns:p14="http://schemas.microsoft.com/office/powerpoint/2010/main" val="460536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099048"/>
          </a:xfrm>
          <a:prstGeom prst="rect">
            <a:avLst/>
          </a:prstGeom>
        </p:spPr>
      </p:pic>
      <p:sp>
        <p:nvSpPr>
          <p:cNvPr id="2" name="Title 1"/>
          <p:cNvSpPr>
            <a:spLocks noGrp="1"/>
          </p:cNvSpPr>
          <p:nvPr>
            <p:ph type="title"/>
          </p:nvPr>
        </p:nvSpPr>
        <p:spPr/>
        <p:txBody>
          <a:bodyPr/>
          <a:lstStyle/>
          <a:p>
            <a:r>
              <a:rPr lang="en-US" dirty="0" err="1"/>
              <a:t>Cenchrea</a:t>
            </a:r>
            <a:r>
              <a:rPr lang="en-US" dirty="0"/>
              <a:t> harbor Sanctuary of Isis</a:t>
            </a:r>
          </a:p>
        </p:txBody>
      </p:sp>
    </p:spTree>
    <p:extLst>
      <p:ext uri="{BB962C8B-B14F-4D97-AF65-F5344CB8AC3E}">
        <p14:creationId xmlns:p14="http://schemas.microsoft.com/office/powerpoint/2010/main" val="3334458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099048"/>
          </a:xfrm>
          <a:prstGeom prst="rect">
            <a:avLst/>
          </a:prstGeom>
        </p:spPr>
      </p:pic>
      <p:sp>
        <p:nvSpPr>
          <p:cNvPr id="2" name="Title 1"/>
          <p:cNvSpPr>
            <a:spLocks noGrp="1"/>
          </p:cNvSpPr>
          <p:nvPr>
            <p:ph type="title"/>
          </p:nvPr>
        </p:nvSpPr>
        <p:spPr/>
        <p:txBody>
          <a:bodyPr/>
          <a:lstStyle/>
          <a:p>
            <a:r>
              <a:rPr lang="en-US" dirty="0" err="1"/>
              <a:t>Cenchrea</a:t>
            </a:r>
            <a:r>
              <a:rPr lang="en-US" dirty="0"/>
              <a:t> harbor Sanctuary of Isis</a:t>
            </a:r>
          </a:p>
        </p:txBody>
      </p:sp>
    </p:spTree>
    <p:extLst>
      <p:ext uri="{BB962C8B-B14F-4D97-AF65-F5344CB8AC3E}">
        <p14:creationId xmlns:p14="http://schemas.microsoft.com/office/powerpoint/2010/main" val="368109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099048"/>
          </a:xfrm>
          <a:prstGeom prst="rect">
            <a:avLst/>
          </a:prstGeom>
        </p:spPr>
      </p:pic>
      <p:sp>
        <p:nvSpPr>
          <p:cNvPr id="2" name="Title 1"/>
          <p:cNvSpPr>
            <a:spLocks noGrp="1"/>
          </p:cNvSpPr>
          <p:nvPr>
            <p:ph type="title"/>
          </p:nvPr>
        </p:nvSpPr>
        <p:spPr/>
        <p:txBody>
          <a:bodyPr/>
          <a:lstStyle/>
          <a:p>
            <a:r>
              <a:rPr lang="en-US" dirty="0" err="1"/>
              <a:t>Cenchrea</a:t>
            </a:r>
            <a:r>
              <a:rPr lang="en-US" dirty="0"/>
              <a:t> harbor Sanctuary of Isis</a:t>
            </a:r>
          </a:p>
        </p:txBody>
      </p:sp>
    </p:spTree>
    <p:extLst>
      <p:ext uri="{BB962C8B-B14F-4D97-AF65-F5344CB8AC3E}">
        <p14:creationId xmlns:p14="http://schemas.microsoft.com/office/powerpoint/2010/main" val="4135984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099048"/>
          </a:xfrm>
          <a:prstGeom prst="rect">
            <a:avLst/>
          </a:prstGeom>
        </p:spPr>
      </p:pic>
      <p:sp>
        <p:nvSpPr>
          <p:cNvPr id="2" name="Title 1"/>
          <p:cNvSpPr>
            <a:spLocks noGrp="1"/>
          </p:cNvSpPr>
          <p:nvPr>
            <p:ph type="title"/>
          </p:nvPr>
        </p:nvSpPr>
        <p:spPr/>
        <p:txBody>
          <a:bodyPr/>
          <a:lstStyle/>
          <a:p>
            <a:r>
              <a:rPr lang="en-US" dirty="0" err="1"/>
              <a:t>Cenchrea</a:t>
            </a:r>
            <a:r>
              <a:rPr lang="en-US" dirty="0"/>
              <a:t> harbor Sanctuary of Isis</a:t>
            </a:r>
          </a:p>
        </p:txBody>
      </p:sp>
    </p:spTree>
    <p:extLst>
      <p:ext uri="{BB962C8B-B14F-4D97-AF65-F5344CB8AC3E}">
        <p14:creationId xmlns:p14="http://schemas.microsoft.com/office/powerpoint/2010/main" val="2137016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099048"/>
          </a:xfrm>
          <a:prstGeom prst="rect">
            <a:avLst/>
          </a:prstGeom>
        </p:spPr>
      </p:pic>
      <p:sp>
        <p:nvSpPr>
          <p:cNvPr id="2" name="Title 1"/>
          <p:cNvSpPr>
            <a:spLocks noGrp="1"/>
          </p:cNvSpPr>
          <p:nvPr>
            <p:ph type="title"/>
          </p:nvPr>
        </p:nvSpPr>
        <p:spPr/>
        <p:txBody>
          <a:bodyPr/>
          <a:lstStyle/>
          <a:p>
            <a:r>
              <a:rPr lang="en-US" dirty="0" err="1"/>
              <a:t>Cenchrea</a:t>
            </a:r>
            <a:r>
              <a:rPr lang="en-US" dirty="0"/>
              <a:t> harbor Sanctuary of Isis with Byzantine Church</a:t>
            </a:r>
          </a:p>
        </p:txBody>
      </p:sp>
    </p:spTree>
    <p:extLst>
      <p:ext uri="{BB962C8B-B14F-4D97-AF65-F5344CB8AC3E}">
        <p14:creationId xmlns:p14="http://schemas.microsoft.com/office/powerpoint/2010/main" val="3536446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9048"/>
          </a:xfrm>
          <a:prstGeom prst="rect">
            <a:avLst/>
          </a:prstGeom>
        </p:spPr>
      </p:pic>
      <p:sp>
        <p:nvSpPr>
          <p:cNvPr id="2" name="Text Placeholder 1"/>
          <p:cNvSpPr>
            <a:spLocks noGrp="1"/>
          </p:cNvSpPr>
          <p:nvPr>
            <p:ph type="body" sz="quarter" idx="10"/>
          </p:nvPr>
        </p:nvSpPr>
        <p:spPr/>
        <p:txBody>
          <a:bodyPr/>
          <a:lstStyle/>
          <a:p>
            <a:r>
              <a:rPr lang="en-US" dirty="0" err="1"/>
              <a:t>Cenchrea</a:t>
            </a:r>
            <a:r>
              <a:rPr lang="en-US" dirty="0"/>
              <a:t> harbor with Byzantine church</a:t>
            </a:r>
          </a:p>
        </p:txBody>
      </p:sp>
    </p:spTree>
    <p:extLst>
      <p:ext uri="{BB962C8B-B14F-4D97-AF65-F5344CB8AC3E}">
        <p14:creationId xmlns:p14="http://schemas.microsoft.com/office/powerpoint/2010/main" val="3824718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099048"/>
          </a:xfrm>
          <a:prstGeom prst="rect">
            <a:avLst/>
          </a:prstGeom>
        </p:spPr>
      </p:pic>
      <p:sp>
        <p:nvSpPr>
          <p:cNvPr id="2" name="Title 1"/>
          <p:cNvSpPr>
            <a:spLocks noGrp="1"/>
          </p:cNvSpPr>
          <p:nvPr>
            <p:ph type="title"/>
          </p:nvPr>
        </p:nvSpPr>
        <p:spPr/>
        <p:txBody>
          <a:bodyPr/>
          <a:lstStyle/>
          <a:p>
            <a:r>
              <a:rPr lang="en-US" dirty="0" err="1"/>
              <a:t>Cenchrea</a:t>
            </a:r>
            <a:r>
              <a:rPr lang="en-US" dirty="0"/>
              <a:t> harbor Sanctuary of Isis with Byzantine Church</a:t>
            </a:r>
          </a:p>
        </p:txBody>
      </p:sp>
    </p:spTree>
    <p:extLst>
      <p:ext uri="{BB962C8B-B14F-4D97-AF65-F5344CB8AC3E}">
        <p14:creationId xmlns:p14="http://schemas.microsoft.com/office/powerpoint/2010/main" val="2235198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99048"/>
          </a:xfrm>
          <a:prstGeom prst="rect">
            <a:avLst/>
          </a:prstGeom>
        </p:spPr>
      </p:pic>
      <p:sp>
        <p:nvSpPr>
          <p:cNvPr id="2" name="Text Placeholder 1"/>
          <p:cNvSpPr>
            <a:spLocks noGrp="1"/>
          </p:cNvSpPr>
          <p:nvPr>
            <p:ph type="body" sz="quarter" idx="10"/>
          </p:nvPr>
        </p:nvSpPr>
        <p:spPr/>
        <p:txBody>
          <a:bodyPr/>
          <a:lstStyle/>
          <a:p>
            <a:r>
              <a:rPr lang="en-US" dirty="0" err="1"/>
              <a:t>Cenchrea</a:t>
            </a:r>
            <a:r>
              <a:rPr lang="en-US" dirty="0"/>
              <a:t> harbor with Byzantine church</a:t>
            </a:r>
          </a:p>
        </p:txBody>
      </p:sp>
    </p:spTree>
    <p:extLst>
      <p:ext uri="{BB962C8B-B14F-4D97-AF65-F5344CB8AC3E}">
        <p14:creationId xmlns:p14="http://schemas.microsoft.com/office/powerpoint/2010/main" val="2732281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7105"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pic>
        <p:nvPicPr>
          <p:cNvPr id="47106" name="Picture 3" descr="Cenchrea harbor s mole with fishing boat"/>
          <p:cNvPicPr preferRelativeResize="0">
            <a:picLocks noChangeAspect="1" noChangeArrowheads="1"/>
          </p:cNvPicPr>
          <p:nvPr>
            <p:custDataLst>
              <p:tags r:id="rId1"/>
            </p:custDataLst>
          </p:nvPr>
        </p:nvPicPr>
        <p:blipFill>
          <a:blip r:embed="rId4"/>
          <a:srcRect/>
          <a:stretch>
            <a:fillRect/>
          </a:stretch>
        </p:blipFill>
        <p:spPr bwMode="auto">
          <a:xfrm>
            <a:off x="0" y="-1588"/>
            <a:ext cx="9144000" cy="6861176"/>
          </a:xfrm>
          <a:prstGeom prst="rect">
            <a:avLst/>
          </a:prstGeom>
          <a:noFill/>
          <a:ln w="9525">
            <a:noFill/>
            <a:miter lim="800000"/>
            <a:headEnd/>
            <a:tailEnd/>
          </a:ln>
        </p:spPr>
      </p:pic>
      <p:sp>
        <p:nvSpPr>
          <p:cNvPr id="49156"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harbor southern mole with fishing boat</a:t>
            </a:r>
          </a:p>
        </p:txBody>
      </p:sp>
    </p:spTree>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0278DD-8FFA-4704-9D92-DFA8A2BB894E}"/>
              </a:ext>
            </a:extLst>
          </p:cNvPr>
          <p:cNvPicPr>
            <a:picLocks noChangeAspect="1"/>
          </p:cNvPicPr>
          <p:nvPr/>
        </p:nvPicPr>
        <p:blipFill>
          <a:blip r:embed="rId3"/>
          <a:stretch>
            <a:fillRect/>
          </a:stretch>
        </p:blipFill>
        <p:spPr>
          <a:xfrm>
            <a:off x="0" y="0"/>
            <a:ext cx="9144000" cy="6858000"/>
          </a:xfrm>
          <a:prstGeom prst="rect">
            <a:avLst/>
          </a:prstGeom>
        </p:spPr>
      </p:pic>
      <p:sp>
        <p:nvSpPr>
          <p:cNvPr id="49153" name="Rectangle 2" hidden="1"/>
          <p:cNvSpPr>
            <a:spLocks noGrp="1" noChangeArrowheads="1"/>
          </p:cNvSpPr>
          <p:nvPr>
            <p:ph type="title"/>
          </p:nvPr>
        </p:nvSpPr>
        <p:spPr>
          <a:xfrm>
            <a:off x="457200" y="274638"/>
            <a:ext cx="8229600" cy="1143000"/>
          </a:xfrm>
        </p:spPr>
        <p:txBody>
          <a:bodyPr/>
          <a:lstStyle/>
          <a:p>
            <a:pPr eaLnBrk="1" hangingPunct="1"/>
            <a:endParaRPr lang="en-US" dirty="0">
              <a:ea typeface="ＭＳ Ｐゴシック" pitchFamily="34" charset="-128"/>
            </a:endParaRPr>
          </a:p>
        </p:txBody>
      </p:sp>
      <p:sp>
        <p:nvSpPr>
          <p:cNvPr id="51204" name="Text Box 4"/>
          <p:cNvSpPr txBox="1">
            <a:spLocks noChangeArrowheads="1"/>
          </p:cNvSpPr>
          <p:nvPr/>
        </p:nvSpPr>
        <p:spPr bwMode="auto">
          <a:xfrm>
            <a:off x="0" y="6400800"/>
            <a:ext cx="9144000" cy="457200"/>
          </a:xfrm>
          <a:prstGeom prst="rect">
            <a:avLst/>
          </a:prstGeom>
          <a:noFill/>
          <a:ln w="9525">
            <a:noFill/>
            <a:miter lim="800000"/>
            <a:headEnd/>
            <a:tailEnd/>
          </a:ln>
          <a:effectLst/>
        </p:spPr>
        <p:txBody>
          <a:bodyPr/>
          <a:lstStyle/>
          <a:p>
            <a:pPr algn="ctr">
              <a:defRPr/>
            </a:pPr>
            <a:r>
              <a:rPr lang="en-US" sz="2200" dirty="0" err="1">
                <a:effectLst>
                  <a:glow rad="76200">
                    <a:schemeClr val="bg1">
                      <a:alpha val="60000"/>
                    </a:schemeClr>
                  </a:glow>
                </a:effectLst>
                <a:latin typeface="Calibri" pitchFamily="34" charset="0"/>
                <a:cs typeface="Calibri" pitchFamily="34" charset="0"/>
              </a:rPr>
              <a:t>Cenchrea</a:t>
            </a:r>
            <a:r>
              <a:rPr lang="en-US" sz="2200" dirty="0">
                <a:effectLst>
                  <a:glow rad="76200">
                    <a:schemeClr val="bg1">
                      <a:alpha val="60000"/>
                    </a:schemeClr>
                  </a:glow>
                </a:effectLst>
                <a:latin typeface="Calibri" pitchFamily="34" charset="0"/>
                <a:cs typeface="Calibri" pitchFamily="34" charset="0"/>
              </a:rPr>
              <a:t> fishing boat</a:t>
            </a:r>
          </a:p>
        </p:txBody>
      </p:sp>
    </p:spTree>
  </p:cSld>
  <p:clrMapOvr>
    <a:overrideClrMapping bg1="dk1" tx1="lt1" bg2="dk2" tx2="lt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PHOTOALBUM" val="TRUE"/>
  <p:tag name="VERSION" val="1.0"/>
</p:tagLst>
</file>

<file path=ppt/tags/tag2.xml><?xml version="1.0" encoding="utf-8"?>
<p:tagLst xmlns:a="http://schemas.openxmlformats.org/drawingml/2006/main" xmlns:r="http://schemas.openxmlformats.org/officeDocument/2006/relationships" xmlns:p="http://schemas.openxmlformats.org/presentationml/2006/main">
  <p:tag name="PHOTO" val="TRUE"/>
  <p:tag name="FILENAME" val="C:\0Greecepics\050803 Corinth plus\Cenchrea\sr\Cenchrea bay from southeast.jpg"/>
</p:tagLst>
</file>

<file path=ppt/tags/tag3.xml><?xml version="1.0" encoding="utf-8"?>
<p:tagLst xmlns:a="http://schemas.openxmlformats.org/drawingml/2006/main" xmlns:r="http://schemas.openxmlformats.org/officeDocument/2006/relationships" xmlns:p="http://schemas.openxmlformats.org/presentationml/2006/main">
  <p:tag name="PHOTO" val="TRUE"/>
  <p:tag name="FILENAME" val="C:\0Greecepics\050803 Corinth plus\Cenchrea\sr\Cenchrea bay from southeast.jpg"/>
</p:tagLst>
</file>

<file path=ppt/tags/tag4.xml><?xml version="1.0" encoding="utf-8"?>
<p:tagLst xmlns:a="http://schemas.openxmlformats.org/drawingml/2006/main" xmlns:r="http://schemas.openxmlformats.org/officeDocument/2006/relationships" xmlns:p="http://schemas.openxmlformats.org/presentationml/2006/main">
  <p:tag name="PHOTO" val="TRUE"/>
  <p:tag name="FILENAME" val="C:\0Greecepics\050803 Corinth plus\Cenchrea\sr\Cenchrea harbor from south, tb050803053.jpg"/>
</p:tagLst>
</file>

<file path=ppt/tags/tag5.xml><?xml version="1.0" encoding="utf-8"?>
<p:tagLst xmlns:a="http://schemas.openxmlformats.org/drawingml/2006/main" xmlns:r="http://schemas.openxmlformats.org/officeDocument/2006/relationships" xmlns:p="http://schemas.openxmlformats.org/presentationml/2006/main">
  <p:tag name="PHOTO" val="TRUE"/>
  <p:tag name="FILENAME" val="C:\0Greecepics\050803 Corinth plus\Cenchrea\sr\Cenchrea harbor from south, tb050803052.jpg"/>
</p:tagLst>
</file>

<file path=ppt/tags/tag6.xml><?xml version="1.0" encoding="utf-8"?>
<p:tagLst xmlns:a="http://schemas.openxmlformats.org/drawingml/2006/main" xmlns:r="http://schemas.openxmlformats.org/officeDocument/2006/relationships" xmlns:p="http://schemas.openxmlformats.org/presentationml/2006/main">
  <p:tag name="PHOTO" val="TRUE"/>
  <p:tag name="FILENAME" val="C:\0Greecepics\050803 Corinth plus\Cenchrea\sr\Cenchrea harbor north pier from north, tb050803009.jpg"/>
</p:tagLst>
</file>

<file path=ppt/tags/tag7.xml><?xml version="1.0" encoding="utf-8"?>
<p:tagLst xmlns:a="http://schemas.openxmlformats.org/drawingml/2006/main" xmlns:r="http://schemas.openxmlformats.org/officeDocument/2006/relationships" xmlns:p="http://schemas.openxmlformats.org/presentationml/2006/main">
  <p:tag name="PHOTO" val="TRUE"/>
  <p:tag name="FILENAME" val="C:\0Greecepics\050803 Corinth plus\Cenchrea\sr\Cenchrea harbor Sanctuary of Isis.jpg"/>
</p:tagLst>
</file>

<file path=ppt/tags/tag8.xml><?xml version="1.0" encoding="utf-8"?>
<p:tagLst xmlns:a="http://schemas.openxmlformats.org/drawingml/2006/main" xmlns:r="http://schemas.openxmlformats.org/officeDocument/2006/relationships" xmlns:p="http://schemas.openxmlformats.org/presentationml/2006/main">
  <p:tag name="PHOTO" val="TRUE"/>
  <p:tag name="FILENAME" val="C:\0Greecepics\050803 Corinth plus\Cenchrea\sr\Cenchrea harbor s mole with fishing boat.jpg"/>
</p:tagLst>
</file>

<file path=ppt/theme/theme1.xml><?xml version="1.0" encoding="utf-8"?>
<a:theme xmlns:a="http://schemas.openxmlformats.org/drawingml/2006/main" name="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hotoCompan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LBL.potx" id="{40D9FAC6-2FB6-4855-A95E-BD62C6645A30}" vid="{C56F1618-129C-4325-9809-F7D488337C82}"/>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C:\Documents and Settings\TB\Application Data\Microsoft\Templates\Photo Album Templates\White.pot</Template>
  <TotalTime>1804</TotalTime>
  <Words>1319</Words>
  <Application>Microsoft Office PowerPoint</Application>
  <PresentationFormat>On-screen Show (4:3)</PresentationFormat>
  <Paragraphs>156</Paragraphs>
  <Slides>36</Slides>
  <Notes>36</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36</vt:i4>
      </vt:variant>
    </vt:vector>
  </HeadingPairs>
  <TitlesOfParts>
    <vt:vector size="43" baseType="lpstr">
      <vt:lpstr>ＭＳ Ｐゴシック</vt:lpstr>
      <vt:lpstr>Arial</vt:lpstr>
      <vt:lpstr>Calibri</vt:lpstr>
      <vt:lpstr>Times New Roman</vt:lpstr>
      <vt:lpstr>White</vt:lpstr>
      <vt:lpstr>1_Office Theme</vt:lpstr>
      <vt:lpstr>PhotoCompanion</vt:lpstr>
      <vt:lpstr>Cenchrea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Cenchrea bay from north</vt:lpstr>
      <vt:lpstr>PowerPoint Presentation</vt:lpstr>
      <vt:lpstr>PowerPoint Presentation</vt:lpstr>
      <vt:lpstr>PowerPoint Presentation</vt:lpstr>
      <vt:lpstr>PowerPoint Presentation</vt:lpstr>
      <vt:lpstr>PowerPoint Presentation</vt:lpstr>
      <vt:lpstr>PowerPoint Presentation</vt:lpstr>
      <vt:lpstr>Cenchrea harbor with Byzantine church</vt:lpstr>
      <vt:lpstr>PowerPoint Presentation</vt:lpstr>
      <vt:lpstr>PowerPoint Presentation</vt:lpstr>
      <vt:lpstr>PowerPoint Presentation</vt:lpstr>
      <vt:lpstr>Cenchrea harbor Sanctuary of Isis</vt:lpstr>
      <vt:lpstr>Cenchrea harbor Sanctuary of Isis</vt:lpstr>
      <vt:lpstr>Cenchrea harbor Sanctuary of Isis</vt:lpstr>
      <vt:lpstr>Cenchrea harbor Sanctuary of Isis</vt:lpstr>
      <vt:lpstr>Cenchrea harbor Sanctuary of Isis with Byzantine Church</vt:lpstr>
      <vt:lpstr>PowerPoint Presentation</vt:lpstr>
      <vt:lpstr>Cenchrea harbor Sanctuary of Isis with Byzantine Church</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Cenchrea</dc:title>
  <dc:creator>Todd Bolen</dc:creator>
  <cp:keywords>Pictorial Library of Bible Lands; BiblePlaces.com</cp:keywords>
  <cp:lastModifiedBy>Todd Bolen</cp:lastModifiedBy>
  <cp:revision>61</cp:revision>
  <dcterms:created xsi:type="dcterms:W3CDTF">2011-08-26T03:57:17Z</dcterms:created>
  <dcterms:modified xsi:type="dcterms:W3CDTF">2018-08-31T04:47:30Z</dcterms:modified>
  <cp:category>Greece</cp:category>
</cp:coreProperties>
</file>