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Override PartName="/ppt/tags/tag3.xml" ContentType="application/vnd.openxmlformats-officedocument.presentationml.tags+xml"/>
  <Override PartName="/ppt/notesSlides/notesSlide37.xml" ContentType="application/vnd.openxmlformats-officedocument.presentationml.notesSlide+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3"/>
  </p:notesMasterIdLst>
  <p:sldIdLst>
    <p:sldId id="314"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21" r:id="rId17"/>
    <p:sldId id="271" r:id="rId18"/>
    <p:sldId id="272" r:id="rId19"/>
    <p:sldId id="273" r:id="rId20"/>
    <p:sldId id="274" r:id="rId21"/>
    <p:sldId id="275" r:id="rId22"/>
    <p:sldId id="276" r:id="rId23"/>
    <p:sldId id="277" r:id="rId24"/>
    <p:sldId id="278" r:id="rId25"/>
    <p:sldId id="279" r:id="rId26"/>
    <p:sldId id="280" r:id="rId27"/>
    <p:sldId id="322" r:id="rId28"/>
    <p:sldId id="323" r:id="rId29"/>
    <p:sldId id="281" r:id="rId30"/>
    <p:sldId id="282" r:id="rId31"/>
    <p:sldId id="283" r:id="rId32"/>
    <p:sldId id="284" r:id="rId33"/>
    <p:sldId id="285" r:id="rId34"/>
    <p:sldId id="324" r:id="rId35"/>
    <p:sldId id="286" r:id="rId36"/>
    <p:sldId id="287" r:id="rId37"/>
    <p:sldId id="288" r:id="rId38"/>
    <p:sldId id="289" r:id="rId39"/>
    <p:sldId id="290"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1" autoAdjust="0"/>
    <p:restoredTop sz="74857" autoAdjust="0"/>
  </p:normalViewPr>
  <p:slideViewPr>
    <p:cSldViewPr snapToObjects="1">
      <p:cViewPr varScale="1">
        <p:scale>
          <a:sx n="86" d="100"/>
          <a:sy n="86" d="100"/>
        </p:scale>
        <p:origin x="1932" y="78"/>
      </p:cViewPr>
      <p:guideLst>
        <p:guide orient="horz" pos="2160"/>
        <p:guide pos="2880"/>
      </p:guideLst>
    </p:cSldViewPr>
  </p:slideViewPr>
  <p:outlineViewPr>
    <p:cViewPr>
      <p:scale>
        <a:sx n="33" d="100"/>
        <a:sy n="33" d="100"/>
      </p:scale>
      <p:origin x="0" y="504"/>
    </p:cViewPr>
  </p:outlineViewPr>
  <p:notesTextViewPr>
    <p:cViewPr>
      <p:scale>
        <a:sx n="1" d="1"/>
        <a:sy n="1" d="1"/>
      </p:scale>
      <p:origin x="0" y="0"/>
    </p:cViewPr>
  </p:notesTextViewPr>
  <p:sorterViewPr>
    <p:cViewPr>
      <p:scale>
        <a:sx n="100" d="100"/>
        <a:sy n="100" d="100"/>
      </p:scale>
      <p:origin x="0" y="0"/>
    </p:cViewPr>
  </p:sorterViewPr>
  <p:notesViewPr>
    <p:cSldViewPr snapToObjects="1">
      <p:cViewPr>
        <p:scale>
          <a:sx n="80" d="100"/>
          <a:sy n="80" d="100"/>
        </p:scale>
        <p:origin x="-1950" y="62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aseline="0">
                <a:latin typeface="Times New Roman" pitchFamily="18"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aseline="0">
                <a:latin typeface="Times New Roman" pitchFamily="18" charset="0"/>
              </a:defRPr>
            </a:lvl1pPr>
          </a:lstStyle>
          <a:p>
            <a:fld id="{57D3222A-8634-4607-A09F-51E37B3B38D3}" type="datetimeFigureOut">
              <a:rPr lang="en-US" smtClean="0"/>
              <a:pPr/>
              <a:t>4/26/2018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aseline="0">
                <a:latin typeface="Times New Roman" pitchFamily="18"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aseline="0">
                <a:latin typeface="Times New Roman" pitchFamily="18" charset="0"/>
              </a:defRPr>
            </a:lvl1pPr>
          </a:lstStyle>
          <a:p>
            <a:fld id="{C5DA6510-16D7-4AB7-B10C-BA15D66591F1}" type="slidenum">
              <a:rPr lang="en-US" smtClean="0"/>
              <a:pPr/>
              <a:t>‹#›</a:t>
            </a:fld>
            <a:endParaRPr lang="en-US"/>
          </a:p>
        </p:txBody>
      </p:sp>
    </p:spTree>
    <p:extLst>
      <p:ext uri="{BB962C8B-B14F-4D97-AF65-F5344CB8AC3E}">
        <p14:creationId xmlns:p14="http://schemas.microsoft.com/office/powerpoint/2010/main" val="2395761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Times New Roman" pitchFamily="18" charset="0"/>
        <a:ea typeface="+mn-ea"/>
        <a:cs typeface="Times New Roman" pitchFamily="18" charset="0"/>
      </a:defRPr>
    </a:lvl1pPr>
    <a:lvl2pPr marL="457200" algn="l" defTabSz="914400" rtl="0" eaLnBrk="1" latinLnBrk="0" hangingPunct="1">
      <a:defRPr sz="1200" kern="1200" baseline="0">
        <a:solidFill>
          <a:schemeClr val="tx1"/>
        </a:solidFill>
        <a:latin typeface="Times New Roman" pitchFamily="18" charset="0"/>
        <a:ea typeface="+mn-ea"/>
        <a:cs typeface="Times New Roman" pitchFamily="18" charset="0"/>
      </a:defRPr>
    </a:lvl2pPr>
    <a:lvl3pPr marL="914400" algn="l" defTabSz="914400" rtl="0" eaLnBrk="1" latinLnBrk="0" hangingPunct="1">
      <a:defRPr sz="1200" kern="1200" baseline="0">
        <a:solidFill>
          <a:schemeClr val="tx1"/>
        </a:solidFill>
        <a:latin typeface="Times New Roman" pitchFamily="18" charset="0"/>
        <a:ea typeface="+mn-ea"/>
        <a:cs typeface="Times New Roman" pitchFamily="18" charset="0"/>
      </a:defRPr>
    </a:lvl3pPr>
    <a:lvl4pPr marL="1371600" algn="l" defTabSz="914400" rtl="0" eaLnBrk="1" latinLnBrk="0" hangingPunct="1">
      <a:defRPr sz="1200" kern="1200" baseline="0">
        <a:solidFill>
          <a:schemeClr val="tx1"/>
        </a:solidFill>
        <a:latin typeface="Times New Roman" pitchFamily="18" charset="0"/>
        <a:ea typeface="+mn-ea"/>
        <a:cs typeface="Times New Roman" pitchFamily="18" charset="0"/>
      </a:defRPr>
    </a:lvl4pPr>
    <a:lvl5pPr marL="1828800" algn="l" defTabSz="914400" rtl="0" eaLnBrk="1" latinLnBrk="0" hangingPunct="1">
      <a:defRPr sz="1200" kern="1200" baseline="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latin typeface="Times New Roman" pitchFamily="18" charset="0"/>
                <a:cs typeface="Times New Roman" pitchFamily="18" charset="0"/>
              </a:rPr>
              <a:t>This presentation begins with sheep and</a:t>
            </a:r>
            <a:r>
              <a:rPr lang="en-US" baseline="0" dirty="0">
                <a:latin typeface="Times New Roman" pitchFamily="18" charset="0"/>
                <a:cs typeface="Times New Roman" pitchFamily="18" charset="0"/>
              </a:rPr>
              <a:t> ends with goats. </a:t>
            </a:r>
          </a:p>
          <a:p>
            <a:pPr eaLnBrk="1" hangingPunct="1">
              <a:defRPr/>
            </a:pPr>
            <a:endParaRPr lang="en-US" dirty="0">
              <a:latin typeface="Times New Roman" pitchFamily="18" charset="0"/>
              <a:cs typeface="Times New Roman" pitchFamily="18" charset="0"/>
            </a:endParaRPr>
          </a:p>
          <a:p>
            <a:pPr eaLnBrk="1" hangingPunct="1">
              <a:defRPr/>
            </a:pPr>
            <a:r>
              <a:rPr lang="en-US" dirty="0">
                <a:latin typeface="Times New Roman" pitchFamily="18" charset="0"/>
                <a:cs typeface="Times New Roman" pitchFamily="18" charset="0"/>
              </a:rPr>
              <a:t>The </a:t>
            </a:r>
            <a:r>
              <a:rPr lang="en-US" i="1" dirty="0">
                <a:latin typeface="Times New Roman" pitchFamily="18" charset="0"/>
                <a:cs typeface="Times New Roman" pitchFamily="18" charset="0"/>
              </a:rPr>
              <a:t>Pictorial Library of Bible Lands </a:t>
            </a:r>
            <a:r>
              <a:rPr lang="en-US" dirty="0">
                <a:latin typeface="Times New Roman" pitchFamily="18" charset="0"/>
                <a:cs typeface="Times New Roman" pitchFamily="18" charset="0"/>
              </a:rPr>
              <a:t>provides PowerPoint files in addition to individual jpg images. The PowerPoint files are organized in logical sequence and may provide a quicker option for copying slides into other presentations. The PowerPoint files also include annotations</a:t>
            </a:r>
            <a:r>
              <a:rPr lang="en-US" baseline="0" dirty="0">
                <a:latin typeface="Times New Roman" pitchFamily="18" charset="0"/>
                <a:cs typeface="Times New Roman" pitchFamily="18" charset="0"/>
              </a:rPr>
              <a:t> about the sites and images that are not available elsewhere.</a:t>
            </a:r>
            <a:endParaRPr lang="en-US" dirty="0">
              <a:latin typeface="Times New Roman" pitchFamily="18" charset="0"/>
              <a:cs typeface="Times New Roman" pitchFamily="18" charset="0"/>
            </a:endParaRPr>
          </a:p>
          <a:p>
            <a:pPr eaLnBrk="1" hangingPunct="1">
              <a:defRPr/>
            </a:pPr>
            <a:endParaRPr lang="en-US" dirty="0">
              <a:latin typeface="Times New Roman" pitchFamily="18" charset="0"/>
              <a:cs typeface="Times New Roman" pitchFamily="18" charset="0"/>
            </a:endParaRPr>
          </a:p>
          <a:p>
            <a:pPr eaLnBrk="1" hangingPunct="1">
              <a:defRPr/>
            </a:pPr>
            <a:r>
              <a:rPr lang="en-US" dirty="0">
                <a:latin typeface="Times New Roman" pitchFamily="18" charset="0"/>
                <a:cs typeface="Times New Roman" pitchFamily="18" charset="0"/>
              </a:rPr>
              <a:t>The images in the </a:t>
            </a:r>
            <a:r>
              <a:rPr lang="en-US" dirty="0" err="1">
                <a:latin typeface="Times New Roman" pitchFamily="18" charset="0"/>
                <a:cs typeface="Times New Roman" pitchFamily="18" charset="0"/>
              </a:rPr>
              <a:t>PowerPoints</a:t>
            </a:r>
            <a:r>
              <a:rPr lang="en-US" dirty="0">
                <a:latin typeface="Times New Roman" pitchFamily="18" charset="0"/>
                <a:cs typeface="Times New Roman" pitchFamily="18" charset="0"/>
              </a:rPr>
              <a:t> are approximately 1024x768 pixels, the maximum size displayed by many projectors. Users will particularly benefit from accessing the individual higher-resolution jpg images if (1) they have a projection system higher than 1024x768; (2) they want to zoom in on a particular portion of an image; or (3) they want to crop, edit, adapt, or print an image. </a:t>
            </a:r>
          </a:p>
          <a:p>
            <a:pPr eaLnBrk="1" hangingPunct="1"/>
            <a:endParaRPr lang="en-US" dirty="0">
              <a:solidFill>
                <a:srgbClr val="000000"/>
              </a:solidFill>
              <a:latin typeface="Times New Roman" pitchFamily="18" charset="0"/>
              <a:cs typeface="Times New Roman" pitchFamily="18" charset="0"/>
            </a:endParaRPr>
          </a:p>
          <a:p>
            <a:endParaRPr lang="en-US" dirty="0"/>
          </a:p>
        </p:txBody>
      </p:sp>
      <p:sp>
        <p:nvSpPr>
          <p:cNvPr id="4" name="Slide Number Placeholder 3"/>
          <p:cNvSpPr>
            <a:spLocks noGrp="1"/>
          </p:cNvSpPr>
          <p:nvPr>
            <p:ph type="sldNum" sz="quarter" idx="10"/>
          </p:nvPr>
        </p:nvSpPr>
        <p:spPr/>
        <p:txBody>
          <a:bodyPr/>
          <a:lstStyle/>
          <a:p>
            <a:pPr>
              <a:defRPr/>
            </a:pPr>
            <a:fld id="{4FD885B4-A765-4937-BC72-06E521E696E1}"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3799764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Kings 3:4 (KJV) “And Mesha king of Moab was a </a:t>
            </a:r>
            <a:r>
              <a:rPr lang="en-US" dirty="0" err="1"/>
              <a:t>sheepmaster</a:t>
            </a:r>
            <a:r>
              <a:rPr lang="en-US" dirty="0"/>
              <a:t>, and rendered unto the king of Israel an hundred thousand </a:t>
            </a:r>
            <a:r>
              <a:rPr lang="en-US" b="1" dirty="0"/>
              <a:t>lambs</a:t>
            </a:r>
            <a:r>
              <a:rPr lang="en-US" dirty="0"/>
              <a:t>, and an hundred thousand </a:t>
            </a:r>
            <a:r>
              <a:rPr lang="en-US" b="1" dirty="0"/>
              <a:t>rams</a:t>
            </a:r>
            <a:r>
              <a:rPr lang="en-US" dirty="0"/>
              <a:t>, with the wool.”</a:t>
            </a:r>
          </a:p>
          <a:p>
            <a:endParaRPr lang="en-US" sz="1200" baseline="0" dirty="0">
              <a:latin typeface="Times New Roman" pitchFamily="18" charset="0"/>
            </a:endParaRPr>
          </a:p>
          <a:p>
            <a:r>
              <a:rPr lang="en-US" sz="1200" baseline="0" dirty="0">
                <a:latin typeface="Times New Roman" pitchFamily="18" charset="0"/>
              </a:rPr>
              <a:t>tb120806822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10</a:t>
            </a:fld>
            <a:endParaRPr lang="en-US"/>
          </a:p>
        </p:txBody>
      </p:sp>
    </p:spTree>
    <p:extLst>
      <p:ext uri="{BB962C8B-B14F-4D97-AF65-F5344CB8AC3E}">
        <p14:creationId xmlns:p14="http://schemas.microsoft.com/office/powerpoint/2010/main" val="3093352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tb120806821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11</a:t>
            </a:fld>
            <a:endParaRPr lang="en-US"/>
          </a:p>
        </p:txBody>
      </p:sp>
    </p:spTree>
    <p:extLst>
      <p:ext uri="{BB962C8B-B14F-4D97-AF65-F5344CB8AC3E}">
        <p14:creationId xmlns:p14="http://schemas.microsoft.com/office/powerpoint/2010/main" val="4073601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tb060906113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12</a:t>
            </a:fld>
            <a:endParaRPr lang="en-US"/>
          </a:p>
        </p:txBody>
      </p:sp>
    </p:spTree>
    <p:extLst>
      <p:ext uri="{BB962C8B-B14F-4D97-AF65-F5344CB8AC3E}">
        <p14:creationId xmlns:p14="http://schemas.microsoft.com/office/powerpoint/2010/main" val="3030732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tb111706998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13</a:t>
            </a:fld>
            <a:endParaRPr lang="en-US"/>
          </a:p>
        </p:txBody>
      </p:sp>
    </p:spTree>
    <p:extLst>
      <p:ext uri="{BB962C8B-B14F-4D97-AF65-F5344CB8AC3E}">
        <p14:creationId xmlns:p14="http://schemas.microsoft.com/office/powerpoint/2010/main" val="3205196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Times New Roman" pitchFamily="18" charset="0"/>
                <a:ea typeface="+mn-ea"/>
                <a:cs typeface="Times New Roman" pitchFamily="18" charset="0"/>
              </a:rPr>
              <a:t>Judges 9:14–15 (NET) </a:t>
            </a:r>
            <a:r>
              <a:rPr lang="en-US" sz="1200" kern="1200" baseline="0" dirty="0">
                <a:solidFill>
                  <a:schemeClr val="tx1"/>
                </a:solidFill>
                <a:effectLst/>
                <a:latin typeface="Times New Roman" pitchFamily="18" charset="0"/>
                <a:ea typeface="+mn-ea"/>
                <a:cs typeface="Times New Roman" pitchFamily="18" charset="0"/>
              </a:rPr>
              <a:t>“So all the trees said to the </a:t>
            </a:r>
            <a:r>
              <a:rPr lang="en-US" sz="1200" kern="1200" baseline="0" dirty="0" err="1">
                <a:solidFill>
                  <a:schemeClr val="tx1"/>
                </a:solidFill>
                <a:effectLst/>
                <a:latin typeface="Times New Roman" pitchFamily="18" charset="0"/>
                <a:ea typeface="+mn-ea"/>
                <a:cs typeface="Times New Roman" pitchFamily="18" charset="0"/>
              </a:rPr>
              <a:t>thornbush</a:t>
            </a:r>
            <a:r>
              <a:rPr lang="en-US" sz="1200" kern="1200" baseline="0">
                <a:solidFill>
                  <a:schemeClr val="tx1"/>
                </a:solidFill>
                <a:effectLst/>
                <a:latin typeface="Times New Roman" pitchFamily="18" charset="0"/>
                <a:ea typeface="+mn-ea"/>
                <a:cs typeface="Times New Roman" pitchFamily="18" charset="0"/>
              </a:rPr>
              <a:t> (</a:t>
            </a:r>
            <a:r>
              <a:rPr lang="en-US" sz="1200" i="1" kern="1200" baseline="0">
                <a:solidFill>
                  <a:schemeClr val="tx1"/>
                </a:solidFill>
                <a:effectLst/>
                <a:latin typeface="Times New Roman" pitchFamily="18" charset="0"/>
                <a:ea typeface="+mn-ea"/>
                <a:cs typeface="Times New Roman" pitchFamily="18" charset="0"/>
              </a:rPr>
              <a:t>atad</a:t>
            </a:r>
            <a:r>
              <a:rPr lang="en-US" sz="1200" kern="1200" baseline="0" dirty="0">
                <a:solidFill>
                  <a:schemeClr val="tx1"/>
                </a:solidFill>
                <a:effectLst/>
                <a:latin typeface="Times New Roman" pitchFamily="18" charset="0"/>
                <a:ea typeface="+mn-ea"/>
                <a:cs typeface="Times New Roman" pitchFamily="18" charset="0"/>
              </a:rPr>
              <a:t>), ‘You come and be our king!’ The </a:t>
            </a:r>
            <a:r>
              <a:rPr lang="en-US" sz="1200" kern="1200" baseline="0" dirty="0" err="1">
                <a:solidFill>
                  <a:schemeClr val="tx1"/>
                </a:solidFill>
                <a:effectLst/>
                <a:latin typeface="Times New Roman" pitchFamily="18" charset="0"/>
                <a:ea typeface="+mn-ea"/>
                <a:cs typeface="Times New Roman" pitchFamily="18" charset="0"/>
              </a:rPr>
              <a:t>thornbush</a:t>
            </a:r>
            <a:r>
              <a:rPr lang="en-US" sz="1200" kern="1200" baseline="0" dirty="0">
                <a:solidFill>
                  <a:schemeClr val="tx1"/>
                </a:solidFill>
                <a:effectLst/>
                <a:latin typeface="Times New Roman" pitchFamily="18" charset="0"/>
                <a:ea typeface="+mn-ea"/>
                <a:cs typeface="Times New Roman" pitchFamily="18" charset="0"/>
              </a:rPr>
              <a:t> said to the trees, ‘If you really want to choose me as your king, then come along, </a:t>
            </a:r>
            <a:r>
              <a:rPr lang="en-US" sz="1200" b="1" kern="1200" baseline="0" dirty="0">
                <a:solidFill>
                  <a:schemeClr val="tx1"/>
                </a:solidFill>
                <a:effectLst/>
                <a:latin typeface="Times New Roman" pitchFamily="18" charset="0"/>
                <a:ea typeface="+mn-ea"/>
                <a:cs typeface="Times New Roman" pitchFamily="18" charset="0"/>
              </a:rPr>
              <a:t>find safety under my branches</a:t>
            </a:r>
            <a:r>
              <a:rPr lang="en-US" sz="1200" kern="1200" baseline="0" dirty="0">
                <a:solidFill>
                  <a:schemeClr val="tx1"/>
                </a:solidFill>
                <a:effectLst/>
                <a:latin typeface="Times New Roman" pitchFamily="18" charset="0"/>
                <a:ea typeface="+mn-ea"/>
                <a:cs typeface="Times New Roman" pitchFamily="18" charset="0"/>
              </a:rPr>
              <a:t>! Otherwise may fire blaze from the </a:t>
            </a:r>
            <a:r>
              <a:rPr lang="en-US" sz="1200" kern="1200" baseline="0" dirty="0" err="1">
                <a:solidFill>
                  <a:schemeClr val="tx1"/>
                </a:solidFill>
                <a:effectLst/>
                <a:latin typeface="Times New Roman" pitchFamily="18" charset="0"/>
                <a:ea typeface="+mn-ea"/>
                <a:cs typeface="Times New Roman" pitchFamily="18" charset="0"/>
              </a:rPr>
              <a:t>thornbush</a:t>
            </a:r>
            <a:r>
              <a:rPr lang="en-US" sz="1200" kern="1200" baseline="0" dirty="0">
                <a:solidFill>
                  <a:schemeClr val="tx1"/>
                </a:solidFill>
                <a:effectLst/>
                <a:latin typeface="Times New Roman" pitchFamily="18" charset="0"/>
                <a:ea typeface="+mn-ea"/>
                <a:cs typeface="Times New Roman" pitchFamily="18" charset="0"/>
              </a:rPr>
              <a:t> and consume the cedars of Lebanon!’ </a:t>
            </a:r>
          </a:p>
          <a:p>
            <a:endParaRPr lang="en-US" sz="1200" baseline="0" dirty="0">
              <a:latin typeface="Times New Roman" pitchFamily="18" charset="0"/>
            </a:endParaRPr>
          </a:p>
          <a:p>
            <a:r>
              <a:rPr lang="en-US" sz="1200" baseline="0" dirty="0">
                <a:latin typeface="Times New Roman" pitchFamily="18" charset="0"/>
              </a:rPr>
              <a:t>tb110703091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14</a:t>
            </a:fld>
            <a:endParaRPr lang="en-US"/>
          </a:p>
        </p:txBody>
      </p:sp>
    </p:spTree>
    <p:extLst>
      <p:ext uri="{BB962C8B-B14F-4D97-AF65-F5344CB8AC3E}">
        <p14:creationId xmlns:p14="http://schemas.microsoft.com/office/powerpoint/2010/main" val="1745396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tb010107362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15</a:t>
            </a:fld>
            <a:endParaRPr lang="en-US"/>
          </a:p>
        </p:txBody>
      </p:sp>
    </p:spTree>
    <p:extLst>
      <p:ext uri="{BB962C8B-B14F-4D97-AF65-F5344CB8AC3E}">
        <p14:creationId xmlns:p14="http://schemas.microsoft.com/office/powerpoint/2010/main" val="772805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Matthew 25:32 (KJV) “And before him shall be gathered all nations: and he shall separate them one from another, as a shepherd </a:t>
            </a:r>
            <a:r>
              <a:rPr lang="en-US" dirty="0" err="1"/>
              <a:t>divideth</a:t>
            </a:r>
            <a:r>
              <a:rPr lang="en-US" dirty="0"/>
              <a:t> his </a:t>
            </a:r>
            <a:r>
              <a:rPr lang="en-US" b="1" dirty="0"/>
              <a:t>sheep</a:t>
            </a:r>
            <a:r>
              <a:rPr lang="en-US" dirty="0"/>
              <a:t> from the goats.”</a:t>
            </a:r>
          </a:p>
          <a:p>
            <a:endParaRPr lang="en-US" sz="1200" baseline="0" dirty="0">
              <a:latin typeface="Times New Roman" pitchFamily="18" charset="0"/>
            </a:endParaRPr>
          </a:p>
          <a:p>
            <a:r>
              <a:rPr lang="en-US" sz="1200" baseline="0" dirty="0">
                <a:latin typeface="Times New Roman" pitchFamily="18" charset="0"/>
              </a:rPr>
              <a:t>tb011012321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0843E3AA-D526-41A0-9468-2736952F7D8A}" type="slidenum">
              <a:rPr lang="en-US" smtClean="0"/>
              <a:t>16</a:t>
            </a:fld>
            <a:endParaRPr lang="en-US"/>
          </a:p>
        </p:txBody>
      </p:sp>
    </p:spTree>
    <p:extLst>
      <p:ext uri="{BB962C8B-B14F-4D97-AF65-F5344CB8AC3E}">
        <p14:creationId xmlns:p14="http://schemas.microsoft.com/office/powerpoint/2010/main" val="4194636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Luke 15:4 (KJV) “What man of you, having an hundred </a:t>
            </a:r>
            <a:r>
              <a:rPr lang="en-US" b="1" dirty="0"/>
              <a:t>sheep</a:t>
            </a:r>
            <a:r>
              <a:rPr lang="en-US" dirty="0"/>
              <a:t>, if he lose one of them, doth not leave the ninety and nine in the wilderness, and go after that which is lost, until he find it?”</a:t>
            </a:r>
          </a:p>
          <a:p>
            <a:endParaRPr lang="en-US" sz="1200" baseline="0" dirty="0">
              <a:latin typeface="Times New Roman" pitchFamily="18" charset="0"/>
            </a:endParaRPr>
          </a:p>
          <a:p>
            <a:r>
              <a:rPr lang="en-US" sz="1200" baseline="0" dirty="0">
                <a:latin typeface="Times New Roman" pitchFamily="18" charset="0"/>
              </a:rPr>
              <a:t>tb031405211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17</a:t>
            </a:fld>
            <a:endParaRPr lang="en-US"/>
          </a:p>
        </p:txBody>
      </p:sp>
    </p:spTree>
    <p:extLst>
      <p:ext uri="{BB962C8B-B14F-4D97-AF65-F5344CB8AC3E}">
        <p14:creationId xmlns:p14="http://schemas.microsoft.com/office/powerpoint/2010/main" val="1909905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John 1:29 (KJV) “The next day John </a:t>
            </a:r>
            <a:r>
              <a:rPr lang="en-US" dirty="0" err="1"/>
              <a:t>seeth</a:t>
            </a:r>
            <a:r>
              <a:rPr lang="en-US" dirty="0"/>
              <a:t> Jesus coming unto him, and </a:t>
            </a:r>
            <a:r>
              <a:rPr lang="en-US" dirty="0" err="1"/>
              <a:t>saith</a:t>
            </a:r>
            <a:r>
              <a:rPr lang="en-US" dirty="0"/>
              <a:t>, Behold the </a:t>
            </a:r>
            <a:r>
              <a:rPr lang="en-US" b="1" dirty="0"/>
              <a:t>Lamb</a:t>
            </a:r>
            <a:r>
              <a:rPr lang="en-US" dirty="0"/>
              <a:t> of God, which </a:t>
            </a:r>
            <a:r>
              <a:rPr lang="en-US" dirty="0" err="1"/>
              <a:t>taketh</a:t>
            </a:r>
            <a:r>
              <a:rPr lang="en-US" dirty="0"/>
              <a:t> away the sin of the world.”</a:t>
            </a:r>
          </a:p>
          <a:p>
            <a:endParaRPr lang="en-US" sz="1200" baseline="0" dirty="0">
              <a:latin typeface="Times New Roman" pitchFamily="18" charset="0"/>
            </a:endParaRPr>
          </a:p>
          <a:p>
            <a:r>
              <a:rPr lang="en-US" sz="1200" baseline="0" dirty="0">
                <a:latin typeface="Times New Roman" pitchFamily="18" charset="0"/>
              </a:rPr>
              <a:t>tb031405345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18</a:t>
            </a:fld>
            <a:endParaRPr lang="en-US"/>
          </a:p>
        </p:txBody>
      </p:sp>
    </p:spTree>
    <p:extLst>
      <p:ext uri="{BB962C8B-B14F-4D97-AF65-F5344CB8AC3E}">
        <p14:creationId xmlns:p14="http://schemas.microsoft.com/office/powerpoint/2010/main" val="33080362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references to sheep: Genesis 4:2, 4; 12:16; 21:27-28; 22:7-8; 24:35; 29-30; Exodus 12:3-5, 13; 22:1-10; 25:5; 34:19-20; Leviticus 5:7; 12:8; 22:23, 28; 27:6; Numbers 15:11; 28:3; Deuteronomy 18:3; 22:1; Joshua 6:21; Judges 5:16; 6:4; 1 Samuel 15:3, 14; 22:19; 2 Samuel 13:23-29; </a:t>
            </a:r>
            <a:r>
              <a:rPr lang="en-US" b="1" dirty="0"/>
              <a:t>Psalm 23</a:t>
            </a:r>
            <a:r>
              <a:rPr lang="en-US" dirty="0"/>
              <a:t>; 107:41; 114:4, 6; 119:176; 144:13; Isaiah 7:25; 43:23; 53:6-7; 66:3; Ezekiel 34:17, 20, 22; 36:37; 45:15; John 2:14; </a:t>
            </a:r>
            <a:r>
              <a:rPr lang="en-US" b="1" dirty="0"/>
              <a:t>John 10</a:t>
            </a:r>
            <a:r>
              <a:rPr lang="en-US" dirty="0"/>
              <a:t>; Revelation 5:6. </a:t>
            </a:r>
          </a:p>
          <a:p>
            <a:endParaRPr lang="en-US" sz="1200" baseline="0" dirty="0">
              <a:latin typeface="Times New Roman" pitchFamily="18" charset="0"/>
            </a:endParaRPr>
          </a:p>
          <a:p>
            <a:r>
              <a:rPr lang="en-US" sz="1200" baseline="0" dirty="0">
                <a:latin typeface="Times New Roman" pitchFamily="18" charset="0"/>
              </a:rPr>
              <a:t>tb031405403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19</a:t>
            </a:fld>
            <a:endParaRPr lang="en-US"/>
          </a:p>
        </p:txBody>
      </p:sp>
    </p:spTree>
    <p:extLst>
      <p:ext uri="{BB962C8B-B14F-4D97-AF65-F5344CB8AC3E}">
        <p14:creationId xmlns:p14="http://schemas.microsoft.com/office/powerpoint/2010/main" val="3480551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7890" name="Notes Placeholder 2"/>
          <p:cNvSpPr>
            <a:spLocks noGrp="1"/>
          </p:cNvSpPr>
          <p:nvPr>
            <p:ph type="body" idx="1"/>
          </p:nvPr>
        </p:nvSpPr>
        <p:spPr>
          <a:noFill/>
        </p:spPr>
        <p:txBody>
          <a:bodyPr/>
          <a:lstStyle/>
          <a:p>
            <a:pPr marL="228600" indent="-228600" eaLnBrk="1" hangingPunct="1"/>
            <a:r>
              <a:rPr lang="en-US" b="1" dirty="0"/>
              <a:t>Sheep: Description</a:t>
            </a:r>
          </a:p>
          <a:p>
            <a:pPr marL="228600" indent="-228600" eaLnBrk="1" hangingPunct="1">
              <a:buFontTx/>
              <a:buAutoNum type="arabicPeriod"/>
            </a:pPr>
            <a:r>
              <a:rPr lang="en-US" dirty="0"/>
              <a:t>For centuries sheep have been an important part of life in Israel, providing local inhabitants with wool, milk, and meat. They were a key part of sacrificial offerings at the temple and tabernacle, and in the Bible were frequently compared to men, illustrating their dependency and helplessness. </a:t>
            </a:r>
          </a:p>
          <a:p>
            <a:pPr marL="228600" indent="-228600" eaLnBrk="1" hangingPunct="1">
              <a:buFontTx/>
              <a:buAutoNum type="arabicPeriod"/>
            </a:pPr>
            <a:r>
              <a:rPr lang="en-US" dirty="0"/>
              <a:t>Wool is shorn at the end of the summer. Domestic sheep can have up to twice the number of follicles as wild sheep and replenish their wool more quickly. </a:t>
            </a:r>
          </a:p>
          <a:p>
            <a:pPr marL="228600" indent="-228600" eaLnBrk="1" hangingPunct="1">
              <a:buFontTx/>
              <a:buAutoNum type="arabicPeriod"/>
            </a:pPr>
            <a:r>
              <a:rPr lang="en-US" dirty="0"/>
              <a:t>Native to Israel, the fat-tailed </a:t>
            </a:r>
            <a:r>
              <a:rPr lang="en-US" dirty="0" err="1"/>
              <a:t>Awassi</a:t>
            </a:r>
            <a:r>
              <a:rPr lang="en-US" dirty="0"/>
              <a:t> sheep is white with a brown or black head and feet. Their tails can weigh as much as 33 pounds on females and 22 pounds on males, and are similar to the humps of the camel in that they store nutrients in order to sustain the sheep in times of scarcity. Together with their high tolerance of heat and fast replacement of water, this enables them to survive in the desert climate of the Negev. </a:t>
            </a:r>
          </a:p>
          <a:p>
            <a:pPr marL="228600" indent="-228600" eaLnBrk="1" hangingPunct="1">
              <a:buFontTx/>
              <a:buAutoNum type="arabicPeriod"/>
            </a:pPr>
            <a:r>
              <a:rPr lang="en-US" dirty="0"/>
              <a:t>The so-called “mountain sheep” of the Bible was a subspecies of the </a:t>
            </a:r>
            <a:r>
              <a:rPr lang="en-US" dirty="0" err="1"/>
              <a:t>Mouflon</a:t>
            </a:r>
            <a:r>
              <a:rPr lang="en-US" dirty="0"/>
              <a:t>, but is extinct today.</a:t>
            </a:r>
          </a:p>
          <a:p>
            <a:pPr marL="228600" indent="-228600"/>
            <a:endParaRPr lang="en-US" dirty="0"/>
          </a:p>
          <a:p>
            <a:pPr marL="228600" indent="-228600"/>
            <a:r>
              <a:rPr lang="en-US" dirty="0"/>
              <a:t>tb052505012</a:t>
            </a:r>
          </a:p>
        </p:txBody>
      </p:sp>
      <p:sp>
        <p:nvSpPr>
          <p:cNvPr id="37891" name="Slide Number Placeholder 3"/>
          <p:cNvSpPr>
            <a:spLocks noGrp="1"/>
          </p:cNvSpPr>
          <p:nvPr>
            <p:ph type="sldNum" sz="quarter" idx="5"/>
          </p:nvPr>
        </p:nvSpPr>
        <p:spPr>
          <a:noFill/>
          <a:ln>
            <a:miter lim="800000"/>
            <a:headEnd/>
            <a:tailEnd/>
          </a:ln>
        </p:spPr>
        <p:txBody>
          <a:bodyPr/>
          <a:lstStyle/>
          <a:p>
            <a:fld id="{E001097F-096F-4BB1-8CCF-500390D88B07}" type="slidenum">
              <a:rPr lang="en-US" smtClean="0">
                <a:latin typeface="Times New Roman" pitchFamily="18" charset="0"/>
                <a:cs typeface="Calibri" pitchFamily="34" charset="0"/>
              </a:rPr>
              <a:pPr/>
              <a:t>2</a:t>
            </a:fld>
            <a:endParaRPr lang="en-US" dirty="0">
              <a:latin typeface="Times New Roman" pitchFamily="18" charset="0"/>
              <a:cs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tb031405327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20</a:t>
            </a:fld>
            <a:endParaRPr lang="en-US"/>
          </a:p>
        </p:txBody>
      </p:sp>
    </p:spTree>
    <p:extLst>
      <p:ext uri="{BB962C8B-B14F-4D97-AF65-F5344CB8AC3E}">
        <p14:creationId xmlns:p14="http://schemas.microsoft.com/office/powerpoint/2010/main" val="441753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tb031405333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21</a:t>
            </a:fld>
            <a:endParaRPr lang="en-US"/>
          </a:p>
        </p:txBody>
      </p:sp>
    </p:spTree>
    <p:extLst>
      <p:ext uri="{BB962C8B-B14F-4D97-AF65-F5344CB8AC3E}">
        <p14:creationId xmlns:p14="http://schemas.microsoft.com/office/powerpoint/2010/main" val="4133394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tb031405348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22</a:t>
            </a:fld>
            <a:endParaRPr lang="en-US"/>
          </a:p>
        </p:txBody>
      </p:sp>
    </p:spTree>
    <p:extLst>
      <p:ext uri="{BB962C8B-B14F-4D97-AF65-F5344CB8AC3E}">
        <p14:creationId xmlns:p14="http://schemas.microsoft.com/office/powerpoint/2010/main" val="3815846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tb031405347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23</a:t>
            </a:fld>
            <a:endParaRPr lang="en-US"/>
          </a:p>
        </p:txBody>
      </p:sp>
    </p:spTree>
    <p:extLst>
      <p:ext uri="{BB962C8B-B14F-4D97-AF65-F5344CB8AC3E}">
        <p14:creationId xmlns:p14="http://schemas.microsoft.com/office/powerpoint/2010/main" val="3262260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tb031405356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24</a:t>
            </a:fld>
            <a:endParaRPr lang="en-US"/>
          </a:p>
        </p:txBody>
      </p:sp>
    </p:spTree>
    <p:extLst>
      <p:ext uri="{BB962C8B-B14F-4D97-AF65-F5344CB8AC3E}">
        <p14:creationId xmlns:p14="http://schemas.microsoft.com/office/powerpoint/2010/main" val="25509006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tb031405440</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25</a:t>
            </a:fld>
            <a:endParaRPr lang="en-US"/>
          </a:p>
        </p:txBody>
      </p:sp>
    </p:spTree>
    <p:extLst>
      <p:ext uri="{BB962C8B-B14F-4D97-AF65-F5344CB8AC3E}">
        <p14:creationId xmlns:p14="http://schemas.microsoft.com/office/powerpoint/2010/main" val="14055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tb051407551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26</a:t>
            </a:fld>
            <a:endParaRPr lang="en-US"/>
          </a:p>
        </p:txBody>
      </p:sp>
    </p:spTree>
    <p:extLst>
      <p:ext uri="{BB962C8B-B14F-4D97-AF65-F5344CB8AC3E}">
        <p14:creationId xmlns:p14="http://schemas.microsoft.com/office/powerpoint/2010/main" val="117362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tb011012404</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0843E3AA-D526-41A0-9468-2736952F7D8A}" type="slidenum">
              <a:rPr lang="en-US" smtClean="0"/>
              <a:t>27</a:t>
            </a:fld>
            <a:endParaRPr lang="en-US"/>
          </a:p>
        </p:txBody>
      </p:sp>
    </p:spTree>
    <p:extLst>
      <p:ext uri="{BB962C8B-B14F-4D97-AF65-F5344CB8AC3E}">
        <p14:creationId xmlns:p14="http://schemas.microsoft.com/office/powerpoint/2010/main" val="3568417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tb011012400</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0843E3AA-D526-41A0-9468-2736952F7D8A}" type="slidenum">
              <a:rPr lang="en-US" smtClean="0"/>
              <a:t>28</a:t>
            </a:fld>
            <a:endParaRPr lang="en-US"/>
          </a:p>
        </p:txBody>
      </p:sp>
    </p:spTree>
    <p:extLst>
      <p:ext uri="{BB962C8B-B14F-4D97-AF65-F5344CB8AC3E}">
        <p14:creationId xmlns:p14="http://schemas.microsoft.com/office/powerpoint/2010/main" val="1589427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tb060906112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29</a:t>
            </a:fld>
            <a:endParaRPr lang="en-US"/>
          </a:p>
        </p:txBody>
      </p:sp>
    </p:spTree>
    <p:extLst>
      <p:ext uri="{BB962C8B-B14F-4D97-AF65-F5344CB8AC3E}">
        <p14:creationId xmlns:p14="http://schemas.microsoft.com/office/powerpoint/2010/main" val="3136573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sz="1200" b="1" dirty="0"/>
              <a:t>Sheep: Biblical References</a:t>
            </a:r>
          </a:p>
          <a:p>
            <a:pPr eaLnBrk="1" hangingPunct="1"/>
            <a:r>
              <a:rPr lang="en-US" sz="1200" dirty="0"/>
              <a:t>“Sheep” and “flocks” are mentioned hundreds of times in the Bible, using 12 different Hebrew terms and four Greek terms, and are the most prominent animal symbol in the Scriptures. </a:t>
            </a:r>
            <a:endParaRPr lang="en-US" sz="1200" b="1" dirty="0"/>
          </a:p>
          <a:p>
            <a:endParaRPr lang="en-US" sz="1200" baseline="0" dirty="0">
              <a:latin typeface="Times New Roman" pitchFamily="18" charset="0"/>
            </a:endParaRPr>
          </a:p>
          <a:p>
            <a:r>
              <a:rPr lang="en-US" sz="1200" baseline="0" dirty="0">
                <a:latin typeface="Times New Roman" pitchFamily="18" charset="0"/>
              </a:rPr>
              <a:t>cd091007503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3</a:t>
            </a:fld>
            <a:endParaRPr lang="en-US"/>
          </a:p>
        </p:txBody>
      </p:sp>
    </p:spTree>
    <p:extLst>
      <p:ext uri="{BB962C8B-B14F-4D97-AF65-F5344CB8AC3E}">
        <p14:creationId xmlns:p14="http://schemas.microsoft.com/office/powerpoint/2010/main" val="4394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tb050504609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30</a:t>
            </a:fld>
            <a:endParaRPr lang="en-US"/>
          </a:p>
        </p:txBody>
      </p:sp>
    </p:spTree>
    <p:extLst>
      <p:ext uri="{BB962C8B-B14F-4D97-AF65-F5344CB8AC3E}">
        <p14:creationId xmlns:p14="http://schemas.microsoft.com/office/powerpoint/2010/main" val="12136566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tb020503845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31</a:t>
            </a:fld>
            <a:endParaRPr lang="en-US"/>
          </a:p>
        </p:txBody>
      </p:sp>
    </p:spTree>
    <p:extLst>
      <p:ext uri="{BB962C8B-B14F-4D97-AF65-F5344CB8AC3E}">
        <p14:creationId xmlns:p14="http://schemas.microsoft.com/office/powerpoint/2010/main" val="16991218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tb050504626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32</a:t>
            </a:fld>
            <a:endParaRPr lang="en-US"/>
          </a:p>
        </p:txBody>
      </p:sp>
    </p:spTree>
    <p:extLst>
      <p:ext uri="{BB962C8B-B14F-4D97-AF65-F5344CB8AC3E}">
        <p14:creationId xmlns:p14="http://schemas.microsoft.com/office/powerpoint/2010/main" val="1086202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tb050504629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33</a:t>
            </a:fld>
            <a:endParaRPr lang="en-US"/>
          </a:p>
        </p:txBody>
      </p:sp>
    </p:spTree>
    <p:extLst>
      <p:ext uri="{BB962C8B-B14F-4D97-AF65-F5344CB8AC3E}">
        <p14:creationId xmlns:p14="http://schemas.microsoft.com/office/powerpoint/2010/main" val="37222705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tb022407418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0843E3AA-D526-41A0-9468-2736952F7D8A}" type="slidenum">
              <a:rPr lang="en-US" smtClean="0"/>
              <a:t>34</a:t>
            </a:fld>
            <a:endParaRPr lang="en-US"/>
          </a:p>
        </p:txBody>
      </p:sp>
    </p:spTree>
    <p:extLst>
      <p:ext uri="{BB962C8B-B14F-4D97-AF65-F5344CB8AC3E}">
        <p14:creationId xmlns:p14="http://schemas.microsoft.com/office/powerpoint/2010/main" val="7777540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miter lim="800000"/>
            <a:headEnd/>
            <a:tailEnd/>
          </a:ln>
        </p:spPr>
        <p:txBody>
          <a:bodyPr/>
          <a:lstStyle/>
          <a:p>
            <a:fld id="{A1D17842-48F3-459A-A200-86AC2B2CB5DC}" type="slidenum">
              <a:rPr lang="en-US" smtClean="0">
                <a:latin typeface="Times New Roman" pitchFamily="18" charset="0"/>
                <a:cs typeface="Calibri" pitchFamily="34" charset="0"/>
              </a:rPr>
              <a:pPr/>
              <a:t>35</a:t>
            </a:fld>
            <a:endParaRPr lang="en-US" dirty="0">
              <a:latin typeface="Times New Roman" pitchFamily="18" charset="0"/>
              <a:cs typeface="Calibri" pitchFamily="34" charset="0"/>
            </a:endParaRPr>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p:spPr>
        <p:txBody>
          <a:bodyPr/>
          <a:lstStyle/>
          <a:p>
            <a:pPr marL="228600" indent="-228600" eaLnBrk="1" hangingPunct="1">
              <a:lnSpc>
                <a:spcPct val="80000"/>
              </a:lnSpc>
            </a:pPr>
            <a:r>
              <a:rPr lang="en-US" dirty="0"/>
              <a:t>tb010303614</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miter lim="800000"/>
            <a:headEnd/>
            <a:tailEnd/>
          </a:ln>
        </p:spPr>
        <p:txBody>
          <a:bodyPr/>
          <a:lstStyle/>
          <a:p>
            <a:fld id="{5A4E22CA-AA0D-4964-B484-FA6A4F46795B}" type="slidenum">
              <a:rPr lang="en-US" smtClean="0">
                <a:latin typeface="Times New Roman" pitchFamily="18" charset="0"/>
                <a:cs typeface="Calibri" pitchFamily="34" charset="0"/>
              </a:rPr>
              <a:pPr/>
              <a:t>36</a:t>
            </a:fld>
            <a:endParaRPr lang="en-US" dirty="0">
              <a:latin typeface="Times New Roman" pitchFamily="18" charset="0"/>
              <a:cs typeface="Calibri" pitchFamily="34" charset="0"/>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p:spPr>
        <p:txBody>
          <a:bodyPr/>
          <a:lstStyle/>
          <a:p>
            <a:pPr eaLnBrk="1" hangingPunct="1"/>
            <a:r>
              <a:rPr lang="en-US" dirty="0"/>
              <a:t>tb010303613</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miter lim="800000"/>
            <a:headEnd/>
            <a:tailEnd/>
          </a:ln>
        </p:spPr>
        <p:txBody>
          <a:bodyPr/>
          <a:lstStyle/>
          <a:p>
            <a:fld id="{CC2DFCB3-4CCD-41AF-A687-23F17FF9BEF8}" type="slidenum">
              <a:rPr lang="en-US" smtClean="0">
                <a:latin typeface="Times New Roman" pitchFamily="18" charset="0"/>
                <a:cs typeface="Calibri" pitchFamily="34" charset="0"/>
              </a:rPr>
              <a:pPr/>
              <a:t>37</a:t>
            </a:fld>
            <a:endParaRPr lang="en-US" dirty="0">
              <a:latin typeface="Times New Roman" pitchFamily="18" charset="0"/>
              <a:cs typeface="Calibri" pitchFamily="34" charset="0"/>
            </a:endParaRPr>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p:spPr>
        <p:txBody>
          <a:bodyPr/>
          <a:lstStyle/>
          <a:p>
            <a:pPr eaLnBrk="1" hangingPunct="1"/>
            <a:r>
              <a:rPr lang="en-US"/>
              <a:t>tb010303518</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a:ln>
            <a:miter lim="800000"/>
            <a:headEnd/>
            <a:tailEnd/>
          </a:ln>
        </p:spPr>
        <p:txBody>
          <a:bodyPr/>
          <a:lstStyle/>
          <a:p>
            <a:fld id="{92E97507-CC64-4AD8-A62F-8BE971A86607}" type="slidenum">
              <a:rPr lang="en-US" smtClean="0">
                <a:latin typeface="Times New Roman" pitchFamily="18" charset="0"/>
                <a:cs typeface="Calibri" pitchFamily="34" charset="0"/>
              </a:rPr>
              <a:pPr/>
              <a:t>38</a:t>
            </a:fld>
            <a:endParaRPr lang="en-US" dirty="0">
              <a:latin typeface="Times New Roman" pitchFamily="18" charset="0"/>
              <a:cs typeface="Calibri" pitchFamily="34" charset="0"/>
            </a:endParaRPr>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p:spPr>
        <p:txBody>
          <a:bodyPr/>
          <a:lstStyle/>
          <a:p>
            <a:pPr eaLnBrk="1" hangingPunct="1"/>
            <a:r>
              <a:rPr lang="en-US" dirty="0"/>
              <a:t>tb010303615</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tb010303828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39</a:t>
            </a:fld>
            <a:endParaRPr lang="en-US"/>
          </a:p>
        </p:txBody>
      </p:sp>
    </p:spTree>
    <p:extLst>
      <p:ext uri="{BB962C8B-B14F-4D97-AF65-F5344CB8AC3E}">
        <p14:creationId xmlns:p14="http://schemas.microsoft.com/office/powerpoint/2010/main" val="729725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Deuteronomy 14:4 (KJV) “These are the beasts which ye shall eat: the ox, the </a:t>
            </a:r>
            <a:r>
              <a:rPr lang="en-US" b="1" dirty="0"/>
              <a:t>sheep</a:t>
            </a:r>
            <a:r>
              <a:rPr lang="en-US" dirty="0"/>
              <a:t>, and the goat.” Sheep were considered clean, and could therefore be eaten (cf. Deut 14:6).</a:t>
            </a:r>
          </a:p>
          <a:p>
            <a:endParaRPr lang="en-US" sz="1200" baseline="0" dirty="0">
              <a:latin typeface="Times New Roman" pitchFamily="18" charset="0"/>
            </a:endParaRPr>
          </a:p>
          <a:p>
            <a:r>
              <a:rPr lang="en-US" sz="1200" baseline="0" dirty="0">
                <a:latin typeface="Times New Roman" pitchFamily="18" charset="0"/>
              </a:rPr>
              <a:t>tb031405385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a:t>
            </a:fld>
            <a:endParaRPr lang="en-US"/>
          </a:p>
        </p:txBody>
      </p:sp>
    </p:spTree>
    <p:extLst>
      <p:ext uri="{BB962C8B-B14F-4D97-AF65-F5344CB8AC3E}">
        <p14:creationId xmlns:p14="http://schemas.microsoft.com/office/powerpoint/2010/main" val="38423902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Genesis 30:32 (LEB) “Let me pass through all your flocks today, removing all the speckled and spotted sheep from them, along with every dark-colored sheep among the sheep, and the spotted and speckled among the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That shall be my wages.” </a:t>
            </a:r>
          </a:p>
          <a:p>
            <a:endParaRPr lang="en-US" sz="1200" baseline="0" dirty="0">
              <a:latin typeface="Times New Roman" pitchFamily="18" charset="0"/>
            </a:endParaRPr>
          </a:p>
          <a:p>
            <a:r>
              <a:rPr lang="en-US" sz="1200" baseline="0" dirty="0">
                <a:latin typeface="Times New Roman" pitchFamily="18" charset="0"/>
              </a:rPr>
              <a:t>tb010107354</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40</a:t>
            </a:fld>
            <a:endParaRPr lang="en-US"/>
          </a:p>
        </p:txBody>
      </p:sp>
    </p:spTree>
    <p:extLst>
      <p:ext uri="{BB962C8B-B14F-4D97-AF65-F5344CB8AC3E}">
        <p14:creationId xmlns:p14="http://schemas.microsoft.com/office/powerpoint/2010/main" val="27351485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Deuteronomy 14:4 (LEB) “These are the animals you may eat: ox, sheep,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a:t>
            </a:r>
          </a:p>
          <a:p>
            <a:endParaRPr lang="en-US" sz="1200" baseline="0" dirty="0">
              <a:latin typeface="Times New Roman" pitchFamily="18" charset="0"/>
            </a:endParaRPr>
          </a:p>
          <a:p>
            <a:r>
              <a:rPr lang="en-US" sz="1200" baseline="0" dirty="0">
                <a:latin typeface="Times New Roman" pitchFamily="18" charset="0"/>
              </a:rPr>
              <a:t>tb010107351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41</a:t>
            </a:fld>
            <a:endParaRPr lang="en-US"/>
          </a:p>
        </p:txBody>
      </p:sp>
    </p:spTree>
    <p:extLst>
      <p:ext uri="{BB962C8B-B14F-4D97-AF65-F5344CB8AC3E}">
        <p14:creationId xmlns:p14="http://schemas.microsoft.com/office/powerpoint/2010/main" val="13110534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2 Chronicles 17:11 (LEB) “And some of the Philistines brought a gift and silver to Jehoshaphat as tribute. The Arabians also brought him seven thousand seven hundred sheep and seven thousand seven hundred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a:t>
            </a:r>
          </a:p>
          <a:p>
            <a:endParaRPr lang="en-US" sz="1200" baseline="0" dirty="0">
              <a:latin typeface="Times New Roman" pitchFamily="18" charset="0"/>
            </a:endParaRPr>
          </a:p>
          <a:p>
            <a:r>
              <a:rPr lang="en-US" sz="1200" baseline="0" dirty="0">
                <a:latin typeface="Times New Roman" pitchFamily="18" charset="0"/>
              </a:rPr>
              <a:t>tb010107357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42</a:t>
            </a:fld>
            <a:endParaRPr lang="en-US"/>
          </a:p>
        </p:txBody>
      </p:sp>
    </p:spTree>
    <p:extLst>
      <p:ext uri="{BB962C8B-B14F-4D97-AF65-F5344CB8AC3E}">
        <p14:creationId xmlns:p14="http://schemas.microsoft.com/office/powerpoint/2010/main" val="15215680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Exodus 23:19 (LEB) ““‘The best of the </a:t>
            </a:r>
            <a:r>
              <a:rPr lang="en-US" sz="1200" kern="1200" dirty="0" err="1">
                <a:solidFill>
                  <a:schemeClr val="tx1"/>
                </a:solidFill>
                <a:effectLst/>
                <a:latin typeface="Times New Roman" pitchFamily="18" charset="0"/>
                <a:ea typeface="+mn-ea"/>
                <a:cs typeface="Times New Roman" pitchFamily="18" charset="0"/>
              </a:rPr>
              <a:t>firstfruits</a:t>
            </a:r>
            <a:r>
              <a:rPr lang="en-US" sz="1200" kern="1200" dirty="0">
                <a:solidFill>
                  <a:schemeClr val="tx1"/>
                </a:solidFill>
                <a:effectLst/>
                <a:latin typeface="Times New Roman" pitchFamily="18" charset="0"/>
                <a:ea typeface="+mn-ea"/>
                <a:cs typeface="Times New Roman" pitchFamily="18" charset="0"/>
              </a:rPr>
              <a:t> of your land you will bring to the house of Yahweh your God. “ ‘You will not boil a young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in its mother’s milk.” </a:t>
            </a:r>
          </a:p>
          <a:p>
            <a:endParaRPr lang="en-US" sz="1200" baseline="0" dirty="0">
              <a:latin typeface="Times New Roman" pitchFamily="18" charset="0"/>
            </a:endParaRPr>
          </a:p>
          <a:p>
            <a:r>
              <a:rPr lang="en-US" sz="1200" baseline="0" dirty="0">
                <a:latin typeface="Times New Roman" pitchFamily="18" charset="0"/>
              </a:rPr>
              <a:t>tb042007506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43</a:t>
            </a:fld>
            <a:endParaRPr lang="en-US"/>
          </a:p>
        </p:txBody>
      </p:sp>
    </p:spTree>
    <p:extLst>
      <p:ext uri="{BB962C8B-B14F-4D97-AF65-F5344CB8AC3E}">
        <p14:creationId xmlns:p14="http://schemas.microsoft.com/office/powerpoint/2010/main" val="2107409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a:ln/>
        </p:spPr>
      </p:sp>
      <p:sp>
        <p:nvSpPr>
          <p:cNvPr id="62466" name="Notes Placeholder 2"/>
          <p:cNvSpPr>
            <a:spLocks noGrp="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Matthew 25:32 (LEB) “And all the nations will be gathered before him, and he will separate them from one another like a shepherd separates the sheep from the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a:t>
            </a:r>
          </a:p>
          <a:p>
            <a:endParaRPr lang="en-US" dirty="0"/>
          </a:p>
          <a:p>
            <a:r>
              <a:rPr lang="en-US" dirty="0"/>
              <a:t>tb032107264</a:t>
            </a:r>
          </a:p>
        </p:txBody>
      </p:sp>
      <p:sp>
        <p:nvSpPr>
          <p:cNvPr id="62467" name="Slide Number Placeholder 3"/>
          <p:cNvSpPr>
            <a:spLocks noGrp="1"/>
          </p:cNvSpPr>
          <p:nvPr>
            <p:ph type="sldNum" sz="quarter" idx="5"/>
          </p:nvPr>
        </p:nvSpPr>
        <p:spPr>
          <a:noFill/>
          <a:ln>
            <a:miter lim="800000"/>
            <a:headEnd/>
            <a:tailEnd/>
          </a:ln>
        </p:spPr>
        <p:txBody>
          <a:bodyPr/>
          <a:lstStyle/>
          <a:p>
            <a:fld id="{33A034B4-4920-4513-9A18-2139B6D7531F}" type="slidenum">
              <a:rPr lang="en-US" smtClean="0">
                <a:latin typeface="Times New Roman" pitchFamily="18" charset="0"/>
                <a:cs typeface="Calibri" pitchFamily="34" charset="0"/>
              </a:rPr>
              <a:pPr/>
              <a:t>44</a:t>
            </a:fld>
            <a:endParaRPr lang="en-US" dirty="0">
              <a:latin typeface="Times New Roman" pitchFamily="18" charset="0"/>
              <a:cs typeface="Calibri"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Luke 15:29 (LEB) “But he answered and said to his father, ‘Behold, so many years I have served you, and have never disobeyed your command! And you never gave me a young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so that I could celebrate with my friends!” </a:t>
            </a:r>
          </a:p>
          <a:p>
            <a:endParaRPr lang="en-US" sz="1200" baseline="0" dirty="0">
              <a:latin typeface="Times New Roman" pitchFamily="18" charset="0"/>
            </a:endParaRPr>
          </a:p>
          <a:p>
            <a:r>
              <a:rPr lang="en-US" sz="1200" baseline="0" dirty="0">
                <a:latin typeface="Times New Roman" pitchFamily="18" charset="0"/>
              </a:rPr>
              <a:t>tb060906141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45</a:t>
            </a:fld>
            <a:endParaRPr lang="en-US"/>
          </a:p>
        </p:txBody>
      </p:sp>
    </p:spTree>
    <p:extLst>
      <p:ext uri="{BB962C8B-B14F-4D97-AF65-F5344CB8AC3E}">
        <p14:creationId xmlns:p14="http://schemas.microsoft.com/office/powerpoint/2010/main" val="15019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1 Kings 20:27 (LEB) “The children of Israel had been mustered and provisioned, and they went to engage them. The children of Israel encamped opposite them as two flocks of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but the Arameans filled the land.” </a:t>
            </a:r>
          </a:p>
          <a:p>
            <a:endParaRPr lang="en-US" sz="1200" baseline="0" dirty="0">
              <a:latin typeface="Times New Roman" pitchFamily="18" charset="0"/>
            </a:endParaRPr>
          </a:p>
          <a:p>
            <a:r>
              <a:rPr lang="en-US" sz="1200" baseline="0" dirty="0">
                <a:latin typeface="Times New Roman" pitchFamily="18" charset="0"/>
              </a:rPr>
              <a:t>tb021107520</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46</a:t>
            </a:fld>
            <a:endParaRPr lang="en-US"/>
          </a:p>
        </p:txBody>
      </p:sp>
    </p:spTree>
    <p:extLst>
      <p:ext uri="{BB962C8B-B14F-4D97-AF65-F5344CB8AC3E}">
        <p14:creationId xmlns:p14="http://schemas.microsoft.com/office/powerpoint/2010/main" val="11895467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Genesis 38:20 (LEB) “And Judah sent the kid from the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by the hand of his friend the </a:t>
            </a:r>
            <a:r>
              <a:rPr lang="en-US" sz="1200" kern="1200" dirty="0" err="1">
                <a:solidFill>
                  <a:schemeClr val="tx1"/>
                </a:solidFill>
                <a:effectLst/>
                <a:latin typeface="Times New Roman" pitchFamily="18" charset="0"/>
                <a:ea typeface="+mn-ea"/>
                <a:cs typeface="Times New Roman" pitchFamily="18" charset="0"/>
              </a:rPr>
              <a:t>Adullamite</a:t>
            </a:r>
            <a:r>
              <a:rPr lang="en-US" sz="1200" kern="1200" dirty="0">
                <a:solidFill>
                  <a:schemeClr val="tx1"/>
                </a:solidFill>
                <a:effectLst/>
                <a:latin typeface="Times New Roman" pitchFamily="18" charset="0"/>
                <a:ea typeface="+mn-ea"/>
                <a:cs typeface="Times New Roman" pitchFamily="18" charset="0"/>
              </a:rPr>
              <a:t> to take back the pledge from the hand of the woman, but he could not find her.” </a:t>
            </a:r>
          </a:p>
          <a:p>
            <a:endParaRPr lang="en-US" sz="1200" baseline="0" dirty="0">
              <a:latin typeface="Times New Roman" pitchFamily="18" charset="0"/>
            </a:endParaRPr>
          </a:p>
          <a:p>
            <a:r>
              <a:rPr lang="en-US" sz="1200" baseline="0" dirty="0">
                <a:latin typeface="Times New Roman" pitchFamily="18" charset="0"/>
              </a:rPr>
              <a:t>tb051804692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47</a:t>
            </a:fld>
            <a:endParaRPr lang="en-US"/>
          </a:p>
        </p:txBody>
      </p:sp>
    </p:spTree>
    <p:extLst>
      <p:ext uri="{BB962C8B-B14F-4D97-AF65-F5344CB8AC3E}">
        <p14:creationId xmlns:p14="http://schemas.microsoft.com/office/powerpoint/2010/main" val="16025168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Exodus 26:7 (LEB) ““And you will make curtains of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hair for a tent over the tabernacle; you will make them eleven curtains.”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Hebrews 11:37 (LEB) “They were stoned, they were sawed in two, they died by murder with a sword, they wandered about in sheepskins, in </a:t>
            </a:r>
            <a:r>
              <a:rPr lang="en-US" sz="1200" b="1" kern="1200" dirty="0">
                <a:solidFill>
                  <a:schemeClr val="tx1"/>
                </a:solidFill>
                <a:effectLst/>
                <a:latin typeface="Times New Roman" pitchFamily="18" charset="0"/>
                <a:ea typeface="+mn-ea"/>
                <a:cs typeface="Times New Roman" pitchFamily="18" charset="0"/>
              </a:rPr>
              <a:t>goatskins</a:t>
            </a:r>
            <a:r>
              <a:rPr lang="en-US" sz="1200" kern="1200" dirty="0">
                <a:solidFill>
                  <a:schemeClr val="tx1"/>
                </a:solidFill>
                <a:effectLst/>
                <a:latin typeface="Times New Roman" pitchFamily="18" charset="0"/>
                <a:ea typeface="+mn-ea"/>
                <a:cs typeface="Times New Roman" pitchFamily="18" charset="0"/>
              </a:rPr>
              <a:t>, impoverished, afflicted, mistreated,” </a:t>
            </a:r>
          </a:p>
          <a:p>
            <a:endParaRPr lang="en-US" sz="1200" baseline="0" dirty="0">
              <a:latin typeface="Times New Roman" pitchFamily="18" charset="0"/>
            </a:endParaRPr>
          </a:p>
          <a:p>
            <a:r>
              <a:rPr lang="en-US" sz="1200" baseline="0" dirty="0">
                <a:latin typeface="Times New Roman" pitchFamily="18" charset="0"/>
              </a:rPr>
              <a:t>tb021107506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48</a:t>
            </a:fld>
            <a:endParaRPr lang="en-US"/>
          </a:p>
        </p:txBody>
      </p:sp>
    </p:spTree>
    <p:extLst>
      <p:ext uri="{BB962C8B-B14F-4D97-AF65-F5344CB8AC3E}">
        <p14:creationId xmlns:p14="http://schemas.microsoft.com/office/powerpoint/2010/main" val="35029220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Times New Roman" pitchFamily="18" charset="0"/>
              </a:rPr>
              <a:t>Hebrews 9:12 (LEB) “and not by the blood of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and calves, but by his own blood, he entered once for all into the most holy place, obtaining eternal redemption.” </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Hebrews 9:13 (LEB) “For if the blood of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and bulls and the ashes of a young cow sprinkled on those who are defiled sanctify them for the ritual purity of the flesh,” </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Hebrews 10:4 (LEB) “For it is impossible for the blood of bulls and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to take away sins.” </a:t>
            </a:r>
          </a:p>
          <a:p>
            <a:endParaRPr lang="en-US" sz="1200" baseline="0" dirty="0">
              <a:latin typeface="Times New Roman" pitchFamily="18" charset="0"/>
            </a:endParaRPr>
          </a:p>
          <a:p>
            <a:r>
              <a:rPr lang="en-US" sz="1200" baseline="0" dirty="0">
                <a:latin typeface="Times New Roman" pitchFamily="18" charset="0"/>
              </a:rPr>
              <a:t>tb060906117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49</a:t>
            </a:fld>
            <a:endParaRPr lang="en-US"/>
          </a:p>
        </p:txBody>
      </p:sp>
    </p:spTree>
    <p:extLst>
      <p:ext uri="{BB962C8B-B14F-4D97-AF65-F5344CB8AC3E}">
        <p14:creationId xmlns:p14="http://schemas.microsoft.com/office/powerpoint/2010/main" val="2709943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Samuel 24:17 (KJV) “And David </a:t>
            </a:r>
            <a:r>
              <a:rPr lang="en-US" dirty="0" err="1"/>
              <a:t>spake</a:t>
            </a:r>
            <a:r>
              <a:rPr lang="en-US" dirty="0"/>
              <a:t> unto the LORD when he saw the angel that smote the people, and said, Lo, I have sinned, and I have done wickedly: but these </a:t>
            </a:r>
            <a:r>
              <a:rPr lang="en-US" b="1" dirty="0"/>
              <a:t>sheep</a:t>
            </a:r>
            <a:r>
              <a:rPr lang="en-US" dirty="0"/>
              <a:t>, what have they done? let thine hand, I pray thee, be against me, and against my father's house.”</a:t>
            </a:r>
          </a:p>
          <a:p>
            <a:endParaRPr lang="en-US" dirty="0"/>
          </a:p>
          <a:p>
            <a:r>
              <a:rPr lang="en-US" sz="1200" baseline="0" dirty="0">
                <a:latin typeface="Times New Roman" pitchFamily="18" charset="0"/>
              </a:rPr>
              <a:t>gs040091e45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a:t>
            </a:fld>
            <a:endParaRPr lang="en-US"/>
          </a:p>
        </p:txBody>
      </p:sp>
    </p:spTree>
    <p:extLst>
      <p:ext uri="{BB962C8B-B14F-4D97-AF65-F5344CB8AC3E}">
        <p14:creationId xmlns:p14="http://schemas.microsoft.com/office/powerpoint/2010/main" val="6299702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Leviticus 3:12 (LEB) ““‘If his offering is a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then he shall bring it before Yahweh,” </a:t>
            </a:r>
          </a:p>
          <a:p>
            <a:endParaRPr lang="en-US" sz="1200" baseline="0" dirty="0">
              <a:latin typeface="Times New Roman" pitchFamily="18" charset="0"/>
            </a:endParaRPr>
          </a:p>
          <a:p>
            <a:r>
              <a:rPr lang="en-US" sz="1200" baseline="0" dirty="0">
                <a:latin typeface="Times New Roman" pitchFamily="18" charset="0"/>
              </a:rPr>
              <a:t>tb031405380</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50</a:t>
            </a:fld>
            <a:endParaRPr lang="en-US"/>
          </a:p>
        </p:txBody>
      </p:sp>
    </p:spTree>
    <p:extLst>
      <p:ext uri="{BB962C8B-B14F-4D97-AF65-F5344CB8AC3E}">
        <p14:creationId xmlns:p14="http://schemas.microsoft.com/office/powerpoint/2010/main" val="8462794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Leviticus 16:8 (LEB) “Then Aaron shall cast lots for the two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one lot for Yahweh and one for </a:t>
            </a:r>
            <a:r>
              <a:rPr lang="en-US" sz="1200" kern="1200" dirty="0" err="1">
                <a:solidFill>
                  <a:schemeClr val="tx1"/>
                </a:solidFill>
                <a:effectLst/>
                <a:latin typeface="Times New Roman" pitchFamily="18" charset="0"/>
                <a:ea typeface="+mn-ea"/>
                <a:cs typeface="Times New Roman" pitchFamily="18" charset="0"/>
              </a:rPr>
              <a:t>Azazel</a:t>
            </a:r>
            <a:r>
              <a:rPr lang="en-US" sz="1200" kern="1200" dirty="0">
                <a:solidFill>
                  <a:schemeClr val="tx1"/>
                </a:solidFill>
                <a:effectLst/>
                <a:latin typeface="Times New Roman" pitchFamily="18" charset="0"/>
                <a:ea typeface="+mn-ea"/>
                <a:cs typeface="Times New Roman" pitchFamily="18" charset="0"/>
              </a:rPr>
              <a:t>.” </a:t>
            </a:r>
          </a:p>
          <a:p>
            <a:endParaRPr lang="en-US" sz="1200" baseline="0" dirty="0">
              <a:latin typeface="Times New Roman" pitchFamily="18" charset="0"/>
            </a:endParaRPr>
          </a:p>
          <a:p>
            <a:r>
              <a:rPr lang="en-US" sz="1200" baseline="0" dirty="0">
                <a:latin typeface="Times New Roman" pitchFamily="18" charset="0"/>
              </a:rPr>
              <a:t>tb030407773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51</a:t>
            </a:fld>
            <a:endParaRPr lang="en-US"/>
          </a:p>
        </p:txBody>
      </p:sp>
    </p:spTree>
    <p:extLst>
      <p:ext uri="{BB962C8B-B14F-4D97-AF65-F5344CB8AC3E}">
        <p14:creationId xmlns:p14="http://schemas.microsoft.com/office/powerpoint/2010/main" val="13629932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tb041104337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52</a:t>
            </a:fld>
            <a:endParaRPr lang="en-US"/>
          </a:p>
        </p:txBody>
      </p:sp>
    </p:spTree>
    <p:extLst>
      <p:ext uri="{BB962C8B-B14F-4D97-AF65-F5344CB8AC3E}">
        <p14:creationId xmlns:p14="http://schemas.microsoft.com/office/powerpoint/2010/main" val="30073074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ln/>
        </p:spPr>
      </p:sp>
      <p:sp>
        <p:nvSpPr>
          <p:cNvPr id="64514" name="Notes Placeholder 2"/>
          <p:cNvSpPr>
            <a:spLocks noGrp="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Genesis 37:31 (LEB) “Then they took the robe of Joseph and slaughtered a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and dipped the robe in the blood.” </a:t>
            </a:r>
          </a:p>
          <a:p>
            <a:endParaRPr lang="en-US" dirty="0"/>
          </a:p>
          <a:p>
            <a:r>
              <a:rPr lang="en-US" dirty="0"/>
              <a:t>tb052505033</a:t>
            </a:r>
          </a:p>
        </p:txBody>
      </p:sp>
      <p:sp>
        <p:nvSpPr>
          <p:cNvPr id="64515" name="Slide Number Placeholder 3"/>
          <p:cNvSpPr>
            <a:spLocks noGrp="1"/>
          </p:cNvSpPr>
          <p:nvPr>
            <p:ph type="sldNum" sz="quarter" idx="5"/>
          </p:nvPr>
        </p:nvSpPr>
        <p:spPr>
          <a:noFill/>
          <a:ln>
            <a:miter lim="800000"/>
            <a:headEnd/>
            <a:tailEnd/>
          </a:ln>
        </p:spPr>
        <p:txBody>
          <a:bodyPr/>
          <a:lstStyle/>
          <a:p>
            <a:fld id="{E4F58EBF-9996-418E-803A-E64CF373BD79}" type="slidenum">
              <a:rPr lang="en-US" smtClean="0">
                <a:latin typeface="Times New Roman" pitchFamily="18" charset="0"/>
                <a:cs typeface="Calibri" pitchFamily="34" charset="0"/>
              </a:rPr>
              <a:pPr/>
              <a:t>53</a:t>
            </a:fld>
            <a:endParaRPr lang="en-US" dirty="0">
              <a:latin typeface="Times New Roman" pitchFamily="18" charset="0"/>
              <a:cs typeface="Calibri"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Psalm 50:13 (LEB) “Do I eat the flesh of bulls or drink the blood of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a:t>
            </a:r>
          </a:p>
          <a:p>
            <a:endParaRPr lang="en-US" sz="1200" baseline="0" dirty="0">
              <a:latin typeface="Times New Roman" pitchFamily="18" charset="0"/>
            </a:endParaRPr>
          </a:p>
          <a:p>
            <a:r>
              <a:rPr lang="en-US" sz="1200" baseline="0" dirty="0">
                <a:latin typeface="Times New Roman" pitchFamily="18" charset="0"/>
              </a:rPr>
              <a:t>tb051804702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54</a:t>
            </a:fld>
            <a:endParaRPr lang="en-US"/>
          </a:p>
        </p:txBody>
      </p:sp>
    </p:spTree>
    <p:extLst>
      <p:ext uri="{BB962C8B-B14F-4D97-AF65-F5344CB8AC3E}">
        <p14:creationId xmlns:p14="http://schemas.microsoft.com/office/powerpoint/2010/main" val="11045838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Isaiah 13:21 (LEB) “But wild animals will lie down there, and their houses will be full of howling creatures, and the daughters of ostriches will live there, and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will dance there.” </a:t>
            </a:r>
          </a:p>
          <a:p>
            <a:endParaRPr lang="en-US" sz="1200" baseline="0" dirty="0">
              <a:latin typeface="Times New Roman" pitchFamily="18" charset="0"/>
            </a:endParaRPr>
          </a:p>
          <a:p>
            <a:r>
              <a:rPr lang="en-US" sz="1200" baseline="0" dirty="0">
                <a:latin typeface="Times New Roman" pitchFamily="18" charset="0"/>
              </a:rPr>
              <a:t>tb112406503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55</a:t>
            </a:fld>
            <a:endParaRPr lang="en-US"/>
          </a:p>
        </p:txBody>
      </p:sp>
    </p:spTree>
    <p:extLst>
      <p:ext uri="{BB962C8B-B14F-4D97-AF65-F5344CB8AC3E}">
        <p14:creationId xmlns:p14="http://schemas.microsoft.com/office/powerpoint/2010/main" val="39068586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ln/>
        </p:spPr>
      </p:sp>
      <p:sp>
        <p:nvSpPr>
          <p:cNvPr id="66562" name="Notes Placeholder 2"/>
          <p:cNvSpPr>
            <a:spLocks noGrp="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Genesis 27:9 (LEB) “Go to the flock and take two good young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from it for me, and I will prepare them as tasty food for your father, just as he likes.” </a:t>
            </a:r>
          </a:p>
          <a:p>
            <a:endParaRPr lang="en-US" dirty="0"/>
          </a:p>
          <a:p>
            <a:r>
              <a:rPr lang="en-US" dirty="0"/>
              <a:t>tb032107346</a:t>
            </a:r>
          </a:p>
        </p:txBody>
      </p:sp>
      <p:sp>
        <p:nvSpPr>
          <p:cNvPr id="66563" name="Slide Number Placeholder 3"/>
          <p:cNvSpPr>
            <a:spLocks noGrp="1"/>
          </p:cNvSpPr>
          <p:nvPr>
            <p:ph type="sldNum" sz="quarter" idx="5"/>
          </p:nvPr>
        </p:nvSpPr>
        <p:spPr>
          <a:noFill/>
          <a:ln>
            <a:miter lim="800000"/>
            <a:headEnd/>
            <a:tailEnd/>
          </a:ln>
        </p:spPr>
        <p:txBody>
          <a:bodyPr/>
          <a:lstStyle/>
          <a:p>
            <a:fld id="{031F0CD1-F57C-45F9-A4AF-457D80178A7E}" type="slidenum">
              <a:rPr lang="en-US" smtClean="0">
                <a:latin typeface="Times New Roman" pitchFamily="18" charset="0"/>
                <a:cs typeface="Calibri" pitchFamily="34" charset="0"/>
              </a:rPr>
              <a:pPr/>
              <a:t>56</a:t>
            </a:fld>
            <a:endParaRPr lang="en-US" dirty="0">
              <a:latin typeface="Times New Roman" pitchFamily="18" charset="0"/>
              <a:cs typeface="Calibri"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Song of Solomon 4:1 (LEB) “Oh my! You are beautiful, my beloved! Oh my! You are beautiful! Your eyes are doves from behind your veil. Your hair is like a flock of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that move down from the mountains of Gilead.” </a:t>
            </a:r>
          </a:p>
          <a:p>
            <a:endParaRPr lang="en-US" sz="1200" baseline="0" dirty="0">
              <a:latin typeface="Times New Roman" pitchFamily="18" charset="0"/>
            </a:endParaRPr>
          </a:p>
          <a:p>
            <a:r>
              <a:rPr lang="en-US" sz="1200" baseline="0" dirty="0">
                <a:latin typeface="Times New Roman" pitchFamily="18" charset="0"/>
              </a:rPr>
              <a:t>tb032906986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57</a:t>
            </a:fld>
            <a:endParaRPr lang="en-US"/>
          </a:p>
        </p:txBody>
      </p:sp>
    </p:spTree>
    <p:extLst>
      <p:ext uri="{BB962C8B-B14F-4D97-AF65-F5344CB8AC3E}">
        <p14:creationId xmlns:p14="http://schemas.microsoft.com/office/powerpoint/2010/main" val="30618882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Times New Roman" pitchFamily="18" charset="0"/>
              </a:rPr>
              <a:t>Judges 6:19 (LEB) “And Gideon went and prepared a young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and </a:t>
            </a:r>
            <a:r>
              <a:rPr lang="en-US" sz="1200" kern="1200" dirty="0" err="1">
                <a:solidFill>
                  <a:schemeClr val="tx1"/>
                </a:solidFill>
                <a:effectLst/>
                <a:latin typeface="Times New Roman" pitchFamily="18" charset="0"/>
                <a:ea typeface="+mn-ea"/>
                <a:cs typeface="Times New Roman" pitchFamily="18" charset="0"/>
              </a:rPr>
              <a:t>unleaven</a:t>
            </a:r>
            <a:r>
              <a:rPr lang="en-US" sz="1200" kern="1200" dirty="0">
                <a:solidFill>
                  <a:schemeClr val="tx1"/>
                </a:solidFill>
                <a:effectLst/>
                <a:latin typeface="Times New Roman" pitchFamily="18" charset="0"/>
                <a:ea typeface="+mn-ea"/>
                <a:cs typeface="Times New Roman" pitchFamily="18" charset="0"/>
              </a:rPr>
              <a:t> cakes from an </a:t>
            </a:r>
            <a:r>
              <a:rPr lang="en-US" sz="1200" kern="1200" dirty="0" err="1">
                <a:solidFill>
                  <a:schemeClr val="tx1"/>
                </a:solidFill>
                <a:effectLst/>
                <a:latin typeface="Times New Roman" pitchFamily="18" charset="0"/>
                <a:ea typeface="+mn-ea"/>
                <a:cs typeface="Times New Roman" pitchFamily="18" charset="0"/>
              </a:rPr>
              <a:t>ephah</a:t>
            </a:r>
            <a:r>
              <a:rPr lang="en-US" sz="1200" kern="1200" dirty="0">
                <a:solidFill>
                  <a:schemeClr val="tx1"/>
                </a:solidFill>
                <a:effectLst/>
                <a:latin typeface="Times New Roman" pitchFamily="18" charset="0"/>
                <a:ea typeface="+mn-ea"/>
                <a:cs typeface="Times New Roman" pitchFamily="18" charset="0"/>
              </a:rPr>
              <a:t> of flour; he put meat in a basket, and the broth he put in a pot, and he brought them to him under the oak and presented them.” </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1 Samuel 16:20 (LEB) “And Jesse took a donkey loaded with bread and a skin of wine and one kid of a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and sent them to Saul by the hand of David his son.” </a:t>
            </a:r>
          </a:p>
          <a:p>
            <a:endParaRPr lang="de-DE" sz="1200" baseline="0" dirty="0">
              <a:latin typeface="Times New Roman" pitchFamily="18" charset="0"/>
            </a:endParaRPr>
          </a:p>
          <a:p>
            <a:r>
              <a:rPr lang="de-DE" sz="1200" baseline="0" dirty="0">
                <a:latin typeface="Times New Roman" pitchFamily="18" charset="0"/>
              </a:rPr>
              <a:t>tb032906968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58</a:t>
            </a:fld>
            <a:endParaRPr lang="en-US"/>
          </a:p>
        </p:txBody>
      </p:sp>
    </p:spTree>
    <p:extLst>
      <p:ext uri="{BB962C8B-B14F-4D97-AF65-F5344CB8AC3E}">
        <p14:creationId xmlns:p14="http://schemas.microsoft.com/office/powerpoint/2010/main" val="4351462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p:spPr>
        <p:txBody>
          <a:bodyPr/>
          <a:lstStyle/>
          <a:p>
            <a:r>
              <a:rPr lang="en-US" sz="1200" kern="1200" dirty="0">
                <a:solidFill>
                  <a:schemeClr val="tx1"/>
                </a:solidFill>
                <a:effectLst/>
                <a:latin typeface="Times New Roman" pitchFamily="18" charset="0"/>
                <a:ea typeface="+mn-ea"/>
                <a:cs typeface="Times New Roman" pitchFamily="18" charset="0"/>
              </a:rPr>
              <a:t>Judges 13:15 (LEB) “And </a:t>
            </a:r>
            <a:r>
              <a:rPr lang="en-US" sz="1200" kern="1200" dirty="0" err="1">
                <a:solidFill>
                  <a:schemeClr val="tx1"/>
                </a:solidFill>
                <a:effectLst/>
                <a:latin typeface="Times New Roman" pitchFamily="18" charset="0"/>
                <a:ea typeface="+mn-ea"/>
                <a:cs typeface="Times New Roman" pitchFamily="18" charset="0"/>
              </a:rPr>
              <a:t>Manoah</a:t>
            </a:r>
            <a:r>
              <a:rPr lang="en-US" sz="1200" kern="1200" dirty="0">
                <a:solidFill>
                  <a:schemeClr val="tx1"/>
                </a:solidFill>
                <a:effectLst/>
                <a:latin typeface="Times New Roman" pitchFamily="18" charset="0"/>
                <a:ea typeface="+mn-ea"/>
                <a:cs typeface="Times New Roman" pitchFamily="18" charset="0"/>
              </a:rPr>
              <a:t> said to the angel of Yahweh, “Please stay, and let us prepare a kid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for you.”” </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Judges 15:1 (LEB) “After a while, at the time of the wheat harvest, Samson visited his wife with a kid </a:t>
            </a:r>
            <a:r>
              <a:rPr lang="en-US" sz="1200" b="1" kern="1200" dirty="0">
                <a:solidFill>
                  <a:schemeClr val="tx1"/>
                </a:solidFill>
                <a:effectLst/>
                <a:latin typeface="Times New Roman" pitchFamily="18" charset="0"/>
                <a:ea typeface="+mn-ea"/>
                <a:cs typeface="Times New Roman" pitchFamily="18" charset="0"/>
              </a:rPr>
              <a:t>goat</a:t>
            </a:r>
            <a:r>
              <a:rPr lang="en-US" sz="1200" kern="1200" dirty="0">
                <a:solidFill>
                  <a:schemeClr val="tx1"/>
                </a:solidFill>
                <a:effectLst/>
                <a:latin typeface="Times New Roman" pitchFamily="18" charset="0"/>
                <a:ea typeface="+mn-ea"/>
                <a:cs typeface="Times New Roman" pitchFamily="18" charset="0"/>
              </a:rPr>
              <a:t>. He said, “I want to go to my wife’s private room.” But her father would not allow him to enter.” </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1 Samuel 10:3 (LEB) “Then you will go on from there and further you will come to the oak of Tabor. There three men will meet you, who are going up to God at Bethel. One will be carrying three male kid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one will be carrying three loaves of bread, and one will be carrying a skin of wine.” </a:t>
            </a:r>
          </a:p>
          <a:p>
            <a:endParaRPr lang="en-US" dirty="0"/>
          </a:p>
          <a:p>
            <a:r>
              <a:rPr lang="en-US" dirty="0"/>
              <a:t>tb032107379</a:t>
            </a:r>
          </a:p>
        </p:txBody>
      </p:sp>
      <p:sp>
        <p:nvSpPr>
          <p:cNvPr id="68611" name="Slide Number Placeholder 3"/>
          <p:cNvSpPr>
            <a:spLocks noGrp="1"/>
          </p:cNvSpPr>
          <p:nvPr>
            <p:ph type="sldNum" sz="quarter" idx="5"/>
          </p:nvPr>
        </p:nvSpPr>
        <p:spPr>
          <a:noFill/>
          <a:ln>
            <a:miter lim="800000"/>
            <a:headEnd/>
            <a:tailEnd/>
          </a:ln>
        </p:spPr>
        <p:txBody>
          <a:bodyPr/>
          <a:lstStyle/>
          <a:p>
            <a:fld id="{9873C359-9745-4D0C-89BB-7DCBE993C195}" type="slidenum">
              <a:rPr lang="en-US" smtClean="0">
                <a:latin typeface="Times New Roman" pitchFamily="18" charset="0"/>
                <a:cs typeface="Calibri" pitchFamily="34" charset="0"/>
              </a:rPr>
              <a:pPr/>
              <a:t>59</a:t>
            </a:fld>
            <a:endParaRPr lang="en-US" dirty="0">
              <a:latin typeface="Times New Roman" pitchFamily="18" charset="0"/>
              <a:cs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gs040091e46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6</a:t>
            </a:fld>
            <a:endParaRPr lang="en-US"/>
          </a:p>
        </p:txBody>
      </p:sp>
    </p:spTree>
    <p:extLst>
      <p:ext uri="{BB962C8B-B14F-4D97-AF65-F5344CB8AC3E}">
        <p14:creationId xmlns:p14="http://schemas.microsoft.com/office/powerpoint/2010/main" val="30235714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Times New Roman" pitchFamily="18" charset="0"/>
                <a:ea typeface="+mn-ea"/>
                <a:cs typeface="Times New Roman" pitchFamily="18" charset="0"/>
              </a:rPr>
              <a:t>Job 39:1 (LEB) ““Do you know the time when the </a:t>
            </a:r>
            <a:r>
              <a:rPr lang="en-US" sz="1200" b="1" kern="1200" dirty="0">
                <a:solidFill>
                  <a:schemeClr val="tx1"/>
                </a:solidFill>
                <a:effectLst/>
                <a:latin typeface="Times New Roman" pitchFamily="18" charset="0"/>
                <a:ea typeface="+mn-ea"/>
                <a:cs typeface="Times New Roman" pitchFamily="18" charset="0"/>
              </a:rPr>
              <a:t>goats</a:t>
            </a:r>
            <a:r>
              <a:rPr lang="en-US" sz="1200" kern="1200" dirty="0">
                <a:solidFill>
                  <a:schemeClr val="tx1"/>
                </a:solidFill>
                <a:effectLst/>
                <a:latin typeface="Times New Roman" pitchFamily="18" charset="0"/>
                <a:ea typeface="+mn-ea"/>
                <a:cs typeface="Times New Roman" pitchFamily="18" charset="0"/>
              </a:rPr>
              <a:t> of the rocks give birth? Do you observe the doe deer’s giving birth?” </a:t>
            </a:r>
          </a:p>
          <a:p>
            <a:endParaRPr lang="en-US" sz="1200" baseline="0" dirty="0">
              <a:latin typeface="Times New Roman" pitchFamily="18" charset="0"/>
            </a:endParaRPr>
          </a:p>
          <a:p>
            <a:r>
              <a:rPr lang="en-US" sz="1200" baseline="0" dirty="0">
                <a:latin typeface="Times New Roman" pitchFamily="18" charset="0"/>
              </a:rPr>
              <a:t>tb020503501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60</a:t>
            </a:fld>
            <a:endParaRPr lang="en-US"/>
          </a:p>
        </p:txBody>
      </p:sp>
    </p:spTree>
    <p:extLst>
      <p:ext uri="{BB962C8B-B14F-4D97-AF65-F5344CB8AC3E}">
        <p14:creationId xmlns:p14="http://schemas.microsoft.com/office/powerpoint/2010/main" val="33683287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tb020503506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61</a:t>
            </a:fld>
            <a:endParaRPr lang="en-US"/>
          </a:p>
        </p:txBody>
      </p:sp>
    </p:spTree>
    <p:extLst>
      <p:ext uri="{BB962C8B-B14F-4D97-AF65-F5344CB8AC3E}">
        <p14:creationId xmlns:p14="http://schemas.microsoft.com/office/powerpoint/2010/main" val="2909146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Song of Solomon 4:2 (KJV) “Thy teeth are like a </a:t>
            </a:r>
            <a:r>
              <a:rPr lang="en-US" b="1" dirty="0"/>
              <a:t>flock of sheep</a:t>
            </a:r>
            <a:r>
              <a:rPr lang="en-US" dirty="0"/>
              <a:t> that are even shorn, which came up from the washing; whereof every one bear twins, and none is barren among them.”</a:t>
            </a:r>
          </a:p>
          <a:p>
            <a:endParaRPr lang="en-US" sz="1200" baseline="0" dirty="0">
              <a:latin typeface="Times New Roman" pitchFamily="18" charset="0"/>
            </a:endParaRPr>
          </a:p>
          <a:p>
            <a:r>
              <a:rPr lang="en-US" sz="1200" baseline="0" dirty="0">
                <a:latin typeface="Times New Roman" pitchFamily="18" charset="0"/>
              </a:rPr>
              <a:t>gs030097e48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7</a:t>
            </a:fld>
            <a:endParaRPr lang="en-US"/>
          </a:p>
        </p:txBody>
      </p:sp>
    </p:spTree>
    <p:extLst>
      <p:ext uri="{BB962C8B-B14F-4D97-AF65-F5344CB8AC3E}">
        <p14:creationId xmlns:p14="http://schemas.microsoft.com/office/powerpoint/2010/main" val="1313743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tb113006683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8</a:t>
            </a:fld>
            <a:endParaRPr lang="en-US"/>
          </a:p>
        </p:txBody>
      </p:sp>
    </p:spTree>
    <p:extLst>
      <p:ext uri="{BB962C8B-B14F-4D97-AF65-F5344CB8AC3E}">
        <p14:creationId xmlns:p14="http://schemas.microsoft.com/office/powerpoint/2010/main" val="1091480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Jeremiah 50:17 (KJV) “Israel is a scattered </a:t>
            </a:r>
            <a:r>
              <a:rPr lang="en-US" b="1" dirty="0"/>
              <a:t>sheep</a:t>
            </a:r>
            <a:r>
              <a:rPr lang="en-US" dirty="0"/>
              <a:t>; the lions have driven him away: first the king of Assyria hath devoured him; and last this </a:t>
            </a:r>
            <a:r>
              <a:rPr lang="en-US" dirty="0" err="1"/>
              <a:t>Nebuchadrezzar</a:t>
            </a:r>
            <a:r>
              <a:rPr lang="en-US" dirty="0"/>
              <a:t> king of Babylon hath broken his bones.”</a:t>
            </a:r>
          </a:p>
          <a:p>
            <a:endParaRPr lang="en-US" sz="1200" baseline="0" dirty="0">
              <a:latin typeface="Times New Roman" pitchFamily="18" charset="0"/>
            </a:endParaRPr>
          </a:p>
          <a:p>
            <a:r>
              <a:rPr lang="en-US" sz="1200" baseline="0" dirty="0">
                <a:latin typeface="Times New Roman" pitchFamily="18" charset="0"/>
              </a:rPr>
              <a:t>tb031405307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152759D7-15B2-4F21-BEB3-4432CDD3E2AA}" type="slidenum">
              <a:rPr lang="en-US" smtClean="0"/>
              <a:pPr/>
              <a:t>9</a:t>
            </a:fld>
            <a:endParaRPr lang="en-US"/>
          </a:p>
        </p:txBody>
      </p:sp>
    </p:spTree>
    <p:extLst>
      <p:ext uri="{BB962C8B-B14F-4D97-AF65-F5344CB8AC3E}">
        <p14:creationId xmlns:p14="http://schemas.microsoft.com/office/powerpoint/2010/main" val="2517929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1863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3905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390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2745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561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8831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4167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4379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2421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7264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3256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BB1D95-B9A9-49D9-91EB-1D7E84B2C21D}" type="datetimeFigureOut">
              <a:rPr lang="en-US" smtClean="0">
                <a:solidFill>
                  <a:prstClr val="black">
                    <a:tint val="75000"/>
                  </a:prstClr>
                </a:solidFill>
                <a:cs typeface="Arial" charset="0"/>
              </a:rPr>
              <a:pPr/>
              <a:t>4/26/2018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BCC9B7-B718-4F15-8076-649CA72FF2B4}" type="slidenum">
              <a:rPr lang="en-US" smtClean="0">
                <a:solidFill>
                  <a:prstClr val="black">
                    <a:tint val="75000"/>
                  </a:prstClr>
                </a:solidFill>
                <a:cs typeface="Arial" charset="0"/>
              </a:rPr>
              <a:pPr/>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3684959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0Images\Pictorial Library\Revised edition\ppt slides and labels\BPBL-PowerPoint-Volumes\17-Cultural-Images-Holy-La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533400" y="762000"/>
            <a:ext cx="8077200" cy="3276599"/>
          </a:xfrm>
        </p:spPr>
        <p:txBody>
          <a:bodyPr anchor="b">
            <a:noAutofit/>
          </a:bodyPr>
          <a:lstStyle/>
          <a:p>
            <a:r>
              <a:rPr lang="en-US" sz="9600" dirty="0">
                <a:solidFill>
                  <a:schemeClr val="bg1"/>
                </a:solidFill>
                <a:effectLst>
                  <a:glow rad="50800">
                    <a:schemeClr val="tx2">
                      <a:lumMod val="50000"/>
                      <a:alpha val="60000"/>
                    </a:schemeClr>
                  </a:glow>
                </a:effectLst>
                <a:latin typeface="Calibri" pitchFamily="34" charset="0"/>
                <a:ea typeface="+mn-ea"/>
                <a:cs typeface="Calibri" pitchFamily="34" charset="0"/>
              </a:rPr>
              <a:t>Fauna</a:t>
            </a:r>
            <a:br>
              <a:rPr lang="en-US" sz="9600" dirty="0">
                <a:solidFill>
                  <a:schemeClr val="bg1"/>
                </a:solidFill>
                <a:effectLst>
                  <a:glow rad="50800">
                    <a:schemeClr val="tx2">
                      <a:lumMod val="50000"/>
                      <a:alpha val="60000"/>
                    </a:schemeClr>
                  </a:glow>
                </a:effectLst>
                <a:latin typeface="Calibri" pitchFamily="34" charset="0"/>
                <a:ea typeface="+mn-ea"/>
                <a:cs typeface="Calibri" pitchFamily="34" charset="0"/>
              </a:rPr>
            </a:br>
            <a:r>
              <a:rPr lang="en-US" sz="8000" dirty="0">
                <a:solidFill>
                  <a:schemeClr val="bg1"/>
                </a:solidFill>
                <a:effectLst>
                  <a:glow rad="50800">
                    <a:schemeClr val="tx2">
                      <a:lumMod val="50000"/>
                      <a:alpha val="60000"/>
                    </a:schemeClr>
                  </a:glow>
                </a:effectLst>
                <a:latin typeface="Calibri" pitchFamily="34" charset="0"/>
                <a:ea typeface="+mn-ea"/>
                <a:cs typeface="Calibri" pitchFamily="34" charset="0"/>
              </a:rPr>
              <a:t>-Sheep and Goats-</a:t>
            </a:r>
            <a:endParaRPr lang="en-US" sz="9600" dirty="0">
              <a:solidFill>
                <a:schemeClr val="bg1"/>
              </a:solidFill>
              <a:effectLst>
                <a:glow rad="50800">
                  <a:schemeClr val="tx2">
                    <a:lumMod val="50000"/>
                    <a:alpha val="60000"/>
                  </a:schemeClr>
                </a:glow>
              </a:effectLst>
              <a:latin typeface="Calibri" pitchFamily="34" charset="0"/>
              <a:ea typeface="+mn-ea"/>
              <a:cs typeface="Calibri" pitchFamily="34" charset="0"/>
            </a:endParaRPr>
          </a:p>
        </p:txBody>
      </p:sp>
      <p:sp>
        <p:nvSpPr>
          <p:cNvPr id="7" name="Subtitle 6"/>
          <p:cNvSpPr>
            <a:spLocks noGrp="1"/>
          </p:cNvSpPr>
          <p:nvPr>
            <p:ph type="subTitle" idx="1"/>
          </p:nvPr>
        </p:nvSpPr>
        <p:spPr>
          <a:xfrm>
            <a:off x="1066800" y="4419600"/>
            <a:ext cx="7010400" cy="1219200"/>
          </a:xfrm>
        </p:spPr>
        <p:txBody>
          <a:bodyPr>
            <a:noAutofit/>
          </a:bodyPr>
          <a:lstStyle/>
          <a:p>
            <a:r>
              <a:rPr lang="en-US" sz="2800" dirty="0">
                <a:solidFill>
                  <a:schemeClr val="bg1"/>
                </a:solidFill>
                <a:effectLst>
                  <a:glow rad="50800">
                    <a:schemeClr val="tx2">
                      <a:lumMod val="50000"/>
                      <a:alpha val="60000"/>
                    </a:schemeClr>
                  </a:glow>
                </a:effectLst>
                <a:latin typeface="Calibri" pitchFamily="34" charset="0"/>
                <a:cs typeface="Calibri" pitchFamily="34" charset="0"/>
              </a:rPr>
              <a:t>“And he shall set the sheep on his right hand, but the goats on the left” (Matthew 25:33).</a:t>
            </a:r>
          </a:p>
        </p:txBody>
      </p:sp>
    </p:spTree>
    <p:extLst>
      <p:ext uri="{BB962C8B-B14F-4D97-AF65-F5344CB8AC3E}">
        <p14:creationId xmlns:p14="http://schemas.microsoft.com/office/powerpoint/2010/main" val="391948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in eastern Samaria, tb12080682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in eastern Samaria</a:t>
              </a:r>
            </a:p>
          </p:txBody>
        </p:sp>
      </p:grpSp>
    </p:spTree>
    <p:extLst>
      <p:ext uri="{BB962C8B-B14F-4D97-AF65-F5344CB8AC3E}">
        <p14:creationId xmlns:p14="http://schemas.microsoft.com/office/powerpoint/2010/main" val="3599729065"/>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in eastern Samaria, tb12080682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in eastern Samaria</a:t>
              </a:r>
            </a:p>
          </p:txBody>
        </p:sp>
      </p:grpSp>
    </p:spTree>
    <p:extLst>
      <p:ext uri="{BB962C8B-B14F-4D97-AF65-F5344CB8AC3E}">
        <p14:creationId xmlns:p14="http://schemas.microsoft.com/office/powerpoint/2010/main" val="2721332822"/>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at Gath, tb06090611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at Gath</a:t>
              </a:r>
            </a:p>
          </p:txBody>
        </p:sp>
      </p:grpSp>
    </p:spTree>
    <p:extLst>
      <p:ext uri="{BB962C8B-B14F-4D97-AF65-F5344CB8AC3E}">
        <p14:creationId xmlns:p14="http://schemas.microsoft.com/office/powerpoint/2010/main" val="4158205411"/>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grazing at Tekoa, tb11170699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at Tekoa</a:t>
              </a:r>
            </a:p>
          </p:txBody>
        </p:sp>
      </p:grpSp>
    </p:spTree>
    <p:extLst>
      <p:ext uri="{BB962C8B-B14F-4D97-AF65-F5344CB8AC3E}">
        <p14:creationId xmlns:p14="http://schemas.microsoft.com/office/powerpoint/2010/main" val="1006253830"/>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Sheep under tree near Pella, tb11070309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under </a:t>
              </a:r>
              <a:r>
                <a:rPr lang="en-US" sz="2200" dirty="0" err="1">
                  <a:effectLst>
                    <a:glow rad="76200">
                      <a:schemeClr val="bg1">
                        <a:alpha val="60000"/>
                      </a:schemeClr>
                    </a:glow>
                  </a:effectLst>
                  <a:latin typeface="Calibri" pitchFamily="34" charset="0"/>
                  <a:cs typeface="Calibri" pitchFamily="34" charset="0"/>
                </a:rPr>
                <a:t>atad</a:t>
              </a:r>
              <a:r>
                <a:rPr lang="en-US" sz="2200" dirty="0">
                  <a:effectLst>
                    <a:glow rad="76200">
                      <a:schemeClr val="bg1">
                        <a:alpha val="60000"/>
                      </a:schemeClr>
                    </a:glow>
                  </a:effectLst>
                  <a:latin typeface="Calibri" pitchFamily="34" charset="0"/>
                  <a:cs typeface="Calibri" pitchFamily="34" charset="0"/>
                </a:rPr>
                <a:t> tree near Pella</a:t>
              </a:r>
            </a:p>
          </p:txBody>
        </p:sp>
      </p:grpSp>
    </p:spTree>
    <p:extLst>
      <p:ext uri="{BB962C8B-B14F-4D97-AF65-F5344CB8AC3E}">
        <p14:creationId xmlns:p14="http://schemas.microsoft.com/office/powerpoint/2010/main" val="3391473119"/>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in Judean wilderness, tb01010736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in Judean wilderness</a:t>
              </a:r>
            </a:p>
          </p:txBody>
        </p:sp>
      </p:grpSp>
    </p:spTree>
    <p:extLst>
      <p:ext uri="{BB962C8B-B14F-4D97-AF65-F5344CB8AC3E}">
        <p14:creationId xmlns:p14="http://schemas.microsoft.com/office/powerpoint/2010/main" val="733866746"/>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and goats at Neot Kedumim, tb011012321"/>
            <p:cNvPicPr>
              <a:picLocks noRot="1" noChangeAspect="1" noMove="1" noResize="1"/>
            </p:cNvPicPr>
            <p:nvPr isPhoto="1"/>
          </p:nvPicPr>
          <p:blipFill>
            <a:blip r:embed="rId3">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Sheep and goats at Neot Kedumim</a:t>
              </a:r>
            </a:p>
          </p:txBody>
        </p:sp>
      </p:grpSp>
    </p:spTree>
    <p:extLst>
      <p:ext uri="{BB962C8B-B14F-4D97-AF65-F5344CB8AC3E}">
        <p14:creationId xmlns:p14="http://schemas.microsoft.com/office/powerpoint/2010/main" val="351843896"/>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grazing in eastern Samaria, tb03140521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in eastern Samaria</a:t>
              </a:r>
            </a:p>
          </p:txBody>
        </p:sp>
      </p:grpSp>
    </p:spTree>
    <p:extLst>
      <p:ext uri="{BB962C8B-B14F-4D97-AF65-F5344CB8AC3E}">
        <p14:creationId xmlns:p14="http://schemas.microsoft.com/office/powerpoint/2010/main" val="1701412267"/>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grazing in eastern Samaria, tb03140534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in eastern Samaria</a:t>
              </a:r>
            </a:p>
          </p:txBody>
        </p:sp>
      </p:grpSp>
    </p:spTree>
    <p:extLst>
      <p:ext uri="{BB962C8B-B14F-4D97-AF65-F5344CB8AC3E}">
        <p14:creationId xmlns:p14="http://schemas.microsoft.com/office/powerpoint/2010/main" val="1734392492"/>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in eastern Samaria, tb03140540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in eastern Samaria</a:t>
              </a:r>
            </a:p>
          </p:txBody>
        </p:sp>
      </p:grpSp>
    </p:spTree>
    <p:extLst>
      <p:ext uri="{BB962C8B-B14F-4D97-AF65-F5344CB8AC3E}">
        <p14:creationId xmlns:p14="http://schemas.microsoft.com/office/powerpoint/2010/main" val="2496989627"/>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6865" name="Group 3"/>
          <p:cNvGrpSpPr>
            <a:grpSpLocks noGrp="1" noUngrp="1" noChangeAspect="1"/>
          </p:cNvGrpSpPr>
          <p:nvPr/>
        </p:nvGrpSpPr>
        <p:grpSpPr bwMode="auto">
          <a:xfrm>
            <a:off x="0" y="0"/>
            <a:ext cx="9144000" cy="6529388"/>
            <a:chOff x="685800" y="844550"/>
            <a:chExt cx="7772400" cy="5549900"/>
          </a:xfrm>
        </p:grpSpPr>
        <p:pic>
          <p:nvPicPr>
            <p:cNvPr id="36866" name="Picture 1" descr="Sheep in Negev near Arad, tb052505012"/>
            <p:cNvPicPr>
              <a:picLocks noRot="1" noChangeAspect="1" noMove="1" noResize="1"/>
            </p:cNvPicPr>
            <p:nvPr isPhoto="1"/>
          </p:nvPicPr>
          <p:blipFill>
            <a:blip r:embed="rId3" cstate="print"/>
            <a:srcRect/>
            <a:stretch>
              <a:fillRect/>
            </a:stretch>
          </p:blipFill>
          <p:spPr bwMode="auto">
            <a:xfrm>
              <a:off x="685800" y="844550"/>
              <a:ext cx="7772400" cy="5168900"/>
            </a:xfrm>
            <a:prstGeom prst="rect">
              <a:avLst/>
            </a:prstGeom>
            <a:noFill/>
            <a:ln w="9525">
              <a:noFill/>
              <a:miter lim="800000"/>
              <a:headEnd/>
              <a:tailEnd/>
            </a:ln>
          </p:spPr>
        </p:pic>
        <p:sp>
          <p:nvSpPr>
            <p:cNvPr id="3" name="Rectangle 2"/>
            <p:cNvSpPr/>
            <p:nvPr/>
          </p:nvSpPr>
          <p:spPr>
            <a:xfrm>
              <a:off x="685800" y="6051714"/>
              <a:ext cx="7772400" cy="342736"/>
            </a:xfrm>
            <a:prstGeom prst="rect">
              <a:avLst/>
            </a:prstGeom>
            <a:noFill/>
            <a:ln>
              <a:noFill/>
            </a:ln>
          </p:spPr>
          <p:txBody>
            <a:bodyPr anchor="ctr">
              <a:noAutofit/>
            </a:bodyPr>
            <a:lstStyle/>
            <a:p>
              <a:pPr algn="ctr">
                <a:defRPr/>
              </a:pPr>
              <a:r>
                <a:rPr lang="en-US" sz="2200" dirty="0">
                  <a:latin typeface="Calibri"/>
                  <a:cs typeface="Calibri" pitchFamily="34" charset="0"/>
                </a:rPr>
                <a:t>Sheep in Negev near Arad</a:t>
              </a:r>
            </a:p>
          </p:txBody>
        </p:sp>
      </p:grpSp>
    </p:spTree>
    <p:extLst>
      <p:ext uri="{BB962C8B-B14F-4D97-AF65-F5344CB8AC3E}">
        <p14:creationId xmlns:p14="http://schemas.microsoft.com/office/powerpoint/2010/main" val="3952023851"/>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grazing in eastern Samaria with Rift, tb03140532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in eastern Samaria with Rift</a:t>
              </a:r>
            </a:p>
          </p:txBody>
        </p:sp>
      </p:grpSp>
    </p:spTree>
    <p:extLst>
      <p:ext uri="{BB962C8B-B14F-4D97-AF65-F5344CB8AC3E}">
        <p14:creationId xmlns:p14="http://schemas.microsoft.com/office/powerpoint/2010/main" val="1994006570"/>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grazing in eastern Samaria, tb03140533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in eastern Samaria</a:t>
              </a:r>
            </a:p>
          </p:txBody>
        </p:sp>
      </p:grpSp>
    </p:spTree>
    <p:extLst>
      <p:ext uri="{BB962C8B-B14F-4D97-AF65-F5344CB8AC3E}">
        <p14:creationId xmlns:p14="http://schemas.microsoft.com/office/powerpoint/2010/main" val="2232819618"/>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and sheepdog in eastern Samaria, tb03140534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and sheepdog in eastern Samaria</a:t>
              </a:r>
            </a:p>
          </p:txBody>
        </p:sp>
      </p:grpSp>
    </p:spTree>
    <p:extLst>
      <p:ext uri="{BB962C8B-B14F-4D97-AF65-F5344CB8AC3E}">
        <p14:creationId xmlns:p14="http://schemas.microsoft.com/office/powerpoint/2010/main" val="3430444906"/>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dog in eastern Samaria, tb03140534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Sheepdog in eastern Samaria</a:t>
              </a:r>
            </a:p>
          </p:txBody>
        </p:sp>
      </p:grpSp>
    </p:spTree>
    <p:extLst>
      <p:ext uri="{BB962C8B-B14F-4D97-AF65-F5344CB8AC3E}">
        <p14:creationId xmlns:p14="http://schemas.microsoft.com/office/powerpoint/2010/main" val="2673934844"/>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dogs in eastern Samaria, tb03140535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Sheepdogs in eastern Samaria</a:t>
              </a:r>
            </a:p>
          </p:txBody>
        </p:sp>
      </p:grpSp>
    </p:spTree>
    <p:extLst>
      <p:ext uri="{BB962C8B-B14F-4D97-AF65-F5344CB8AC3E}">
        <p14:creationId xmlns:p14="http://schemas.microsoft.com/office/powerpoint/2010/main" val="4275063117"/>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butting heads in eastern Samaria, tb031405440"/>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butting heads in eastern Samaria</a:t>
              </a:r>
            </a:p>
          </p:txBody>
        </p:sp>
      </p:grpSp>
    </p:spTree>
    <p:extLst>
      <p:ext uri="{BB962C8B-B14F-4D97-AF65-F5344CB8AC3E}">
        <p14:creationId xmlns:p14="http://schemas.microsoft.com/office/powerpoint/2010/main" val="3934990231"/>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with fatty tail at Mizpah, tb05140755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with fatty tail at Mizpah</a:t>
              </a:r>
            </a:p>
          </p:txBody>
        </p:sp>
      </p:grpSp>
    </p:spTree>
    <p:extLst>
      <p:ext uri="{BB962C8B-B14F-4D97-AF65-F5344CB8AC3E}">
        <p14:creationId xmlns:p14="http://schemas.microsoft.com/office/powerpoint/2010/main" val="751165572"/>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at Gath, tb011012404"/>
            <p:cNvPicPr>
              <a:picLocks noRot="1" noChangeAspect="1" noMove="1" noResize="1"/>
            </p:cNvPicPr>
            <p:nvPr isPhoto="1"/>
          </p:nvPicPr>
          <p:blipFill>
            <a:blip r:embed="rId3">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Sheep at Gath</a:t>
              </a:r>
            </a:p>
          </p:txBody>
        </p:sp>
      </p:grpSp>
    </p:spTree>
    <p:extLst>
      <p:ext uri="{BB962C8B-B14F-4D97-AF65-F5344CB8AC3E}">
        <p14:creationId xmlns:p14="http://schemas.microsoft.com/office/powerpoint/2010/main" val="3929327427"/>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and sheep at Gath, tb011012400"/>
            <p:cNvPicPr>
              <a:picLocks noRot="1" noChangeAspect="1" noMove="1" noResize="1"/>
            </p:cNvPicPr>
            <p:nvPr isPhoto="1"/>
          </p:nvPicPr>
          <p:blipFill>
            <a:blip r:embed="rId3">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and sheep at Gath</a:t>
              </a:r>
            </a:p>
          </p:txBody>
        </p:sp>
      </p:grpSp>
    </p:spTree>
    <p:extLst>
      <p:ext uri="{BB962C8B-B14F-4D97-AF65-F5344CB8AC3E}">
        <p14:creationId xmlns:p14="http://schemas.microsoft.com/office/powerpoint/2010/main" val="766814895"/>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at Gath, tb06090611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at Gath</a:t>
              </a:r>
            </a:p>
          </p:txBody>
        </p:sp>
      </p:grpSp>
    </p:spTree>
    <p:extLst>
      <p:ext uri="{BB962C8B-B14F-4D97-AF65-F5344CB8AC3E}">
        <p14:creationId xmlns:p14="http://schemas.microsoft.com/office/powerpoint/2010/main" val="347305653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grazing in Elah Valley after harvest, cd09100750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in Elah Valley after harvest</a:t>
              </a:r>
            </a:p>
          </p:txBody>
        </p:sp>
      </p:grpSp>
    </p:spTree>
    <p:extLst>
      <p:ext uri="{BB962C8B-B14F-4D97-AF65-F5344CB8AC3E}">
        <p14:creationId xmlns:p14="http://schemas.microsoft.com/office/powerpoint/2010/main" val="231687507"/>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Sheep in Elah Valley, tb05050460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in Elah Valley</a:t>
              </a:r>
            </a:p>
          </p:txBody>
        </p:sp>
      </p:grpSp>
    </p:spTree>
    <p:extLst>
      <p:ext uri="{BB962C8B-B14F-4D97-AF65-F5344CB8AC3E}">
        <p14:creationId xmlns:p14="http://schemas.microsoft.com/office/powerpoint/2010/main" val="3227868574"/>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Sheep drinking at well near Michmash, tb02050384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drinking at well near Michmash</a:t>
              </a:r>
            </a:p>
          </p:txBody>
        </p:sp>
      </p:grpSp>
    </p:spTree>
    <p:extLst>
      <p:ext uri="{BB962C8B-B14F-4D97-AF65-F5344CB8AC3E}">
        <p14:creationId xmlns:p14="http://schemas.microsoft.com/office/powerpoint/2010/main" val="4012291154"/>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Sheep drinking in Elah Valley, tb05050462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drinking in Elah Valley</a:t>
              </a:r>
            </a:p>
          </p:txBody>
        </p:sp>
      </p:grpSp>
    </p:spTree>
    <p:extLst>
      <p:ext uri="{BB962C8B-B14F-4D97-AF65-F5344CB8AC3E}">
        <p14:creationId xmlns:p14="http://schemas.microsoft.com/office/powerpoint/2010/main" val="1904489068"/>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14177" y="0"/>
            <a:ext cx="9158178" cy="6858000"/>
            <a:chOff x="903058" y="685800"/>
            <a:chExt cx="7326542" cy="5486400"/>
          </a:xfrm>
        </p:grpSpPr>
        <p:pic>
          <p:nvPicPr>
            <p:cNvPr id="2" name="Picture 1" descr="Sheep drinking in Elah Valley, tb05050462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03058"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drinking in Elah Valley</a:t>
              </a:r>
            </a:p>
          </p:txBody>
        </p:sp>
      </p:grpSp>
    </p:spTree>
    <p:extLst>
      <p:ext uri="{BB962C8B-B14F-4D97-AF65-F5344CB8AC3E}">
        <p14:creationId xmlns:p14="http://schemas.microsoft.com/office/powerpoint/2010/main" val="3410615718"/>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east of Lahav, tb022407418"/>
            <p:cNvPicPr>
              <a:picLocks noRot="1" noChangeAspect="1" noMove="1" noResize="1"/>
            </p:cNvPicPr>
            <p:nvPr isPhoto="1"/>
          </p:nvPicPr>
          <p:blipFill>
            <a:blip r:embed="rId3">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Sheep east of Lahav</a:t>
              </a:r>
            </a:p>
          </p:txBody>
        </p:sp>
      </p:grpSp>
    </p:spTree>
    <p:extLst>
      <p:ext uri="{BB962C8B-B14F-4D97-AF65-F5344CB8AC3E}">
        <p14:creationId xmlns:p14="http://schemas.microsoft.com/office/powerpoint/2010/main" val="2411475592"/>
      </p:ext>
    </p:extLst>
  </p:cSld>
  <p:clrMapOvr>
    <a:overrideClrMapping bg1="dk1" tx1="lt1" bg2="dk2" tx2="lt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009" name="Rectangle 1026" hidden="1"/>
          <p:cNvSpPr>
            <a:spLocks noGrp="1" noChangeArrowheads="1"/>
          </p:cNvSpPr>
          <p:nvPr>
            <p:ph type="title"/>
          </p:nvPr>
        </p:nvSpPr>
        <p:spPr/>
        <p:txBody>
          <a:bodyPr/>
          <a:lstStyle/>
          <a:p>
            <a:pPr eaLnBrk="1" hangingPunct="1"/>
            <a:endParaRPr lang="en-US" dirty="0"/>
          </a:p>
        </p:txBody>
      </p:sp>
      <p:pic>
        <p:nvPicPr>
          <p:cNvPr id="43010" name="Picture 1027" descr="Sheep flock in Negev riverbed2"/>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9220" name="Text Box 1028"/>
          <p:cNvSpPr txBox="1">
            <a:spLocks noChangeArrowheads="1"/>
          </p:cNvSpPr>
          <p:nvPr/>
        </p:nvSpPr>
        <p:spPr bwMode="auto">
          <a:xfrm>
            <a:off x="0" y="6400800"/>
            <a:ext cx="9144000" cy="457200"/>
          </a:xfrm>
          <a:prstGeom prst="rect">
            <a:avLst/>
          </a:prstGeom>
          <a:noFill/>
          <a:ln>
            <a:noFill/>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in Negev riverbed</a:t>
            </a:r>
          </a:p>
        </p:txBody>
      </p:sp>
    </p:spTree>
    <p:extLst>
      <p:ext uri="{BB962C8B-B14F-4D97-AF65-F5344CB8AC3E}">
        <p14:creationId xmlns:p14="http://schemas.microsoft.com/office/powerpoint/2010/main" val="3739708763"/>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5057" name="Rectangle 1026" hidden="1"/>
          <p:cNvSpPr>
            <a:spLocks noGrp="1" noChangeArrowheads="1"/>
          </p:cNvSpPr>
          <p:nvPr>
            <p:ph type="title"/>
          </p:nvPr>
        </p:nvSpPr>
        <p:spPr/>
        <p:txBody>
          <a:bodyPr/>
          <a:lstStyle/>
          <a:p>
            <a:pPr eaLnBrk="1" hangingPunct="1"/>
            <a:endParaRPr lang="en-US" dirty="0"/>
          </a:p>
        </p:txBody>
      </p:sp>
      <p:pic>
        <p:nvPicPr>
          <p:cNvPr id="45058" name="Picture 1027" descr="Sheep flock in Negev riverbed"/>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10244" name="Text Box 1028"/>
          <p:cNvSpPr txBox="1">
            <a:spLocks noChangeArrowheads="1"/>
          </p:cNvSpPr>
          <p:nvPr/>
        </p:nvSpPr>
        <p:spPr bwMode="auto">
          <a:xfrm>
            <a:off x="0" y="6400800"/>
            <a:ext cx="9144000" cy="457200"/>
          </a:xfrm>
          <a:prstGeom prst="rect">
            <a:avLst/>
          </a:prstGeom>
          <a:noFill/>
          <a:ln>
            <a:noFill/>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in Negev riverbed</a:t>
            </a:r>
          </a:p>
        </p:txBody>
      </p:sp>
    </p:spTree>
    <p:extLst>
      <p:ext uri="{BB962C8B-B14F-4D97-AF65-F5344CB8AC3E}">
        <p14:creationId xmlns:p14="http://schemas.microsoft.com/office/powerpoint/2010/main" val="2383386985"/>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7105" name="Rectangle 1026" hidden="1"/>
          <p:cNvSpPr>
            <a:spLocks noGrp="1" noChangeArrowheads="1"/>
          </p:cNvSpPr>
          <p:nvPr>
            <p:ph type="title"/>
          </p:nvPr>
        </p:nvSpPr>
        <p:spPr/>
        <p:txBody>
          <a:bodyPr/>
          <a:lstStyle/>
          <a:p>
            <a:pPr eaLnBrk="1" hangingPunct="1"/>
            <a:endParaRPr lang="en-US" dirty="0"/>
          </a:p>
        </p:txBody>
      </p:sp>
      <p:pic>
        <p:nvPicPr>
          <p:cNvPr id="47106" name="Picture 1027" descr="Baby lambs in Negev riverbed"/>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11268" name="Text Box 1028"/>
          <p:cNvSpPr txBox="1">
            <a:spLocks noChangeArrowheads="1"/>
          </p:cNvSpPr>
          <p:nvPr/>
        </p:nvSpPr>
        <p:spPr bwMode="auto">
          <a:xfrm>
            <a:off x="0" y="6400800"/>
            <a:ext cx="9144000" cy="457200"/>
          </a:xfrm>
          <a:prstGeom prst="rect">
            <a:avLst/>
          </a:prstGeom>
          <a:noFill/>
          <a:ln>
            <a:noFill/>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Baby lambs in Negev riverbed</a:t>
            </a:r>
          </a:p>
        </p:txBody>
      </p:sp>
    </p:spTree>
    <p:extLst>
      <p:ext uri="{BB962C8B-B14F-4D97-AF65-F5344CB8AC3E}">
        <p14:creationId xmlns:p14="http://schemas.microsoft.com/office/powerpoint/2010/main" val="4002631541"/>
      </p:ext>
    </p:extLst>
  </p:cSld>
  <p:clrMapOvr>
    <a:overrideClrMapping bg1="dk1" tx1="lt1" bg2="dk2" tx2="lt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9153" name="Rectangle 1026" hidden="1"/>
          <p:cNvSpPr>
            <a:spLocks noGrp="1" noChangeArrowheads="1"/>
          </p:cNvSpPr>
          <p:nvPr>
            <p:ph type="title"/>
          </p:nvPr>
        </p:nvSpPr>
        <p:spPr/>
        <p:txBody>
          <a:bodyPr/>
          <a:lstStyle/>
          <a:p>
            <a:pPr eaLnBrk="1" hangingPunct="1"/>
            <a:endParaRPr lang="en-US" dirty="0"/>
          </a:p>
        </p:txBody>
      </p:sp>
      <p:pic>
        <p:nvPicPr>
          <p:cNvPr id="49154" name="Picture 1027" descr="Sheep flock"/>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12292" name="Text Box 1028"/>
          <p:cNvSpPr txBox="1">
            <a:spLocks noChangeArrowheads="1"/>
          </p:cNvSpPr>
          <p:nvPr/>
        </p:nvSpPr>
        <p:spPr bwMode="auto">
          <a:xfrm>
            <a:off x="0" y="6400800"/>
            <a:ext cx="9144000" cy="457200"/>
          </a:xfrm>
          <a:prstGeom prst="rect">
            <a:avLst/>
          </a:prstGeom>
          <a:noFill/>
          <a:ln>
            <a:noFill/>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in Negev riverbed</a:t>
            </a:r>
          </a:p>
        </p:txBody>
      </p:sp>
    </p:spTree>
    <p:extLst>
      <p:ext uri="{BB962C8B-B14F-4D97-AF65-F5344CB8AC3E}">
        <p14:creationId xmlns:p14="http://schemas.microsoft.com/office/powerpoint/2010/main" val="3737336402"/>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Sheep with baby lambs in center, tb01030382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with baby lambs</a:t>
              </a:r>
            </a:p>
          </p:txBody>
        </p:sp>
      </p:grpSp>
    </p:spTree>
    <p:extLst>
      <p:ext uri="{BB962C8B-B14F-4D97-AF65-F5344CB8AC3E}">
        <p14:creationId xmlns:p14="http://schemas.microsoft.com/office/powerpoint/2010/main" val="306802847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grazing near olive orchard in eastern Samaria, tb03140538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grazing near olive orchard in eastern Samaria</a:t>
              </a:r>
            </a:p>
          </p:txBody>
        </p:sp>
      </p:grpSp>
    </p:spTree>
    <p:extLst>
      <p:ext uri="{BB962C8B-B14F-4D97-AF65-F5344CB8AC3E}">
        <p14:creationId xmlns:p14="http://schemas.microsoft.com/office/powerpoint/2010/main" val="1986287815"/>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in Judean wilderness, tb010107354"/>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in Judean wilderness</a:t>
              </a:r>
            </a:p>
          </p:txBody>
        </p:sp>
      </p:grpSp>
    </p:spTree>
    <p:extLst>
      <p:ext uri="{BB962C8B-B14F-4D97-AF65-F5344CB8AC3E}">
        <p14:creationId xmlns:p14="http://schemas.microsoft.com/office/powerpoint/2010/main" val="2690963976"/>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in Judean wilderness, tb01010735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in Judean wilderness</a:t>
              </a:r>
            </a:p>
          </p:txBody>
        </p:sp>
      </p:grpSp>
    </p:spTree>
    <p:extLst>
      <p:ext uri="{BB962C8B-B14F-4D97-AF65-F5344CB8AC3E}">
        <p14:creationId xmlns:p14="http://schemas.microsoft.com/office/powerpoint/2010/main" val="3364731436"/>
      </p:ext>
    </p:extLst>
  </p:cSld>
  <p:clrMapOvr>
    <a:overrideClrMapping bg1="dk1" tx1="lt1" bg2="dk2" tx2="lt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in Judean wilderness, tb01010735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in Judean wilderness</a:t>
              </a:r>
            </a:p>
          </p:txBody>
        </p:sp>
      </p:grpSp>
    </p:spTree>
    <p:extLst>
      <p:ext uri="{BB962C8B-B14F-4D97-AF65-F5344CB8AC3E}">
        <p14:creationId xmlns:p14="http://schemas.microsoft.com/office/powerpoint/2010/main" val="3694594629"/>
      </p:ext>
    </p:extLst>
  </p:cSld>
  <p:clrMapOvr>
    <a:overrideClrMapping bg1="dk1" tx1="lt1" bg2="dk2" tx2="lt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near Sede Boqer, tb04200750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near </a:t>
              </a:r>
              <a:r>
                <a:rPr lang="en-US" sz="2400" dirty="0" err="1">
                  <a:latin typeface="Calibri" pitchFamily="34" charset="0"/>
                  <a:cs typeface="Calibri" pitchFamily="34" charset="0"/>
                </a:rPr>
                <a:t>Sede</a:t>
              </a:r>
              <a:r>
                <a:rPr lang="en-US" sz="2400" dirty="0">
                  <a:latin typeface="Calibri" pitchFamily="34" charset="0"/>
                  <a:cs typeface="Calibri" pitchFamily="34" charset="0"/>
                </a:rPr>
                <a:t> </a:t>
              </a:r>
              <a:r>
                <a:rPr lang="en-US" sz="2400" dirty="0" err="1">
                  <a:latin typeface="Calibri" pitchFamily="34" charset="0"/>
                  <a:cs typeface="Calibri" pitchFamily="34" charset="0"/>
                </a:rPr>
                <a:t>Boqer</a:t>
              </a:r>
              <a:endParaRPr lang="en-US" sz="2400" dirty="0">
                <a:latin typeface="Calibri" pitchFamily="34" charset="0"/>
                <a:cs typeface="Calibri" pitchFamily="34" charset="0"/>
              </a:endParaRPr>
            </a:p>
          </p:txBody>
        </p:sp>
      </p:grpSp>
    </p:spTree>
    <p:extLst>
      <p:ext uri="{BB962C8B-B14F-4D97-AF65-F5344CB8AC3E}">
        <p14:creationId xmlns:p14="http://schemas.microsoft.com/office/powerpoint/2010/main" val="3370413115"/>
      </p:ext>
    </p:extLst>
  </p:cSld>
  <p:clrMapOvr>
    <a:overrideClrMapping bg1="dk1" tx1="lt1" bg2="dk2" tx2="lt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1441" name="Group 3"/>
          <p:cNvGrpSpPr>
            <a:grpSpLocks noGrp="1" noUngrp="1" noChangeAspect="1"/>
          </p:cNvGrpSpPr>
          <p:nvPr/>
        </p:nvGrpSpPr>
        <p:grpSpPr bwMode="auto">
          <a:xfrm>
            <a:off x="0" y="0"/>
            <a:ext cx="9144000" cy="6564313"/>
            <a:chOff x="685800" y="828675"/>
            <a:chExt cx="7772400" cy="5580063"/>
          </a:xfrm>
        </p:grpSpPr>
        <p:pic>
          <p:nvPicPr>
            <p:cNvPr id="61442" name="Picture 1" descr="Goats near Tel Malhata, tb032107264"/>
            <p:cNvPicPr>
              <a:picLocks noRot="1" noChangeAspect="1" noMove="1" noResize="1"/>
            </p:cNvPicPr>
            <p:nvPr isPhoto="1"/>
          </p:nvPicPr>
          <p:blipFill>
            <a:blip r:embed="rId3" cstate="print"/>
            <a:srcRect/>
            <a:stretch>
              <a:fillRect/>
            </a:stretch>
          </p:blipFill>
          <p:spPr bwMode="auto">
            <a:xfrm>
              <a:off x="685800" y="828675"/>
              <a:ext cx="7772400" cy="5199063"/>
            </a:xfrm>
            <a:prstGeom prst="rect">
              <a:avLst/>
            </a:prstGeom>
            <a:noFill/>
            <a:ln w="9525">
              <a:noFill/>
              <a:miter lim="800000"/>
              <a:headEnd/>
              <a:tailEnd/>
            </a:ln>
          </p:spPr>
        </p:pic>
        <p:sp>
          <p:nvSpPr>
            <p:cNvPr id="3" name="Rectangle 2"/>
            <p:cNvSpPr/>
            <p:nvPr/>
          </p:nvSpPr>
          <p:spPr>
            <a:xfrm>
              <a:off x="685800" y="6065972"/>
              <a:ext cx="7772400" cy="342766"/>
            </a:xfrm>
            <a:prstGeom prst="rect">
              <a:avLst/>
            </a:prstGeom>
            <a:noFill/>
            <a:ln>
              <a:noFill/>
            </a:ln>
          </p:spPr>
          <p:txBody>
            <a:bodyPr anchor="ctr">
              <a:noAutofit/>
            </a:bodyPr>
            <a:lstStyle/>
            <a:p>
              <a:pPr algn="ctr">
                <a:defRPr/>
              </a:pPr>
              <a:r>
                <a:rPr lang="en-US" sz="2200" dirty="0">
                  <a:latin typeface="Calibri"/>
                  <a:cs typeface="Calibri" pitchFamily="34" charset="0"/>
                </a:rPr>
                <a:t>Goats near Tel </a:t>
              </a:r>
              <a:r>
                <a:rPr lang="en-US" sz="2200" dirty="0" err="1">
                  <a:latin typeface="Calibri"/>
                  <a:cs typeface="Calibri" pitchFamily="34" charset="0"/>
                </a:rPr>
                <a:t>Malhata</a:t>
              </a:r>
              <a:endParaRPr lang="en-US" sz="2200" dirty="0">
                <a:latin typeface="Calibri"/>
                <a:cs typeface="Calibri" pitchFamily="34" charset="0"/>
              </a:endParaRPr>
            </a:p>
          </p:txBody>
        </p:sp>
      </p:grpSp>
    </p:spTree>
    <p:extLst>
      <p:ext uri="{BB962C8B-B14F-4D97-AF65-F5344CB8AC3E}">
        <p14:creationId xmlns:p14="http://schemas.microsoft.com/office/powerpoint/2010/main" val="747583153"/>
      </p:ext>
    </p:extLst>
  </p:cSld>
  <p:clrMapOvr>
    <a:overrideClrMapping bg1="dk1" tx1="lt1" bg2="dk2" tx2="lt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in excavation squares of Gath, tb06090614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in excavation squares of Gath</a:t>
              </a:r>
            </a:p>
          </p:txBody>
        </p:sp>
      </p:grpSp>
    </p:spTree>
    <p:extLst>
      <p:ext uri="{BB962C8B-B14F-4D97-AF65-F5344CB8AC3E}">
        <p14:creationId xmlns:p14="http://schemas.microsoft.com/office/powerpoint/2010/main" val="381783169"/>
      </p:ext>
    </p:extLst>
  </p:cSld>
  <p:clrMapOvr>
    <a:overrideClrMapping bg1="dk1" tx1="lt1" bg2="dk2" tx2="lt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grazing on rocky hill in Judean wilderness, tb021107520"/>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grazing on rocky hill in Judean wilderness</a:t>
              </a:r>
            </a:p>
          </p:txBody>
        </p:sp>
      </p:grpSp>
    </p:spTree>
    <p:extLst>
      <p:ext uri="{BB962C8B-B14F-4D97-AF65-F5344CB8AC3E}">
        <p14:creationId xmlns:p14="http://schemas.microsoft.com/office/powerpoint/2010/main" val="2762294435"/>
      </p:ext>
    </p:extLst>
  </p:cSld>
  <p:clrMapOvr>
    <a:overrideClrMapping bg1="dk1" tx1="lt1" bg2="dk2" tx2="lt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Goats at Beth Shemesh, tb05180469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Goats at Beth Shemesh</a:t>
              </a:r>
            </a:p>
          </p:txBody>
        </p:sp>
      </p:grpSp>
    </p:spTree>
    <p:extLst>
      <p:ext uri="{BB962C8B-B14F-4D97-AF65-F5344CB8AC3E}">
        <p14:creationId xmlns:p14="http://schemas.microsoft.com/office/powerpoint/2010/main" val="715119139"/>
      </p:ext>
    </p:extLst>
  </p:cSld>
  <p:clrMapOvr>
    <a:overrideClrMapping bg1="dk1" tx1="lt1" bg2="dk2" tx2="lt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s near Herodium, tb02110750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near Herodium</a:t>
              </a:r>
            </a:p>
          </p:txBody>
        </p:sp>
      </p:grpSp>
    </p:spTree>
    <p:extLst>
      <p:ext uri="{BB962C8B-B14F-4D97-AF65-F5344CB8AC3E}">
        <p14:creationId xmlns:p14="http://schemas.microsoft.com/office/powerpoint/2010/main" val="2687769405"/>
      </p:ext>
    </p:extLst>
  </p:cSld>
  <p:clrMapOvr>
    <a:overrideClrMapping bg1="dk1" tx1="lt1" bg2="dk2" tx2="lt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 at Gath, tb06090611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 at Gath</a:t>
              </a:r>
            </a:p>
          </p:txBody>
        </p:sp>
      </p:grpSp>
    </p:spTree>
    <p:extLst>
      <p:ext uri="{BB962C8B-B14F-4D97-AF65-F5344CB8AC3E}">
        <p14:creationId xmlns:p14="http://schemas.microsoft.com/office/powerpoint/2010/main" val="2642915865"/>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38632"/>
            <a:chOff x="685800" y="839788"/>
            <a:chExt cx="7772400" cy="5557837"/>
          </a:xfrm>
        </p:grpSpPr>
        <p:pic>
          <p:nvPicPr>
            <p:cNvPr id="2" name="Picture 1" descr="Sheep, shepherd and dogs near Sea of Galilee, gs040091e4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39788"/>
              <a:ext cx="7772400" cy="5176837"/>
            </a:xfrm>
            <a:prstGeom prst="rect">
              <a:avLst/>
            </a:prstGeom>
            <a:noFill/>
            <a:ln>
              <a:noFill/>
            </a:ln>
          </p:spPr>
        </p:pic>
        <p:sp>
          <p:nvSpPr>
            <p:cNvPr id="3" name="Rectangle 2"/>
            <p:cNvSpPr/>
            <p:nvPr/>
          </p:nvSpPr>
          <p:spPr>
            <a:xfrm>
              <a:off x="685800" y="6054725"/>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shepherd and dogs near Sea of Galilee</a:t>
              </a:r>
            </a:p>
          </p:txBody>
        </p:sp>
      </p:grpSp>
    </p:spTree>
    <p:extLst>
      <p:ext uri="{BB962C8B-B14F-4D97-AF65-F5344CB8AC3E}">
        <p14:creationId xmlns:p14="http://schemas.microsoft.com/office/powerpoint/2010/main" val="434272011"/>
      </p:ext>
    </p:extLst>
  </p:cSld>
  <p:clrMapOvr>
    <a:overrideClrMapping bg1="dk1" tx1="lt1" bg2="dk2" tx2="lt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Goats in eastern Samaria, tb031405380"/>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Goats in eastern Samaria</a:t>
              </a:r>
            </a:p>
          </p:txBody>
        </p:sp>
      </p:grpSp>
    </p:spTree>
    <p:extLst>
      <p:ext uri="{BB962C8B-B14F-4D97-AF65-F5344CB8AC3E}">
        <p14:creationId xmlns:p14="http://schemas.microsoft.com/office/powerpoint/2010/main" val="4004953054"/>
      </p:ext>
    </p:extLst>
  </p:cSld>
  <p:clrMapOvr>
    <a:overrideClrMapping bg1="dk1" tx1="lt1" bg2="dk2" tx2="lt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 near Debir, tb03040777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 near </a:t>
              </a:r>
              <a:r>
                <a:rPr lang="en-US" sz="2400" dirty="0" err="1">
                  <a:latin typeface="Calibri" pitchFamily="34" charset="0"/>
                  <a:cs typeface="Calibri" pitchFamily="34" charset="0"/>
                </a:rPr>
                <a:t>Debir</a:t>
              </a:r>
              <a:endParaRPr lang="en-US" sz="2400" dirty="0">
                <a:latin typeface="Calibri" pitchFamily="34" charset="0"/>
                <a:cs typeface="Calibri" pitchFamily="34" charset="0"/>
              </a:endParaRPr>
            </a:p>
          </p:txBody>
        </p:sp>
      </p:grpSp>
    </p:spTree>
    <p:extLst>
      <p:ext uri="{BB962C8B-B14F-4D97-AF65-F5344CB8AC3E}">
        <p14:creationId xmlns:p14="http://schemas.microsoft.com/office/powerpoint/2010/main" val="116320225"/>
      </p:ext>
    </p:extLst>
  </p:cSld>
  <p:clrMapOvr>
    <a:overrideClrMapping bg1="dk1" tx1="lt1" bg2="dk2" tx2="lt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Billygoat on Crete northern coast, tb04110433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Goat on Crete northern coast</a:t>
              </a:r>
            </a:p>
          </p:txBody>
        </p:sp>
      </p:grpSp>
    </p:spTree>
    <p:extLst>
      <p:ext uri="{BB962C8B-B14F-4D97-AF65-F5344CB8AC3E}">
        <p14:creationId xmlns:p14="http://schemas.microsoft.com/office/powerpoint/2010/main" val="4243107899"/>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3489" name="Group 3"/>
          <p:cNvGrpSpPr>
            <a:grpSpLocks noGrp="1" noUngrp="1" noChangeAspect="1"/>
          </p:cNvGrpSpPr>
          <p:nvPr/>
        </p:nvGrpSpPr>
        <p:grpSpPr bwMode="auto">
          <a:xfrm>
            <a:off x="0" y="0"/>
            <a:ext cx="9144000" cy="6529388"/>
            <a:chOff x="685800" y="844550"/>
            <a:chExt cx="7772400" cy="5549900"/>
          </a:xfrm>
        </p:grpSpPr>
        <p:pic>
          <p:nvPicPr>
            <p:cNvPr id="63490" name="Picture 1" descr="Goat near Arad, tb052505033"/>
            <p:cNvPicPr>
              <a:picLocks noRot="1" noChangeAspect="1" noMove="1" noResize="1"/>
            </p:cNvPicPr>
            <p:nvPr isPhoto="1"/>
          </p:nvPicPr>
          <p:blipFill>
            <a:blip r:embed="rId3" cstate="print"/>
            <a:srcRect/>
            <a:stretch>
              <a:fillRect/>
            </a:stretch>
          </p:blipFill>
          <p:spPr bwMode="auto">
            <a:xfrm>
              <a:off x="685800" y="844550"/>
              <a:ext cx="7772400" cy="5168900"/>
            </a:xfrm>
            <a:prstGeom prst="rect">
              <a:avLst/>
            </a:prstGeom>
            <a:noFill/>
            <a:ln w="9525">
              <a:noFill/>
              <a:miter lim="800000"/>
              <a:headEnd/>
              <a:tailEnd/>
            </a:ln>
          </p:spPr>
        </p:pic>
        <p:sp>
          <p:nvSpPr>
            <p:cNvPr id="3" name="Rectangle 2"/>
            <p:cNvSpPr/>
            <p:nvPr/>
          </p:nvSpPr>
          <p:spPr>
            <a:xfrm>
              <a:off x="685800" y="6051714"/>
              <a:ext cx="7772400" cy="342736"/>
            </a:xfrm>
            <a:prstGeom prst="rect">
              <a:avLst/>
            </a:prstGeom>
            <a:noFill/>
            <a:ln>
              <a:noFill/>
            </a:ln>
          </p:spPr>
          <p:txBody>
            <a:bodyPr anchor="ctr">
              <a:noAutofit/>
            </a:bodyPr>
            <a:lstStyle/>
            <a:p>
              <a:pPr algn="ctr">
                <a:defRPr/>
              </a:pPr>
              <a:r>
                <a:rPr lang="en-US" sz="2200" dirty="0">
                  <a:latin typeface="Calibri"/>
                  <a:cs typeface="Calibri" pitchFamily="34" charset="0"/>
                </a:rPr>
                <a:t>Goat near Arad</a:t>
              </a:r>
            </a:p>
          </p:txBody>
        </p:sp>
      </p:grpSp>
    </p:spTree>
    <p:extLst>
      <p:ext uri="{BB962C8B-B14F-4D97-AF65-F5344CB8AC3E}">
        <p14:creationId xmlns:p14="http://schemas.microsoft.com/office/powerpoint/2010/main" val="2779567773"/>
      </p:ext>
    </p:extLst>
  </p:cSld>
  <p:clrMapOvr>
    <a:overrideClrMapping bg1="dk1" tx1="lt1" bg2="dk2" tx2="lt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Goats butting heads at Beth Shemesh, tb05180470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Goats butting heads at Beth Shemesh</a:t>
              </a:r>
            </a:p>
          </p:txBody>
        </p:sp>
      </p:grpSp>
    </p:spTree>
    <p:extLst>
      <p:ext uri="{BB962C8B-B14F-4D97-AF65-F5344CB8AC3E}">
        <p14:creationId xmlns:p14="http://schemas.microsoft.com/office/powerpoint/2010/main" val="1381444023"/>
      </p:ext>
    </p:extLst>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Goat standing near Solomon's Pools, tb11240650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Goat on hind legs near Solomon's Pools</a:t>
              </a:r>
            </a:p>
          </p:txBody>
        </p:sp>
      </p:grpSp>
    </p:spTree>
    <p:extLst>
      <p:ext uri="{BB962C8B-B14F-4D97-AF65-F5344CB8AC3E}">
        <p14:creationId xmlns:p14="http://schemas.microsoft.com/office/powerpoint/2010/main" val="2498154499"/>
      </p:ext>
    </p:extLst>
  </p:cSld>
  <p:clrMapOvr>
    <a:overrideClrMapping bg1="dk1" tx1="lt1" bg2="dk2" tx2="lt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5537" name="Group 3"/>
          <p:cNvGrpSpPr>
            <a:grpSpLocks noGrp="1" noUngrp="1" noChangeAspect="1"/>
          </p:cNvGrpSpPr>
          <p:nvPr/>
        </p:nvGrpSpPr>
        <p:grpSpPr bwMode="auto">
          <a:xfrm>
            <a:off x="0" y="0"/>
            <a:ext cx="9144000" cy="6564313"/>
            <a:chOff x="685800" y="828675"/>
            <a:chExt cx="7772400" cy="5580063"/>
          </a:xfrm>
        </p:grpSpPr>
        <p:pic>
          <p:nvPicPr>
            <p:cNvPr id="65538" name="Picture 1" descr="Goats near Tel Malhata, tb032107346"/>
            <p:cNvPicPr>
              <a:picLocks noRot="1" noChangeAspect="1" noMove="1" noResize="1"/>
            </p:cNvPicPr>
            <p:nvPr isPhoto="1"/>
          </p:nvPicPr>
          <p:blipFill>
            <a:blip r:embed="rId3" cstate="print"/>
            <a:srcRect/>
            <a:stretch>
              <a:fillRect/>
            </a:stretch>
          </p:blipFill>
          <p:spPr bwMode="auto">
            <a:xfrm>
              <a:off x="685800" y="828675"/>
              <a:ext cx="7772400" cy="5199063"/>
            </a:xfrm>
            <a:prstGeom prst="rect">
              <a:avLst/>
            </a:prstGeom>
            <a:noFill/>
            <a:ln w="9525">
              <a:noFill/>
              <a:miter lim="800000"/>
              <a:headEnd/>
              <a:tailEnd/>
            </a:ln>
          </p:spPr>
        </p:pic>
        <p:sp>
          <p:nvSpPr>
            <p:cNvPr id="3" name="Rectangle 2"/>
            <p:cNvSpPr/>
            <p:nvPr/>
          </p:nvSpPr>
          <p:spPr>
            <a:xfrm>
              <a:off x="685800" y="6065972"/>
              <a:ext cx="7772400" cy="342766"/>
            </a:xfrm>
            <a:prstGeom prst="rect">
              <a:avLst/>
            </a:prstGeom>
            <a:noFill/>
            <a:ln>
              <a:noFill/>
            </a:ln>
          </p:spPr>
          <p:txBody>
            <a:bodyPr anchor="ctr">
              <a:noAutofit/>
            </a:bodyPr>
            <a:lstStyle/>
            <a:p>
              <a:pPr algn="ctr">
                <a:defRPr/>
              </a:pPr>
              <a:r>
                <a:rPr lang="en-US" sz="2200" dirty="0">
                  <a:latin typeface="Calibri"/>
                  <a:cs typeface="Calibri" pitchFamily="34" charset="0"/>
                </a:rPr>
                <a:t>Goats near Tel </a:t>
              </a:r>
              <a:r>
                <a:rPr lang="en-US" sz="2200" dirty="0" err="1">
                  <a:latin typeface="Calibri"/>
                  <a:cs typeface="Calibri" pitchFamily="34" charset="0"/>
                </a:rPr>
                <a:t>Malhata</a:t>
              </a:r>
              <a:endParaRPr lang="en-US" sz="2200" dirty="0">
                <a:latin typeface="Calibri"/>
                <a:cs typeface="Calibri" pitchFamily="34" charset="0"/>
              </a:endParaRPr>
            </a:p>
          </p:txBody>
        </p:sp>
      </p:grpSp>
    </p:spTree>
    <p:extLst>
      <p:ext uri="{BB962C8B-B14F-4D97-AF65-F5344CB8AC3E}">
        <p14:creationId xmlns:p14="http://schemas.microsoft.com/office/powerpoint/2010/main" val="2763360073"/>
      </p:ext>
    </p:extLst>
  </p:cSld>
  <p:clrMapOvr>
    <a:overrideClrMapping bg1="dk1" tx1="lt1" bg2="dk2" tx2="lt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Baby goats in Nahal Yitla, tb03290698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Baby goats in Nahal </a:t>
              </a:r>
              <a:r>
                <a:rPr lang="en-US" sz="2400" dirty="0" err="1">
                  <a:latin typeface="Calibri" pitchFamily="34" charset="0"/>
                  <a:cs typeface="Calibri" pitchFamily="34" charset="0"/>
                </a:rPr>
                <a:t>Yitla</a:t>
              </a:r>
              <a:endParaRPr lang="en-US" sz="2400" dirty="0">
                <a:latin typeface="Calibri" pitchFamily="34" charset="0"/>
                <a:cs typeface="Calibri" pitchFamily="34" charset="0"/>
              </a:endParaRPr>
            </a:p>
          </p:txBody>
        </p:sp>
      </p:grpSp>
    </p:spTree>
    <p:extLst>
      <p:ext uri="{BB962C8B-B14F-4D97-AF65-F5344CB8AC3E}">
        <p14:creationId xmlns:p14="http://schemas.microsoft.com/office/powerpoint/2010/main" val="3507805347"/>
      </p:ext>
    </p:extLst>
  </p:cSld>
  <p:clrMapOvr>
    <a:overrideClrMapping bg1="dk1" tx1="lt1" bg2="dk2" tx2="lt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Goats in Nahal Yitla, tb03290696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de-DE" sz="2400" dirty="0">
                  <a:latin typeface="Calibri" pitchFamily="34" charset="0"/>
                  <a:cs typeface="Calibri" pitchFamily="34" charset="0"/>
                </a:rPr>
                <a:t>Goats in Nahal Yitla</a:t>
              </a:r>
              <a:endParaRPr lang="en-US" sz="2400" dirty="0">
                <a:latin typeface="Calibri" pitchFamily="34" charset="0"/>
                <a:cs typeface="Calibri" pitchFamily="34" charset="0"/>
              </a:endParaRPr>
            </a:p>
          </p:txBody>
        </p:sp>
      </p:grpSp>
    </p:spTree>
    <p:extLst>
      <p:ext uri="{BB962C8B-B14F-4D97-AF65-F5344CB8AC3E}">
        <p14:creationId xmlns:p14="http://schemas.microsoft.com/office/powerpoint/2010/main" val="1908993369"/>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7585" name="Group 3"/>
          <p:cNvGrpSpPr>
            <a:grpSpLocks noGrp="1" noUngrp="1" noChangeAspect="1"/>
          </p:cNvGrpSpPr>
          <p:nvPr/>
        </p:nvGrpSpPr>
        <p:grpSpPr bwMode="auto">
          <a:xfrm>
            <a:off x="0" y="0"/>
            <a:ext cx="9144000" cy="6564313"/>
            <a:chOff x="685800" y="828675"/>
            <a:chExt cx="7772400" cy="5580063"/>
          </a:xfrm>
        </p:grpSpPr>
        <p:pic>
          <p:nvPicPr>
            <p:cNvPr id="67586" name="Picture 1" descr="Baby goat near Esdar, tb032107379"/>
            <p:cNvPicPr>
              <a:picLocks noRot="1" noChangeAspect="1" noMove="1" noResize="1"/>
            </p:cNvPicPr>
            <p:nvPr isPhoto="1"/>
          </p:nvPicPr>
          <p:blipFill>
            <a:blip r:embed="rId3" cstate="print"/>
            <a:srcRect/>
            <a:stretch>
              <a:fillRect/>
            </a:stretch>
          </p:blipFill>
          <p:spPr bwMode="auto">
            <a:xfrm>
              <a:off x="685800" y="828675"/>
              <a:ext cx="7772400" cy="5199063"/>
            </a:xfrm>
            <a:prstGeom prst="rect">
              <a:avLst/>
            </a:prstGeom>
            <a:noFill/>
            <a:ln w="9525">
              <a:noFill/>
              <a:miter lim="800000"/>
              <a:headEnd/>
              <a:tailEnd/>
            </a:ln>
          </p:spPr>
        </p:pic>
        <p:sp>
          <p:nvSpPr>
            <p:cNvPr id="3" name="Rectangle 2"/>
            <p:cNvSpPr/>
            <p:nvPr/>
          </p:nvSpPr>
          <p:spPr>
            <a:xfrm>
              <a:off x="685800" y="6065972"/>
              <a:ext cx="7772400" cy="342766"/>
            </a:xfrm>
            <a:prstGeom prst="rect">
              <a:avLst/>
            </a:prstGeom>
            <a:noFill/>
            <a:ln>
              <a:noFill/>
            </a:ln>
          </p:spPr>
          <p:txBody>
            <a:bodyPr anchor="ctr">
              <a:noAutofit/>
            </a:bodyPr>
            <a:lstStyle/>
            <a:p>
              <a:pPr algn="ctr">
                <a:defRPr/>
              </a:pPr>
              <a:r>
                <a:rPr lang="en-US" sz="2200" dirty="0">
                  <a:latin typeface="Calibri"/>
                  <a:cs typeface="Calibri" pitchFamily="34" charset="0"/>
                </a:rPr>
                <a:t>Baby goat near </a:t>
              </a:r>
              <a:r>
                <a:rPr lang="en-US" sz="2200" dirty="0" err="1">
                  <a:latin typeface="Calibri"/>
                  <a:cs typeface="Calibri" pitchFamily="34" charset="0"/>
                </a:rPr>
                <a:t>Esdar</a:t>
              </a:r>
              <a:endParaRPr lang="en-US" sz="2200" dirty="0">
                <a:latin typeface="Calibri"/>
                <a:cs typeface="Calibri" pitchFamily="34" charset="0"/>
              </a:endParaRPr>
            </a:p>
          </p:txBody>
        </p:sp>
      </p:grpSp>
    </p:spTree>
    <p:extLst>
      <p:ext uri="{BB962C8B-B14F-4D97-AF65-F5344CB8AC3E}">
        <p14:creationId xmlns:p14="http://schemas.microsoft.com/office/powerpoint/2010/main" val="810321289"/>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333192"/>
            <a:chOff x="685800" y="927100"/>
            <a:chExt cx="7772400" cy="5383213"/>
          </a:xfrm>
        </p:grpSpPr>
        <p:pic>
          <p:nvPicPr>
            <p:cNvPr id="2" name="Picture 1" descr="Sheep, shepherd and dogs near Sea of Galilee, gs040091e4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927100"/>
              <a:ext cx="7772400" cy="5002213"/>
            </a:xfrm>
            <a:prstGeom prst="rect">
              <a:avLst/>
            </a:prstGeom>
            <a:noFill/>
            <a:ln>
              <a:noFill/>
            </a:ln>
          </p:spPr>
        </p:pic>
        <p:sp>
          <p:nvSpPr>
            <p:cNvPr id="3" name="Rectangle 2"/>
            <p:cNvSpPr/>
            <p:nvPr/>
          </p:nvSpPr>
          <p:spPr>
            <a:xfrm>
              <a:off x="685800" y="5967413"/>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shepherd and dogs near Sea of Galilee</a:t>
              </a:r>
            </a:p>
          </p:txBody>
        </p:sp>
      </p:grpSp>
    </p:spTree>
    <p:extLst>
      <p:ext uri="{BB962C8B-B14F-4D97-AF65-F5344CB8AC3E}">
        <p14:creationId xmlns:p14="http://schemas.microsoft.com/office/powerpoint/2010/main" val="3732260551"/>
      </p:ext>
    </p:extLst>
  </p:cSld>
  <p:clrMapOvr>
    <a:overrideClrMapping bg1="dk1" tx1="lt1" bg2="dk2" tx2="lt2" accent1="accent1" accent2="accent2" accent3="accent3" accent4="accent4" accent5="accent5" accent6="accent6" hlink="hlink" folHlink="folHlink"/>
  </p:clrMapOvr>
</p:sld>
</file>

<file path=ppt/slides/slide6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Baby goat seconds after birth near Wadi Makkuk, tb02050350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Baby goat seconds after birth near Wadi </a:t>
              </a:r>
              <a:r>
                <a:rPr lang="en-US" sz="2200" dirty="0" err="1">
                  <a:effectLst>
                    <a:glow rad="76200">
                      <a:schemeClr val="bg1">
                        <a:alpha val="60000"/>
                      </a:schemeClr>
                    </a:glow>
                  </a:effectLst>
                  <a:latin typeface="Calibri" pitchFamily="34" charset="0"/>
                  <a:cs typeface="Calibri" pitchFamily="34" charset="0"/>
                </a:rPr>
                <a:t>Makkuk</a:t>
              </a:r>
              <a:endParaRPr lang="en-US" sz="2200" dirty="0">
                <a:effectLst>
                  <a:glow rad="76200">
                    <a:schemeClr val="bg1">
                      <a:alpha val="60000"/>
                    </a:schemeClr>
                  </a:glow>
                </a:effectLst>
                <a:latin typeface="Calibri" pitchFamily="34" charset="0"/>
                <a:cs typeface="Calibri" pitchFamily="34" charset="0"/>
              </a:endParaRPr>
            </a:p>
          </p:txBody>
        </p:sp>
      </p:grpSp>
    </p:spTree>
    <p:extLst>
      <p:ext uri="{BB962C8B-B14F-4D97-AF65-F5344CB8AC3E}">
        <p14:creationId xmlns:p14="http://schemas.microsoft.com/office/powerpoint/2010/main" val="1916177590"/>
      </p:ext>
    </p:extLst>
  </p:cSld>
  <p:clrMapOvr>
    <a:overrideClrMapping bg1="dk1" tx1="lt1" bg2="dk2" tx2="lt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Baby goat seconds after birth near Wadi Makkuk, tb02050350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Baby goat seconds after birth near Wadi </a:t>
              </a:r>
              <a:r>
                <a:rPr lang="en-US" sz="2200" dirty="0" err="1">
                  <a:effectLst>
                    <a:glow rad="76200">
                      <a:schemeClr val="bg1">
                        <a:alpha val="60000"/>
                      </a:schemeClr>
                    </a:glow>
                  </a:effectLst>
                  <a:latin typeface="Calibri" pitchFamily="34" charset="0"/>
                  <a:cs typeface="Calibri" pitchFamily="34" charset="0"/>
                </a:rPr>
                <a:t>Makkuk</a:t>
              </a:r>
              <a:endParaRPr lang="en-US" sz="2200" dirty="0">
                <a:effectLst>
                  <a:glow rad="76200">
                    <a:schemeClr val="bg1">
                      <a:alpha val="60000"/>
                    </a:schemeClr>
                  </a:glow>
                </a:effectLst>
                <a:latin typeface="Calibri" pitchFamily="34" charset="0"/>
                <a:cs typeface="Calibri" pitchFamily="34" charset="0"/>
              </a:endParaRPr>
            </a:p>
          </p:txBody>
        </p:sp>
      </p:grpSp>
    </p:spTree>
    <p:extLst>
      <p:ext uri="{BB962C8B-B14F-4D97-AF65-F5344CB8AC3E}">
        <p14:creationId xmlns:p14="http://schemas.microsoft.com/office/powerpoint/2010/main" val="3944271269"/>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307044"/>
            <a:chOff x="685800" y="938213"/>
            <a:chExt cx="7772400" cy="5360987"/>
          </a:xfrm>
        </p:grpSpPr>
        <p:pic>
          <p:nvPicPr>
            <p:cNvPr id="2" name="Picture 1" descr="Shepherd with sheep near Yeroham, gs030097e4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938213"/>
              <a:ext cx="7772400" cy="4979987"/>
            </a:xfrm>
            <a:prstGeom prst="rect">
              <a:avLst/>
            </a:prstGeom>
            <a:noFill/>
            <a:ln>
              <a:noFill/>
            </a:ln>
          </p:spPr>
        </p:pic>
        <p:sp>
          <p:nvSpPr>
            <p:cNvPr id="3" name="Rectangle 2"/>
            <p:cNvSpPr/>
            <p:nvPr/>
          </p:nvSpPr>
          <p:spPr>
            <a:xfrm>
              <a:off x="685800" y="595630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Shepherd with sheep near </a:t>
              </a:r>
              <a:r>
                <a:rPr lang="en-US" sz="2400" dirty="0" err="1">
                  <a:latin typeface="Calibri" pitchFamily="34" charset="0"/>
                  <a:cs typeface="Calibri" pitchFamily="34" charset="0"/>
                </a:rPr>
                <a:t>Yeroham</a:t>
              </a:r>
              <a:endParaRPr lang="en-US" sz="2400" dirty="0">
                <a:latin typeface="Calibri" pitchFamily="34" charset="0"/>
                <a:cs typeface="Calibri" pitchFamily="34" charset="0"/>
              </a:endParaRPr>
            </a:p>
          </p:txBody>
        </p:sp>
      </p:grpSp>
    </p:spTree>
    <p:extLst>
      <p:ext uri="{BB962C8B-B14F-4D97-AF65-F5344CB8AC3E}">
        <p14:creationId xmlns:p14="http://schemas.microsoft.com/office/powerpoint/2010/main" val="240342931"/>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in Judean wilderness, tb11300668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in Judean wilderness</a:t>
              </a:r>
            </a:p>
          </p:txBody>
        </p:sp>
      </p:grpSp>
    </p:spTree>
    <p:extLst>
      <p:ext uri="{BB962C8B-B14F-4D97-AF65-F5344CB8AC3E}">
        <p14:creationId xmlns:p14="http://schemas.microsoft.com/office/powerpoint/2010/main" val="3669490696"/>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on hillside in eastern Samaria, tb03140530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latin typeface="Calibri" pitchFamily="34" charset="0"/>
                  <a:cs typeface="Calibri" pitchFamily="34" charset="0"/>
                </a:rPr>
                <a:t>Sheep on hillside in eastern Samaria</a:t>
              </a:r>
            </a:p>
          </p:txBody>
        </p:sp>
      </p:grpSp>
    </p:spTree>
    <p:extLst>
      <p:ext uri="{BB962C8B-B14F-4D97-AF65-F5344CB8AC3E}">
        <p14:creationId xmlns:p14="http://schemas.microsoft.com/office/powerpoint/2010/main" val="2676834870"/>
      </p:ext>
    </p:extLst>
  </p:cSld>
  <p:clrMapOvr>
    <a:overrideClrMapping bg1="dk1" tx1="lt1" bg2="dk2" tx2="lt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Southern Wildlife\sr\Sheep flock in Negev riverbed2.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Southern Wildlife\sr\Sheep flock in Negev riverbed.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Southern Wildlife\sr\Baby lambs in Negev riverbed.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Southern Wildlife\sr\Sheep flock.jpg"/>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TotalTime>
  <Words>2295</Words>
  <Application>Microsoft Office PowerPoint</Application>
  <PresentationFormat>On-screen Show (4:3)</PresentationFormat>
  <Paragraphs>269</Paragraphs>
  <Slides>61</Slides>
  <Notes>61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61</vt:i4>
      </vt:variant>
    </vt:vector>
  </HeadingPairs>
  <TitlesOfParts>
    <vt:vector size="65" baseType="lpstr">
      <vt:lpstr>Arial</vt:lpstr>
      <vt:lpstr>Calibri</vt:lpstr>
      <vt:lpstr>Times New Roman</vt:lpstr>
      <vt:lpstr>1_Office Theme</vt:lpstr>
      <vt:lpstr>Fauna -Sheep and Goats-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Sheep and Goats</dc:title>
  <dc:creator>Todd Bolen</dc:creator>
  <cp:keywords>Pictorial Library of Bible Lands; BiblePlaces.com</cp:keywords>
  <cp:lastModifiedBy>Todd Bolen</cp:lastModifiedBy>
  <cp:revision>17</cp:revision>
  <dcterms:created xsi:type="dcterms:W3CDTF">2011-12-06T21:23:35Z</dcterms:created>
  <dcterms:modified xsi:type="dcterms:W3CDTF">2018-04-27T04:17:34Z</dcterms:modified>
  <cp:category>Cultural Images of the Holy Land</cp:category>
</cp:coreProperties>
</file>