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300" r:id="rId2"/>
    <p:sldId id="268" r:id="rId3"/>
    <p:sldId id="290" r:id="rId4"/>
    <p:sldId id="291" r:id="rId5"/>
    <p:sldId id="264" r:id="rId6"/>
    <p:sldId id="280" r:id="rId7"/>
    <p:sldId id="282" r:id="rId8"/>
    <p:sldId id="272" r:id="rId9"/>
    <p:sldId id="273" r:id="rId10"/>
    <p:sldId id="262" r:id="rId11"/>
    <p:sldId id="297" r:id="rId12"/>
    <p:sldId id="261" r:id="rId13"/>
    <p:sldId id="269" r:id="rId14"/>
    <p:sldId id="292" r:id="rId15"/>
    <p:sldId id="276" r:id="rId16"/>
    <p:sldId id="279" r:id="rId17"/>
    <p:sldId id="258" r:id="rId18"/>
    <p:sldId id="259" r:id="rId19"/>
    <p:sldId id="260" r:id="rId20"/>
    <p:sldId id="270" r:id="rId21"/>
    <p:sldId id="271" r:id="rId22"/>
    <p:sldId id="274" r:id="rId23"/>
    <p:sldId id="298" r:id="rId24"/>
    <p:sldId id="299" r:id="rId25"/>
    <p:sldId id="263" r:id="rId26"/>
    <p:sldId id="265" r:id="rId27"/>
    <p:sldId id="301" r:id="rId28"/>
    <p:sldId id="302" r:id="rId29"/>
    <p:sldId id="266" r:id="rId30"/>
    <p:sldId id="267" r:id="rId31"/>
    <p:sldId id="281" r:id="rId32"/>
    <p:sldId id="283" r:id="rId33"/>
    <p:sldId id="286" r:id="rId34"/>
    <p:sldId id="288" r:id="rId35"/>
    <p:sldId id="285" r:id="rId36"/>
    <p:sldId id="287" r:id="rId37"/>
    <p:sldId id="284" r:id="rId38"/>
  </p:sldIdLst>
  <p:sldSz cx="9144000" cy="6858000" type="screen4x3"/>
  <p:notesSz cx="6858000" cy="9144000"/>
  <p:photoAlbum showCaptions="1" layout="1pic"/>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1" autoAdjust="0"/>
    <p:restoredTop sz="72800" autoAdjust="0"/>
  </p:normalViewPr>
  <p:slideViewPr>
    <p:cSldViewPr snapToObjects="1">
      <p:cViewPr varScale="1">
        <p:scale>
          <a:sx n="83" d="100"/>
          <a:sy n="83" d="100"/>
        </p:scale>
        <p:origin x="202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5" d="100"/>
          <a:sy n="85" d="100"/>
        </p:scale>
        <p:origin x="-378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aseline="0">
                <a:latin typeface="Times New Roman" pitchFamily="18"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aseline="0">
                <a:latin typeface="Times New Roman" pitchFamily="18" charset="0"/>
              </a:defRPr>
            </a:lvl1pPr>
          </a:lstStyle>
          <a:p>
            <a:fld id="{4DB6134D-2802-47B2-9E25-60D10BC69830}" type="datetimeFigureOut">
              <a:rPr lang="en-US" smtClean="0"/>
              <a:pPr/>
              <a:t>4/26/2018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aseline="0">
                <a:latin typeface="Times New Roman" pitchFamily="18"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aseline="0">
                <a:latin typeface="Times New Roman" pitchFamily="18" charset="0"/>
              </a:defRPr>
            </a:lvl1pPr>
          </a:lstStyle>
          <a:p>
            <a:fld id="{DC5322D9-94A5-4DC1-A45A-F7888BCAD1A1}" type="slidenum">
              <a:rPr lang="en-US" smtClean="0"/>
              <a:pPr/>
              <a:t>‹#›</a:t>
            </a:fld>
            <a:endParaRPr lang="en-US"/>
          </a:p>
        </p:txBody>
      </p:sp>
    </p:spTree>
    <p:extLst>
      <p:ext uri="{BB962C8B-B14F-4D97-AF65-F5344CB8AC3E}">
        <p14:creationId xmlns:p14="http://schemas.microsoft.com/office/powerpoint/2010/main" val="4089972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Times New Roman" pitchFamily="18" charset="0"/>
        <a:ea typeface="+mn-ea"/>
        <a:cs typeface="+mn-cs"/>
      </a:defRPr>
    </a:lvl1pPr>
    <a:lvl2pPr marL="457200" algn="l" defTabSz="914400" rtl="0" eaLnBrk="1" latinLnBrk="0" hangingPunct="1">
      <a:defRPr sz="1200" kern="1200" baseline="0">
        <a:solidFill>
          <a:schemeClr val="tx1"/>
        </a:solidFill>
        <a:latin typeface="+mn-lt"/>
        <a:ea typeface="+mn-ea"/>
        <a:cs typeface="+mn-cs"/>
      </a:defRPr>
    </a:lvl2pPr>
    <a:lvl3pPr marL="914400" algn="l" defTabSz="914400" rtl="0" eaLnBrk="1" latinLnBrk="0" hangingPunct="1">
      <a:defRPr sz="1200" kern="1200" baseline="0">
        <a:solidFill>
          <a:schemeClr val="tx1"/>
        </a:solidFill>
        <a:latin typeface="+mn-lt"/>
        <a:ea typeface="+mn-ea"/>
        <a:cs typeface="+mn-cs"/>
      </a:defRPr>
    </a:lvl3pPr>
    <a:lvl4pPr marL="1371600" algn="l" defTabSz="914400" rtl="0" eaLnBrk="1" latinLnBrk="0" hangingPunct="1">
      <a:defRPr sz="1200" kern="1200" baseline="0">
        <a:solidFill>
          <a:schemeClr val="tx1"/>
        </a:solidFill>
        <a:latin typeface="+mn-lt"/>
        <a:ea typeface="+mn-ea"/>
        <a:cs typeface="+mn-cs"/>
      </a:defRPr>
    </a:lvl4pPr>
    <a:lvl5pPr marL="1828800" algn="l" defTabSz="914400" rtl="0" eaLnBrk="1" latinLnBrk="0" hangingPunct="1">
      <a:defRPr sz="1200" kern="1200" baseline="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latin typeface="Times New Roman" pitchFamily="18" charset="0"/>
                <a:cs typeface="Times New Roman" pitchFamily="18" charset="0"/>
              </a:rPr>
              <a:t>The </a:t>
            </a:r>
            <a:r>
              <a:rPr lang="en-US" i="1" dirty="0">
                <a:latin typeface="Times New Roman" pitchFamily="18" charset="0"/>
                <a:cs typeface="Times New Roman" pitchFamily="18" charset="0"/>
              </a:rPr>
              <a:t>Pictorial Library of Bible Lands </a:t>
            </a:r>
            <a:r>
              <a:rPr lang="en-US" dirty="0">
                <a:latin typeface="Times New Roman" pitchFamily="18" charset="0"/>
                <a:cs typeface="Times New Roman" pitchFamily="18" charset="0"/>
              </a:rPr>
              <a:t>provides PowerPoint files in addition to individual jpg images. The PowerPoint files are organized in logical sequence and may provide a quicker option for copying slides into other presentations. The PowerPoint files also include annotations</a:t>
            </a:r>
            <a:r>
              <a:rPr lang="en-US" baseline="0" dirty="0">
                <a:latin typeface="Times New Roman" pitchFamily="18" charset="0"/>
                <a:cs typeface="Times New Roman" pitchFamily="18" charset="0"/>
              </a:rPr>
              <a:t> about the sites and images that are not available elsewhere.</a:t>
            </a:r>
            <a:endParaRPr lang="en-US" dirty="0">
              <a:latin typeface="Times New Roman" pitchFamily="18" charset="0"/>
              <a:cs typeface="Times New Roman" pitchFamily="18" charset="0"/>
            </a:endParaRPr>
          </a:p>
          <a:p>
            <a:pPr eaLnBrk="1" hangingPunct="1">
              <a:defRPr/>
            </a:pPr>
            <a:endParaRPr lang="en-US" dirty="0">
              <a:latin typeface="Times New Roman" pitchFamily="18" charset="0"/>
              <a:cs typeface="Times New Roman" pitchFamily="18" charset="0"/>
            </a:endParaRPr>
          </a:p>
          <a:p>
            <a:pPr eaLnBrk="1" hangingPunct="1">
              <a:defRPr/>
            </a:pPr>
            <a:r>
              <a:rPr lang="en-US" dirty="0">
                <a:latin typeface="Times New Roman" pitchFamily="18" charset="0"/>
                <a:cs typeface="Times New Roman" pitchFamily="18" charset="0"/>
              </a:rPr>
              <a:t>The images in the </a:t>
            </a:r>
            <a:r>
              <a:rPr lang="en-US" dirty="0" err="1">
                <a:latin typeface="Times New Roman" pitchFamily="18" charset="0"/>
                <a:cs typeface="Times New Roman" pitchFamily="18" charset="0"/>
              </a:rPr>
              <a:t>PowerPoints</a:t>
            </a:r>
            <a:r>
              <a:rPr lang="en-US" dirty="0">
                <a:latin typeface="Times New Roman" pitchFamily="18" charset="0"/>
                <a:cs typeface="Times New Roman" pitchFamily="18" charset="0"/>
              </a:rPr>
              <a:t> are approximately 1024x768 pixels, the maximum size displayed by many projectors. Users will particularly benefit from accessing the individual higher-resolution jpg images if (1) they have a projection system higher than 1024x768; (2) they want to zoom in on a particular portion of an image; or (3) they want to crop, edit, adapt, or print an image. </a:t>
            </a:r>
          </a:p>
          <a:p>
            <a:pPr eaLnBrk="1" hangingPunct="1"/>
            <a:endParaRPr lang="en-US" dirty="0">
              <a:solidFill>
                <a:srgbClr val="000000"/>
              </a:solidFill>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pPr>
              <a:defRPr/>
            </a:pPr>
            <a:fld id="{4FD885B4-A765-4937-BC72-06E521E696E1}"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3799764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Jeremiah 33:13 (LEB) “In the towns of the hill country, in the towns of the Shephelah, and in the towns of the Negev, and in the land of Benjamin, and in the surroundings of Jerusalem, and in the towns of Judah, </a:t>
            </a:r>
            <a:r>
              <a:rPr lang="en-US" sz="1200" b="1" kern="1200" baseline="0" dirty="0">
                <a:solidFill>
                  <a:schemeClr val="tx1"/>
                </a:solidFill>
                <a:effectLst/>
                <a:latin typeface="Times New Roman" pitchFamily="18" charset="0"/>
                <a:ea typeface="+mn-ea"/>
                <a:cs typeface="+mn-cs"/>
              </a:rPr>
              <a:t>flocks will again pass</a:t>
            </a:r>
            <a:r>
              <a:rPr lang="en-US" sz="1200" kern="1200" baseline="0" dirty="0">
                <a:solidFill>
                  <a:schemeClr val="tx1"/>
                </a:solidFill>
                <a:effectLst/>
                <a:latin typeface="Times New Roman" pitchFamily="18" charset="0"/>
                <a:ea typeface="+mn-ea"/>
                <a:cs typeface="+mn-cs"/>
              </a:rPr>
              <a:t> under the hands of the counter,’ says Yahweh.” </a:t>
            </a:r>
          </a:p>
          <a:p>
            <a:endParaRPr lang="en-US" sz="1200" baseline="0" dirty="0">
              <a:latin typeface="Times New Roman" pitchFamily="18" charset="0"/>
            </a:endParaRPr>
          </a:p>
          <a:p>
            <a:r>
              <a:rPr lang="en-US" sz="1200" baseline="0" dirty="0">
                <a:latin typeface="Times New Roman" pitchFamily="18" charset="0"/>
              </a:rPr>
              <a:t>tb051207407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10</a:t>
            </a:fld>
            <a:endParaRPr lang="en-US"/>
          </a:p>
        </p:txBody>
      </p:sp>
    </p:spTree>
    <p:extLst>
      <p:ext uri="{BB962C8B-B14F-4D97-AF65-F5344CB8AC3E}">
        <p14:creationId xmlns:p14="http://schemas.microsoft.com/office/powerpoint/2010/main" val="1946389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xfrm>
            <a:off x="685800" y="4267200"/>
            <a:ext cx="5486400" cy="4114800"/>
          </a:xfrm>
          <a:noFill/>
        </p:spPr>
        <p:txBody>
          <a:bodyPr/>
          <a:lstStyle/>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Psalm 77:20 (LEB) “</a:t>
            </a:r>
            <a:r>
              <a:rPr lang="en-US" sz="1200" b="1" kern="1200" baseline="0" dirty="0">
                <a:solidFill>
                  <a:schemeClr val="tx1"/>
                </a:solidFill>
                <a:effectLst/>
                <a:latin typeface="Times New Roman" pitchFamily="18" charset="0"/>
                <a:ea typeface="+mn-ea"/>
                <a:cs typeface="+mn-cs"/>
              </a:rPr>
              <a:t>You led your people like a flock</a:t>
            </a:r>
            <a:r>
              <a:rPr lang="en-US" sz="1200" kern="1200" baseline="0" dirty="0">
                <a:solidFill>
                  <a:schemeClr val="tx1"/>
                </a:solidFill>
                <a:effectLst/>
                <a:latin typeface="Times New Roman" pitchFamily="18" charset="0"/>
                <a:ea typeface="+mn-ea"/>
                <a:cs typeface="+mn-cs"/>
              </a:rPr>
              <a:t> by the hand of Moses and Aaron.” </a:t>
            </a:r>
          </a:p>
          <a:p>
            <a:pPr marL="228600" indent="-228600"/>
            <a:endParaRPr lang="en-US" sz="1000" dirty="0"/>
          </a:p>
          <a:p>
            <a:pPr marL="228600" indent="-228600"/>
            <a:r>
              <a:rPr lang="en-US" sz="1000" dirty="0"/>
              <a:t>tb032107413</a:t>
            </a:r>
          </a:p>
        </p:txBody>
      </p:sp>
      <p:sp>
        <p:nvSpPr>
          <p:cNvPr id="39939" name="Slide Number Placeholder 3"/>
          <p:cNvSpPr>
            <a:spLocks noGrp="1"/>
          </p:cNvSpPr>
          <p:nvPr>
            <p:ph type="sldNum" sz="quarter" idx="5"/>
          </p:nvPr>
        </p:nvSpPr>
        <p:spPr>
          <a:noFill/>
          <a:ln>
            <a:miter lim="800000"/>
            <a:headEnd/>
            <a:tailEnd/>
          </a:ln>
        </p:spPr>
        <p:txBody>
          <a:bodyPr/>
          <a:lstStyle/>
          <a:p>
            <a:fld id="{FF7F435A-4530-4A6D-843D-79FEC1540AD6}" type="slidenum">
              <a:rPr lang="en-US" smtClean="0">
                <a:latin typeface="Times New Roman" pitchFamily="18" charset="0"/>
                <a:cs typeface="Calibri" pitchFamily="34" charset="0"/>
              </a:rPr>
              <a:pPr/>
              <a:t>11</a:t>
            </a:fld>
            <a:endParaRPr lang="en-US" dirty="0">
              <a:latin typeface="Times New Roman" pitchFamily="18" charset="0"/>
              <a:cs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Samuel 17:34 (LEB) “And David said to Saul, “Your servant has been </a:t>
            </a:r>
            <a:r>
              <a:rPr lang="en-US" sz="1200" b="1" kern="1200" baseline="0" dirty="0">
                <a:solidFill>
                  <a:schemeClr val="tx1"/>
                </a:solidFill>
                <a:effectLst/>
                <a:latin typeface="Times New Roman" pitchFamily="18" charset="0"/>
                <a:ea typeface="+mn-ea"/>
                <a:cs typeface="+mn-cs"/>
              </a:rPr>
              <a:t>a shepherd of the flock </a:t>
            </a:r>
            <a:r>
              <a:rPr lang="en-US" sz="1200" kern="1200" baseline="0" dirty="0">
                <a:solidFill>
                  <a:schemeClr val="tx1"/>
                </a:solidFill>
                <a:effectLst/>
                <a:latin typeface="Times New Roman" pitchFamily="18" charset="0"/>
                <a:ea typeface="+mn-ea"/>
                <a:cs typeface="+mn-cs"/>
              </a:rPr>
              <a:t>for his father. If the lion or the bear would come and carry off a sheep from the group,” </a:t>
            </a:r>
          </a:p>
          <a:p>
            <a:endParaRPr lang="en-US" sz="1200" baseline="0" dirty="0">
              <a:latin typeface="Times New Roman" pitchFamily="18" charset="0"/>
            </a:endParaRPr>
          </a:p>
          <a:p>
            <a:r>
              <a:rPr lang="en-US" sz="1200" baseline="0" dirty="0">
                <a:latin typeface="Times New Roman" pitchFamily="18" charset="0"/>
              </a:rPr>
              <a:t>tb031405269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12</a:t>
            </a:fld>
            <a:endParaRPr lang="en-US"/>
          </a:p>
        </p:txBody>
      </p:sp>
    </p:spTree>
    <p:extLst>
      <p:ext uri="{BB962C8B-B14F-4D97-AF65-F5344CB8AC3E}">
        <p14:creationId xmlns:p14="http://schemas.microsoft.com/office/powerpoint/2010/main" val="310273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Jeremiah 50:6 (LEB) “My people have become lost sheep, </a:t>
            </a:r>
            <a:r>
              <a:rPr lang="en-US" sz="1200" b="1" kern="1200" baseline="0" dirty="0">
                <a:solidFill>
                  <a:schemeClr val="tx1"/>
                </a:solidFill>
                <a:effectLst/>
                <a:latin typeface="Times New Roman" pitchFamily="18" charset="0"/>
                <a:ea typeface="+mn-ea"/>
                <a:cs typeface="+mn-cs"/>
              </a:rPr>
              <a:t>their shepherds</a:t>
            </a:r>
            <a:r>
              <a:rPr lang="en-US" sz="1200" kern="1200" baseline="0" dirty="0">
                <a:solidFill>
                  <a:schemeClr val="tx1"/>
                </a:solidFill>
                <a:effectLst/>
                <a:latin typeface="Times New Roman" pitchFamily="18" charset="0"/>
                <a:ea typeface="+mn-ea"/>
                <a:cs typeface="+mn-cs"/>
              </a:rPr>
              <a:t> have caused them to go astray. They led them away to the mountains. From mountain to hill they have gone, they have forgotten their resting place.” </a:t>
            </a:r>
          </a:p>
          <a:p>
            <a:endParaRPr lang="en-US" sz="1200" baseline="0" dirty="0">
              <a:latin typeface="Times New Roman" pitchFamily="18" charset="0"/>
            </a:endParaRPr>
          </a:p>
          <a:p>
            <a:r>
              <a:rPr lang="en-US" sz="1200" baseline="0" dirty="0">
                <a:latin typeface="Times New Roman" pitchFamily="18" charset="0"/>
              </a:rPr>
              <a:t>cd080416111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13</a:t>
            </a:fld>
            <a:endParaRPr lang="en-US"/>
          </a:p>
        </p:txBody>
      </p:sp>
    </p:spTree>
    <p:extLst>
      <p:ext uri="{BB962C8B-B14F-4D97-AF65-F5344CB8AC3E}">
        <p14:creationId xmlns:p14="http://schemas.microsoft.com/office/powerpoint/2010/main" val="2597335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Ezekiel 34:13 (LEB) “And </a:t>
            </a:r>
            <a:r>
              <a:rPr lang="en-US" sz="1200" b="1" kern="1200" baseline="0" dirty="0">
                <a:solidFill>
                  <a:schemeClr val="tx1"/>
                </a:solidFill>
                <a:effectLst/>
                <a:latin typeface="Times New Roman" pitchFamily="18" charset="0"/>
                <a:ea typeface="+mn-ea"/>
                <a:cs typeface="+mn-cs"/>
              </a:rPr>
              <a:t>I will bring them out</a:t>
            </a:r>
            <a:r>
              <a:rPr lang="en-US" sz="1200" kern="1200" baseline="0" dirty="0">
                <a:solidFill>
                  <a:schemeClr val="tx1"/>
                </a:solidFill>
                <a:effectLst/>
                <a:latin typeface="Times New Roman" pitchFamily="18" charset="0"/>
                <a:ea typeface="+mn-ea"/>
                <a:cs typeface="+mn-cs"/>
              </a:rPr>
              <a:t> from the peoples, and </a:t>
            </a:r>
            <a:r>
              <a:rPr lang="en-US" sz="1200" b="1" kern="1200" baseline="0" dirty="0">
                <a:solidFill>
                  <a:schemeClr val="tx1"/>
                </a:solidFill>
                <a:effectLst/>
                <a:latin typeface="Times New Roman" pitchFamily="18" charset="0"/>
                <a:ea typeface="+mn-ea"/>
                <a:cs typeface="+mn-cs"/>
              </a:rPr>
              <a:t>I will gather them</a:t>
            </a:r>
            <a:r>
              <a:rPr lang="en-US" sz="1200" kern="1200" baseline="0" dirty="0">
                <a:solidFill>
                  <a:schemeClr val="tx1"/>
                </a:solidFill>
                <a:effectLst/>
                <a:latin typeface="Times New Roman" pitchFamily="18" charset="0"/>
                <a:ea typeface="+mn-ea"/>
                <a:cs typeface="+mn-cs"/>
              </a:rPr>
              <a:t> from the countries, and I will bring them to their soil, and </a:t>
            </a:r>
            <a:r>
              <a:rPr lang="en-US" sz="1200" b="1" kern="1200" baseline="0" dirty="0">
                <a:solidFill>
                  <a:schemeClr val="tx1"/>
                </a:solidFill>
                <a:effectLst/>
                <a:latin typeface="Times New Roman" pitchFamily="18" charset="0"/>
                <a:ea typeface="+mn-ea"/>
                <a:cs typeface="+mn-cs"/>
              </a:rPr>
              <a:t>I will feed them</a:t>
            </a:r>
            <a:r>
              <a:rPr lang="en-US" sz="1200" kern="1200" baseline="0" dirty="0">
                <a:solidFill>
                  <a:schemeClr val="tx1"/>
                </a:solidFill>
                <a:effectLst/>
                <a:latin typeface="Times New Roman" pitchFamily="18" charset="0"/>
                <a:ea typeface="+mn-ea"/>
                <a:cs typeface="+mn-cs"/>
              </a:rPr>
              <a:t> on the mountains of Israel, in the valleys, and in all of the settlements of the land.” </a:t>
            </a:r>
          </a:p>
          <a:p>
            <a:endParaRPr lang="en-US" sz="1200" baseline="0" dirty="0">
              <a:latin typeface="Times New Roman" pitchFamily="18" charset="0"/>
            </a:endParaRPr>
          </a:p>
          <a:p>
            <a:r>
              <a:rPr lang="en-US" sz="1200" baseline="0" dirty="0">
                <a:latin typeface="Times New Roman" pitchFamily="18" charset="0"/>
              </a:rPr>
              <a:t>cd100418504</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14</a:t>
            </a:fld>
            <a:endParaRPr lang="en-US"/>
          </a:p>
        </p:txBody>
      </p:sp>
    </p:spTree>
    <p:extLst>
      <p:ext uri="{BB962C8B-B14F-4D97-AF65-F5344CB8AC3E}">
        <p14:creationId xmlns:p14="http://schemas.microsoft.com/office/powerpoint/2010/main" val="3055272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Ezekiel 34:23 (LEB) “And I will set up over them </a:t>
            </a:r>
            <a:r>
              <a:rPr lang="en-US" sz="1200" b="1" kern="1200" baseline="0" dirty="0">
                <a:solidFill>
                  <a:schemeClr val="tx1"/>
                </a:solidFill>
                <a:effectLst/>
                <a:latin typeface="Times New Roman" pitchFamily="18" charset="0"/>
                <a:ea typeface="+mn-ea"/>
                <a:cs typeface="+mn-cs"/>
              </a:rPr>
              <a:t>one shepherd</a:t>
            </a:r>
            <a:r>
              <a:rPr lang="en-US" sz="1200" kern="1200" baseline="0" dirty="0">
                <a:solidFill>
                  <a:schemeClr val="tx1"/>
                </a:solidFill>
                <a:effectLst/>
                <a:latin typeface="Times New Roman" pitchFamily="18" charset="0"/>
                <a:ea typeface="+mn-ea"/>
                <a:cs typeface="+mn-cs"/>
              </a:rPr>
              <a:t>, and he will feed them; that is, my servant David; he will feed them, and he will be for them as a </a:t>
            </a:r>
            <a:r>
              <a:rPr lang="en-US" sz="1200" b="1" kern="1200" baseline="0" dirty="0">
                <a:solidFill>
                  <a:schemeClr val="tx1"/>
                </a:solidFill>
                <a:effectLst/>
                <a:latin typeface="Times New Roman" pitchFamily="18" charset="0"/>
                <a:ea typeface="+mn-ea"/>
                <a:cs typeface="+mn-cs"/>
              </a:rPr>
              <a:t>shepherd</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cd090417351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15</a:t>
            </a:fld>
            <a:endParaRPr lang="en-US"/>
          </a:p>
        </p:txBody>
      </p:sp>
    </p:spTree>
    <p:extLst>
      <p:ext uri="{BB962C8B-B14F-4D97-AF65-F5344CB8AC3E}">
        <p14:creationId xmlns:p14="http://schemas.microsoft.com/office/powerpoint/2010/main" val="2543586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Zechariah 13:7 (LEB) ““O sword, awake against my </a:t>
            </a:r>
            <a:r>
              <a:rPr lang="en-US" sz="1200" b="1" kern="1200" baseline="0" dirty="0">
                <a:solidFill>
                  <a:schemeClr val="tx1"/>
                </a:solidFill>
                <a:effectLst/>
                <a:latin typeface="Times New Roman" pitchFamily="18" charset="0"/>
                <a:ea typeface="+mn-ea"/>
                <a:cs typeface="+mn-cs"/>
              </a:rPr>
              <a:t>shepherd</a:t>
            </a:r>
            <a:r>
              <a:rPr lang="en-US" sz="1200" kern="1200" baseline="0" dirty="0">
                <a:solidFill>
                  <a:schemeClr val="tx1"/>
                </a:solidFill>
                <a:effectLst/>
                <a:latin typeface="Times New Roman" pitchFamily="18" charset="0"/>
                <a:ea typeface="+mn-ea"/>
                <a:cs typeface="+mn-cs"/>
              </a:rPr>
              <a:t>, against the man who is my associate,” declares Yahweh of hosts. “Strike the </a:t>
            </a:r>
            <a:r>
              <a:rPr lang="en-US" sz="1200" b="1" kern="1200" baseline="0" dirty="0">
                <a:solidFill>
                  <a:schemeClr val="tx1"/>
                </a:solidFill>
                <a:effectLst/>
                <a:latin typeface="Times New Roman" pitchFamily="18" charset="0"/>
                <a:ea typeface="+mn-ea"/>
                <a:cs typeface="+mn-cs"/>
              </a:rPr>
              <a:t>shepherd</a:t>
            </a:r>
            <a:r>
              <a:rPr lang="en-US" sz="1200" kern="1200" baseline="0" dirty="0">
                <a:solidFill>
                  <a:schemeClr val="tx1"/>
                </a:solidFill>
                <a:effectLst/>
                <a:latin typeface="Times New Roman" pitchFamily="18" charset="0"/>
                <a:ea typeface="+mn-ea"/>
                <a:cs typeface="+mn-cs"/>
              </a:rPr>
              <a:t>, so that the sheep may be scattered, and I will turn my hand against the small ones.” </a:t>
            </a:r>
          </a:p>
          <a:p>
            <a:endParaRPr lang="en-US" sz="1200" baseline="0" dirty="0">
              <a:latin typeface="Times New Roman" pitchFamily="18" charset="0"/>
            </a:endParaRPr>
          </a:p>
          <a:p>
            <a:r>
              <a:rPr lang="en-US" sz="1200" baseline="0" dirty="0">
                <a:latin typeface="Times New Roman" pitchFamily="18" charset="0"/>
              </a:rPr>
              <a:t>cd090325041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16</a:t>
            </a:fld>
            <a:endParaRPr lang="en-US"/>
          </a:p>
        </p:txBody>
      </p:sp>
    </p:spTree>
    <p:extLst>
      <p:ext uri="{BB962C8B-B14F-4D97-AF65-F5344CB8AC3E}">
        <p14:creationId xmlns:p14="http://schemas.microsoft.com/office/powerpoint/2010/main" val="2542480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Zechariah 11:7 (LEB) “And I </a:t>
            </a:r>
            <a:r>
              <a:rPr lang="en-US" sz="1200" b="1" kern="1200" baseline="0" dirty="0">
                <a:solidFill>
                  <a:schemeClr val="tx1"/>
                </a:solidFill>
                <a:effectLst/>
                <a:latin typeface="Times New Roman" pitchFamily="18" charset="0"/>
                <a:ea typeface="+mn-ea"/>
                <a:cs typeface="+mn-cs"/>
              </a:rPr>
              <a:t>shepherded</a:t>
            </a:r>
            <a:r>
              <a:rPr lang="en-US" sz="1200" kern="1200" baseline="0" dirty="0">
                <a:solidFill>
                  <a:schemeClr val="tx1"/>
                </a:solidFill>
                <a:effectLst/>
                <a:latin typeface="Times New Roman" pitchFamily="18" charset="0"/>
                <a:ea typeface="+mn-ea"/>
                <a:cs typeface="+mn-cs"/>
              </a:rPr>
              <a:t> the flock doomed to slaughter, even the afflicted of the flock. I took two staffs, one I called Kindness, and the other I called Unity, and I shepherded the flock.” </a:t>
            </a:r>
          </a:p>
          <a:p>
            <a:endParaRPr lang="en-US" sz="1200" baseline="0" dirty="0">
              <a:latin typeface="Times New Roman" pitchFamily="18" charset="0"/>
            </a:endParaRPr>
          </a:p>
          <a:p>
            <a:r>
              <a:rPr lang="en-US" sz="1200" baseline="0" dirty="0">
                <a:latin typeface="Times New Roman" pitchFamily="18" charset="0"/>
              </a:rPr>
              <a:t>tb031405247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17</a:t>
            </a:fld>
            <a:endParaRPr lang="en-US"/>
          </a:p>
        </p:txBody>
      </p:sp>
    </p:spTree>
    <p:extLst>
      <p:ext uri="{BB962C8B-B14F-4D97-AF65-F5344CB8AC3E}">
        <p14:creationId xmlns:p14="http://schemas.microsoft.com/office/powerpoint/2010/main" val="357086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Samuel 17:20 (LEB) “David rose early in the morning and </a:t>
            </a:r>
            <a:r>
              <a:rPr lang="en-US" sz="1200" b="1" kern="1200" baseline="0" dirty="0">
                <a:solidFill>
                  <a:schemeClr val="tx1"/>
                </a:solidFill>
                <a:effectLst/>
                <a:latin typeface="Times New Roman" pitchFamily="18" charset="0"/>
                <a:ea typeface="+mn-ea"/>
                <a:cs typeface="+mn-cs"/>
              </a:rPr>
              <a:t>left the sheep with a keeper</a:t>
            </a:r>
            <a:r>
              <a:rPr lang="en-US" sz="1200" kern="1200" baseline="0" dirty="0">
                <a:solidFill>
                  <a:schemeClr val="tx1"/>
                </a:solidFill>
                <a:effectLst/>
                <a:latin typeface="Times New Roman" pitchFamily="18" charset="0"/>
                <a:ea typeface="+mn-ea"/>
                <a:cs typeface="+mn-cs"/>
              </a:rPr>
              <a:t>, and he took the provisions and went as Jesse had commanded him. He came to the encampment while the troops were going to the battle line, and they raised the war cry.” </a:t>
            </a:r>
          </a:p>
          <a:p>
            <a:endParaRPr lang="en-US" sz="1200" baseline="0" dirty="0">
              <a:latin typeface="Times New Roman" pitchFamily="18" charset="0"/>
            </a:endParaRPr>
          </a:p>
          <a:p>
            <a:r>
              <a:rPr lang="en-US" sz="1200" baseline="0" dirty="0">
                <a:latin typeface="Times New Roman" pitchFamily="18" charset="0"/>
              </a:rPr>
              <a:t>tb031405252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18</a:t>
            </a:fld>
            <a:endParaRPr lang="en-US"/>
          </a:p>
        </p:txBody>
      </p:sp>
    </p:spTree>
    <p:extLst>
      <p:ext uri="{BB962C8B-B14F-4D97-AF65-F5344CB8AC3E}">
        <p14:creationId xmlns:p14="http://schemas.microsoft.com/office/powerpoint/2010/main" val="677789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Samuel 16:11 (LEB) “Then Samuel said to Jesse, “Are all the young men here?” And he said, “The youngest still remains, but look, </a:t>
            </a:r>
            <a:r>
              <a:rPr lang="en-US" sz="1200" b="1" kern="1200" baseline="0" dirty="0">
                <a:solidFill>
                  <a:schemeClr val="tx1"/>
                </a:solidFill>
                <a:effectLst/>
                <a:latin typeface="Times New Roman" pitchFamily="18" charset="0"/>
                <a:ea typeface="+mn-ea"/>
                <a:cs typeface="+mn-cs"/>
              </a:rPr>
              <a:t>he is shepherding the flock</a:t>
            </a:r>
            <a:r>
              <a:rPr lang="en-US" sz="1200" kern="1200" baseline="0" dirty="0">
                <a:solidFill>
                  <a:schemeClr val="tx1"/>
                </a:solidFill>
                <a:effectLst/>
                <a:latin typeface="Times New Roman" pitchFamily="18" charset="0"/>
                <a:ea typeface="+mn-ea"/>
                <a:cs typeface="+mn-cs"/>
              </a:rPr>
              <a:t>.” And Samuel said to Jesse, “Send and bring him, for we cannot sit down until he comes here.”” </a:t>
            </a:r>
          </a:p>
          <a:p>
            <a:endParaRPr lang="en-US" sz="1200" baseline="0" dirty="0">
              <a:latin typeface="Times New Roman" pitchFamily="18" charset="0"/>
            </a:endParaRPr>
          </a:p>
          <a:p>
            <a:r>
              <a:rPr lang="en-US" sz="1200" baseline="0" dirty="0">
                <a:latin typeface="Times New Roman" pitchFamily="18" charset="0"/>
              </a:rPr>
              <a:t>tb031405254</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19</a:t>
            </a:fld>
            <a:endParaRPr lang="en-US"/>
          </a:p>
        </p:txBody>
      </p:sp>
    </p:spTree>
    <p:extLst>
      <p:ext uri="{BB962C8B-B14F-4D97-AF65-F5344CB8AC3E}">
        <p14:creationId xmlns:p14="http://schemas.microsoft.com/office/powerpoint/2010/main" val="931803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shepherd is the first profession mentioned in the Bible (Gen 4:2). Sheep are utterly dependent upon their shepherd to lead them to pastures (they eat grasses), provide them with water, and protect them from danger. </a:t>
            </a:r>
          </a:p>
          <a:p>
            <a:endParaRPr lang="en-US" sz="1200" baseline="0" dirty="0">
              <a:latin typeface="Times New Roman" pitchFamily="18" charset="0"/>
            </a:endParaRPr>
          </a:p>
          <a:p>
            <a:r>
              <a:rPr lang="en-US" sz="1200" baseline="0" dirty="0">
                <a:latin typeface="Times New Roman" pitchFamily="18" charset="0"/>
              </a:rPr>
              <a:t>tb051808059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a:t>
            </a:fld>
            <a:endParaRPr lang="en-US"/>
          </a:p>
        </p:txBody>
      </p:sp>
    </p:spTree>
    <p:extLst>
      <p:ext uri="{BB962C8B-B14F-4D97-AF65-F5344CB8AC3E}">
        <p14:creationId xmlns:p14="http://schemas.microsoft.com/office/powerpoint/2010/main" val="3205271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Song of Solomon 1:8 (LEB) “If you do not know, O fairest among women, follow the tracks of the flock, and </a:t>
            </a:r>
            <a:r>
              <a:rPr lang="en-US" sz="1200" b="1" kern="1200" baseline="0" dirty="0">
                <a:solidFill>
                  <a:schemeClr val="tx1"/>
                </a:solidFill>
                <a:effectLst/>
                <a:latin typeface="Times New Roman" pitchFamily="18" charset="0"/>
                <a:ea typeface="+mn-ea"/>
                <a:cs typeface="+mn-cs"/>
              </a:rPr>
              <a:t>pasture your little lambs beside the tents of the shepherds</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tb031405311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20</a:t>
            </a:fld>
            <a:endParaRPr lang="en-US"/>
          </a:p>
        </p:txBody>
      </p:sp>
    </p:spTree>
    <p:extLst>
      <p:ext uri="{BB962C8B-B14F-4D97-AF65-F5344CB8AC3E}">
        <p14:creationId xmlns:p14="http://schemas.microsoft.com/office/powerpoint/2010/main" val="587995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Psalm 80:1 (LEB) “Give ear, </a:t>
            </a:r>
            <a:r>
              <a:rPr lang="en-US" sz="1200" b="1" kern="1200" baseline="0" dirty="0">
                <a:solidFill>
                  <a:schemeClr val="tx1"/>
                </a:solidFill>
                <a:effectLst/>
                <a:latin typeface="Times New Roman" pitchFamily="18" charset="0"/>
                <a:ea typeface="+mn-ea"/>
                <a:cs typeface="+mn-cs"/>
              </a:rPr>
              <a:t>O shepherd of Israel, who leads Joseph like a flock</a:t>
            </a:r>
            <a:r>
              <a:rPr lang="en-US" sz="1200" kern="1200" baseline="0" dirty="0">
                <a:solidFill>
                  <a:schemeClr val="tx1"/>
                </a:solidFill>
                <a:effectLst/>
                <a:latin typeface="Times New Roman" pitchFamily="18" charset="0"/>
                <a:ea typeface="+mn-ea"/>
                <a:cs typeface="+mn-cs"/>
              </a:rPr>
              <a:t>. Shine forth, you who sits enthroned above the cherubim.” </a:t>
            </a:r>
          </a:p>
          <a:p>
            <a:endParaRPr lang="en-US" sz="1200" baseline="0" dirty="0">
              <a:latin typeface="Times New Roman" pitchFamily="18" charset="0"/>
            </a:endParaRPr>
          </a:p>
          <a:p>
            <a:r>
              <a:rPr lang="en-US" sz="1200" baseline="0" dirty="0">
                <a:latin typeface="Times New Roman" pitchFamily="18" charset="0"/>
              </a:rPr>
              <a:t>cd090417141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21</a:t>
            </a:fld>
            <a:endParaRPr lang="en-US"/>
          </a:p>
        </p:txBody>
      </p:sp>
    </p:spTree>
    <p:extLst>
      <p:ext uri="{BB962C8B-B14F-4D97-AF65-F5344CB8AC3E}">
        <p14:creationId xmlns:p14="http://schemas.microsoft.com/office/powerpoint/2010/main" val="3341789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Jeremiah 23:4 (LEB) “And I will raise up over them </a:t>
            </a:r>
            <a:r>
              <a:rPr lang="en-US" sz="1200" b="1" kern="1200" baseline="0" dirty="0">
                <a:solidFill>
                  <a:schemeClr val="tx1"/>
                </a:solidFill>
                <a:effectLst/>
                <a:latin typeface="Times New Roman" pitchFamily="18" charset="0"/>
                <a:ea typeface="+mn-ea"/>
                <a:cs typeface="+mn-cs"/>
              </a:rPr>
              <a:t>shepherds</a:t>
            </a:r>
            <a:r>
              <a:rPr lang="en-US" sz="1200" kern="1200" baseline="0" dirty="0">
                <a:solidFill>
                  <a:schemeClr val="tx1"/>
                </a:solidFill>
                <a:effectLst/>
                <a:latin typeface="Times New Roman" pitchFamily="18" charset="0"/>
                <a:ea typeface="+mn-ea"/>
                <a:cs typeface="+mn-cs"/>
              </a:rPr>
              <a:t>, and they will </a:t>
            </a:r>
            <a:r>
              <a:rPr lang="en-US" sz="1200" b="1" kern="1200" baseline="0" dirty="0">
                <a:solidFill>
                  <a:schemeClr val="tx1"/>
                </a:solidFill>
                <a:effectLst/>
                <a:latin typeface="Times New Roman" pitchFamily="18" charset="0"/>
                <a:ea typeface="+mn-ea"/>
                <a:cs typeface="+mn-cs"/>
              </a:rPr>
              <a:t>shepherd</a:t>
            </a:r>
            <a:r>
              <a:rPr lang="en-US" sz="1200" kern="1200" baseline="0" dirty="0">
                <a:solidFill>
                  <a:schemeClr val="tx1"/>
                </a:solidFill>
                <a:effectLst/>
                <a:latin typeface="Times New Roman" pitchFamily="18" charset="0"/>
                <a:ea typeface="+mn-ea"/>
                <a:cs typeface="+mn-cs"/>
              </a:rPr>
              <a:t> them, and they will no longer fear, and they will not be dismayed, and they will not be missing,” declares Yahweh.” </a:t>
            </a:r>
          </a:p>
          <a:p>
            <a:endParaRPr lang="en-US" sz="1200" baseline="0" dirty="0">
              <a:latin typeface="Times New Roman" pitchFamily="18" charset="0"/>
            </a:endParaRPr>
          </a:p>
          <a:p>
            <a:r>
              <a:rPr lang="en-US" sz="1200" baseline="0" dirty="0">
                <a:latin typeface="Times New Roman" pitchFamily="18" charset="0"/>
              </a:rPr>
              <a:t>tb031405448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22</a:t>
            </a:fld>
            <a:endParaRPr lang="en-US"/>
          </a:p>
        </p:txBody>
      </p:sp>
    </p:spTree>
    <p:extLst>
      <p:ext uri="{BB962C8B-B14F-4D97-AF65-F5344CB8AC3E}">
        <p14:creationId xmlns:p14="http://schemas.microsoft.com/office/powerpoint/2010/main" val="2086715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miter lim="800000"/>
            <a:headEnd/>
            <a:tailEnd/>
          </a:ln>
        </p:spPr>
        <p:txBody>
          <a:bodyPr/>
          <a:lstStyle/>
          <a:p>
            <a:fld id="{E549066C-C82C-48B1-89BB-0F34A8793F1F}" type="slidenum">
              <a:rPr lang="en-US" smtClean="0">
                <a:latin typeface="Times New Roman" pitchFamily="18" charset="0"/>
                <a:cs typeface="Calibri" pitchFamily="34" charset="0"/>
              </a:rPr>
              <a:pPr/>
              <a:t>23</a:t>
            </a:fld>
            <a:endParaRPr lang="en-US" dirty="0">
              <a:latin typeface="Times New Roman" pitchFamily="18" charset="0"/>
              <a:cs typeface="Calibri" pitchFamily="34" charset="0"/>
            </a:endParaRPr>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p:spPr>
        <p:txBody>
          <a:bodyPr/>
          <a:lstStyle/>
          <a:p>
            <a:pPr marR="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Ezekiel 34:2 (LEB) ““Son of man, prophesy against </a:t>
            </a:r>
            <a:r>
              <a:rPr lang="en-US" sz="1200" b="1" kern="1200" baseline="0" dirty="0">
                <a:solidFill>
                  <a:schemeClr val="tx1"/>
                </a:solidFill>
                <a:effectLst/>
                <a:latin typeface="Times New Roman" pitchFamily="18" charset="0"/>
                <a:ea typeface="+mn-ea"/>
                <a:cs typeface="+mn-cs"/>
              </a:rPr>
              <a:t>the shepherds of Israel</a:t>
            </a:r>
            <a:r>
              <a:rPr lang="en-US" sz="1200" kern="1200" baseline="0" dirty="0">
                <a:solidFill>
                  <a:schemeClr val="tx1"/>
                </a:solidFill>
                <a:effectLst/>
                <a:latin typeface="Times New Roman" pitchFamily="18" charset="0"/>
                <a:ea typeface="+mn-ea"/>
                <a:cs typeface="+mn-cs"/>
              </a:rPr>
              <a:t>, prophesy, and you must say to them, to the </a:t>
            </a:r>
            <a:r>
              <a:rPr lang="en-US" sz="1200" b="1" kern="1200" baseline="0" dirty="0">
                <a:solidFill>
                  <a:schemeClr val="tx1"/>
                </a:solidFill>
                <a:effectLst/>
                <a:latin typeface="Times New Roman" pitchFamily="18" charset="0"/>
                <a:ea typeface="+mn-ea"/>
                <a:cs typeface="+mn-cs"/>
              </a:rPr>
              <a:t>shepherds</a:t>
            </a:r>
            <a:r>
              <a:rPr lang="en-US" sz="1200" kern="1200" baseline="0" dirty="0">
                <a:solidFill>
                  <a:schemeClr val="tx1"/>
                </a:solidFill>
                <a:effectLst/>
                <a:latin typeface="Times New Roman" pitchFamily="18" charset="0"/>
                <a:ea typeface="+mn-ea"/>
                <a:cs typeface="+mn-cs"/>
              </a:rPr>
              <a:t>, ‘Thus says the Lord Yahweh, “Woe to </a:t>
            </a:r>
            <a:r>
              <a:rPr lang="en-US" sz="1200" b="1" kern="1200" baseline="0" dirty="0">
                <a:solidFill>
                  <a:schemeClr val="tx1"/>
                </a:solidFill>
                <a:effectLst/>
                <a:latin typeface="Times New Roman" pitchFamily="18" charset="0"/>
                <a:ea typeface="+mn-ea"/>
                <a:cs typeface="+mn-cs"/>
              </a:rPr>
              <a:t>the shepherds of Israel</a:t>
            </a:r>
            <a:r>
              <a:rPr lang="en-US" sz="1200" kern="1200" baseline="0" dirty="0">
                <a:solidFill>
                  <a:schemeClr val="tx1"/>
                </a:solidFill>
                <a:effectLst/>
                <a:latin typeface="Times New Roman" pitchFamily="18" charset="0"/>
                <a:ea typeface="+mn-ea"/>
                <a:cs typeface="+mn-cs"/>
              </a:rPr>
              <a:t> who were feeding themselves! Must not the </a:t>
            </a:r>
            <a:r>
              <a:rPr lang="en-US" sz="1200" b="1" kern="1200" baseline="0" dirty="0">
                <a:solidFill>
                  <a:schemeClr val="tx1"/>
                </a:solidFill>
                <a:effectLst/>
                <a:latin typeface="Times New Roman" pitchFamily="18" charset="0"/>
                <a:ea typeface="+mn-ea"/>
                <a:cs typeface="+mn-cs"/>
              </a:rPr>
              <a:t>shepherds</a:t>
            </a:r>
            <a:r>
              <a:rPr lang="en-US" sz="1200" kern="1200" baseline="0" dirty="0">
                <a:solidFill>
                  <a:schemeClr val="tx1"/>
                </a:solidFill>
                <a:effectLst/>
                <a:latin typeface="Times New Roman" pitchFamily="18" charset="0"/>
                <a:ea typeface="+mn-ea"/>
                <a:cs typeface="+mn-cs"/>
              </a:rPr>
              <a:t> feed the flock?” </a:t>
            </a:r>
          </a:p>
          <a:p>
            <a:pPr eaLnBrk="1" hangingPunct="1"/>
            <a:endParaRPr lang="en-US" dirty="0"/>
          </a:p>
          <a:p>
            <a:pPr eaLnBrk="1" hangingPunct="1"/>
            <a:r>
              <a:rPr lang="en-US" dirty="0"/>
              <a:t>tb010303617</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a:miter lim="800000"/>
            <a:headEnd/>
            <a:tailEnd/>
          </a:ln>
        </p:spPr>
        <p:txBody>
          <a:bodyPr/>
          <a:lstStyle/>
          <a:p>
            <a:fld id="{56FA7A63-3700-4EBB-8575-19B9C8D08EF7}" type="slidenum">
              <a:rPr lang="en-US" smtClean="0">
                <a:latin typeface="Times New Roman" pitchFamily="18" charset="0"/>
                <a:cs typeface="Calibri" pitchFamily="34" charset="0"/>
              </a:rPr>
              <a:pPr/>
              <a:t>24</a:t>
            </a:fld>
            <a:endParaRPr lang="en-US" dirty="0">
              <a:latin typeface="Times New Roman" pitchFamily="18" charset="0"/>
              <a:cs typeface="Calibri" pitchFamily="34" charset="0"/>
            </a:endParaRPr>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p:spPr>
        <p:txBody>
          <a:bodyPr/>
          <a:lstStyle/>
          <a:p>
            <a:pPr marR="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Isaiah 40:11 (LEB) “He will </a:t>
            </a:r>
            <a:r>
              <a:rPr lang="en-US" sz="1200" b="1" kern="1200" baseline="0" dirty="0">
                <a:solidFill>
                  <a:schemeClr val="tx1"/>
                </a:solidFill>
                <a:effectLst/>
                <a:latin typeface="Times New Roman" pitchFamily="18" charset="0"/>
                <a:ea typeface="+mn-ea"/>
                <a:cs typeface="+mn-cs"/>
              </a:rPr>
              <a:t>feed his flock like a shepherd</a:t>
            </a:r>
            <a:r>
              <a:rPr lang="en-US" sz="1200" kern="1200" baseline="0" dirty="0">
                <a:solidFill>
                  <a:schemeClr val="tx1"/>
                </a:solidFill>
                <a:effectLst/>
                <a:latin typeface="Times New Roman" pitchFamily="18" charset="0"/>
                <a:ea typeface="+mn-ea"/>
                <a:cs typeface="+mn-cs"/>
              </a:rPr>
              <a:t>; he will </a:t>
            </a:r>
            <a:r>
              <a:rPr lang="en-US" sz="1200" b="1" kern="1200" baseline="0" dirty="0">
                <a:solidFill>
                  <a:schemeClr val="tx1"/>
                </a:solidFill>
                <a:effectLst/>
                <a:latin typeface="Times New Roman" pitchFamily="18" charset="0"/>
                <a:ea typeface="+mn-ea"/>
                <a:cs typeface="+mn-cs"/>
              </a:rPr>
              <a:t>gather the lambs in his arm</a:t>
            </a:r>
            <a:r>
              <a:rPr lang="en-US" sz="1200" kern="1200" baseline="0" dirty="0">
                <a:solidFill>
                  <a:schemeClr val="tx1"/>
                </a:solidFill>
                <a:effectLst/>
                <a:latin typeface="Times New Roman" pitchFamily="18" charset="0"/>
                <a:ea typeface="+mn-ea"/>
                <a:cs typeface="+mn-cs"/>
              </a:rPr>
              <a:t>, and he will carry them in his bosom; he will lead those who nurse.” </a:t>
            </a:r>
          </a:p>
          <a:p>
            <a:pPr eaLnBrk="1" hangingPunct="1"/>
            <a:endParaRPr lang="en-US" dirty="0"/>
          </a:p>
          <a:p>
            <a:pPr eaLnBrk="1" hangingPunct="1"/>
            <a:r>
              <a:rPr lang="en-US" dirty="0"/>
              <a:t>tb010303618</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tb020503106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25</a:t>
            </a:fld>
            <a:endParaRPr lang="en-US"/>
          </a:p>
        </p:txBody>
      </p:sp>
    </p:spTree>
    <p:extLst>
      <p:ext uri="{BB962C8B-B14F-4D97-AF65-F5344CB8AC3E}">
        <p14:creationId xmlns:p14="http://schemas.microsoft.com/office/powerpoint/2010/main" val="1473388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n-NO" sz="1200" baseline="0" dirty="0">
                <a:latin typeface="Times New Roman" pitchFamily="18" charset="0"/>
              </a:rPr>
              <a:t>tb051207355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26</a:t>
            </a:fld>
            <a:endParaRPr lang="en-US"/>
          </a:p>
        </p:txBody>
      </p:sp>
    </p:spTree>
    <p:extLst>
      <p:ext uri="{BB962C8B-B14F-4D97-AF65-F5344CB8AC3E}">
        <p14:creationId xmlns:p14="http://schemas.microsoft.com/office/powerpoint/2010/main" val="993254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D3B97922-AE3E-4F84-A6E9-B7FBF81C9C1D}" type="slidenum">
              <a:rPr lang="en-US" smtClean="0">
                <a:latin typeface="Times New Roman" pitchFamily="18" charset="0"/>
                <a:cs typeface="Arial" charset="0"/>
              </a:rPr>
              <a:pPr/>
              <a:t>27</a:t>
            </a:fld>
            <a:endParaRPr lang="en-US">
              <a:latin typeface="Times New Roman" pitchFamily="18" charset="0"/>
              <a:cs typeface="Arial" charset="0"/>
            </a:endParaRPr>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r>
              <a:rPr lang="en-US" dirty="0">
                <a:ea typeface="ＭＳ Ｐゴシック" pitchFamily="34" charset="-128"/>
              </a:rPr>
              <a:t>John 10:1-5 (NIV) “I tell you the truth, the man who does not enter the </a:t>
            </a:r>
            <a:r>
              <a:rPr lang="en-US" b="1" dirty="0">
                <a:ea typeface="ＭＳ Ｐゴシック" pitchFamily="34" charset="-128"/>
              </a:rPr>
              <a:t>sheep pen</a:t>
            </a:r>
            <a:r>
              <a:rPr lang="en-US" dirty="0">
                <a:ea typeface="ＭＳ Ｐゴシック" pitchFamily="34" charset="-128"/>
              </a:rPr>
              <a:t> by the gate, but climbs in by some other way, is a thief and a robber. The man who enters by the gate is the shepherd of his sheep. The watchman opens the gate for him, and the sheep listen to his voice. He calls his own sheep by name and leads them out. When he has brought out all his own, he goes on ahead of them, and his sheep follow him because they know his voice. But they will never follow a stranger; in fact, they will run away from him because they do not recognize a stranger’s voice.”</a:t>
            </a:r>
            <a:br>
              <a:rPr lang="en-US" dirty="0">
                <a:ea typeface="ＭＳ Ｐゴシック" pitchFamily="34" charset="-128"/>
              </a:rPr>
            </a:br>
            <a:endParaRPr lang="en-US" dirty="0">
              <a:ea typeface="ＭＳ Ｐゴシック" pitchFamily="34" charset="-128"/>
            </a:endParaRPr>
          </a:p>
          <a:p>
            <a:pPr eaLnBrk="1" hangingPunct="1"/>
            <a:r>
              <a:rPr lang="en-US" dirty="0">
                <a:ea typeface="ＭＳ Ｐゴシック" pitchFamily="34" charset="-128"/>
              </a:rPr>
              <a:t>tb020503109</a:t>
            </a:r>
          </a:p>
          <a:p>
            <a:pPr eaLnBrk="1" hangingPunct="1"/>
            <a:endParaRPr lang="en-US" dirty="0">
              <a:ea typeface="ＭＳ Ｐゴシック" pitchFamily="34" charset="-128"/>
            </a:endParaRPr>
          </a:p>
          <a:p>
            <a:pPr eaLnBrk="1" hangingPunct="1"/>
            <a:endParaRPr lang="en-US" dirty="0">
              <a:ea typeface="ＭＳ Ｐゴシック" pitchFamily="34" charset="-128"/>
            </a:endParaRPr>
          </a:p>
          <a:p>
            <a:pPr eaLnBrk="1" hangingPunct="1"/>
            <a:endParaRPr lang="en-US" dirty="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p>
            <a:fld id="{35D8D578-F337-4DA2-83D1-E1E29D7F6908}" type="slidenum">
              <a:rPr lang="en-US" smtClean="0">
                <a:latin typeface="Times New Roman" pitchFamily="18" charset="0"/>
                <a:cs typeface="Arial" charset="0"/>
              </a:rPr>
              <a:pPr/>
              <a:t>28</a:t>
            </a:fld>
            <a:endParaRPr lang="en-US">
              <a:latin typeface="Times New Roman" pitchFamily="18" charset="0"/>
              <a:cs typeface="Arial" charset="0"/>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r>
              <a:rPr lang="en-US" dirty="0">
                <a:ea typeface="ＭＳ Ｐゴシック" pitchFamily="34" charset="-128"/>
              </a:rPr>
              <a:t>John 10:11-16 (NIV) “I am the </a:t>
            </a:r>
            <a:r>
              <a:rPr lang="en-US" b="1" dirty="0">
                <a:ea typeface="ＭＳ Ｐゴシック" pitchFamily="34" charset="-128"/>
              </a:rPr>
              <a:t>good shepherd</a:t>
            </a:r>
            <a:r>
              <a:rPr lang="en-US" dirty="0">
                <a:ea typeface="ＭＳ Ｐゴシック" pitchFamily="34" charset="-128"/>
              </a:rPr>
              <a:t>. The good shepherd lays down his life for the sheep. The hired hand is not the shepherd who owns the sheep. So when he sees the wolf coming, he abandons the sheep and runs away. Then the wolf attacks the flock and scatters it. The man runs away because he is a hired hand and cares nothing for the sheep. I am the good shepherd; I know my sheep and my sheep know me— just as the Father knows me and I know the Father—and I lay down my life for the sheep. I have other sheep that are not of this </a:t>
            </a:r>
            <a:r>
              <a:rPr lang="en-US" b="1" dirty="0">
                <a:ea typeface="ＭＳ Ｐゴシック" pitchFamily="34" charset="-128"/>
              </a:rPr>
              <a:t>sheep pen</a:t>
            </a:r>
            <a:r>
              <a:rPr lang="en-US" dirty="0">
                <a:ea typeface="ＭＳ Ｐゴシック" pitchFamily="34" charset="-128"/>
              </a:rPr>
              <a:t>. I must bring them also. They too will listen to my voice, and there shall be one flock and one shepherd.”</a:t>
            </a:r>
            <a:br>
              <a:rPr lang="en-US" dirty="0">
                <a:ea typeface="ＭＳ Ｐゴシック" pitchFamily="34" charset="-128"/>
              </a:rPr>
            </a:br>
            <a:endParaRPr lang="en-US" dirty="0">
              <a:ea typeface="ＭＳ Ｐゴシック" pitchFamily="34" charset="-128"/>
            </a:endParaRPr>
          </a:p>
          <a:p>
            <a:pPr eaLnBrk="1" hangingPunct="1"/>
            <a:r>
              <a:rPr lang="en-US" dirty="0">
                <a:ea typeface="ＭＳ Ｐゴシック" pitchFamily="34" charset="-128"/>
              </a:rPr>
              <a:t>tb020503110</a:t>
            </a:r>
          </a:p>
          <a:p>
            <a:pPr eaLnBrk="1" hangingPunct="1"/>
            <a:endParaRPr lang="en-US" dirty="0">
              <a:ea typeface="ＭＳ Ｐゴシック" pitchFamily="34" charset="-128"/>
            </a:endParaRPr>
          </a:p>
          <a:p>
            <a:pPr eaLnBrk="1" hangingPunct="1"/>
            <a:endParaRPr lang="en-US" dirty="0">
              <a:ea typeface="ＭＳ Ｐゴシック" pitchFamily="34" charset="-128"/>
            </a:endParaRPr>
          </a:p>
          <a:p>
            <a:pPr eaLnBrk="1" hangingPunct="1"/>
            <a:endParaRPr lang="en-US" dirty="0">
              <a:ea typeface="ＭＳ Ｐゴシック"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Times New Roman" pitchFamily="18" charset="0"/>
                <a:ea typeface="+mn-ea"/>
                <a:cs typeface="+mn-cs"/>
              </a:rPr>
              <a:t>Numbers 32:24</a:t>
            </a:r>
            <a:r>
              <a:rPr lang="en-US" sz="1200" u="none" strike="noStrike" kern="1200" baseline="0" dirty="0">
                <a:solidFill>
                  <a:schemeClr val="tx1"/>
                </a:solidFill>
                <a:effectLst/>
                <a:latin typeface="Times New Roman" pitchFamily="18" charset="0"/>
                <a:ea typeface="+mn-ea"/>
                <a:cs typeface="+mn-cs"/>
              </a:rPr>
              <a:t> (LEB) “</a:t>
            </a:r>
            <a:r>
              <a:rPr lang="en-US" sz="1200" kern="1200" baseline="0" dirty="0">
                <a:solidFill>
                  <a:schemeClr val="tx1"/>
                </a:solidFill>
                <a:effectLst/>
                <a:latin typeface="Times New Roman" pitchFamily="18" charset="0"/>
                <a:ea typeface="+mn-ea"/>
                <a:cs typeface="+mn-cs"/>
              </a:rPr>
              <a:t>Build for yourselves cities for your little children, and </a:t>
            </a:r>
            <a:r>
              <a:rPr lang="en-US" sz="1200" b="1" kern="1200" baseline="0" dirty="0">
                <a:solidFill>
                  <a:schemeClr val="tx1"/>
                </a:solidFill>
                <a:effectLst/>
                <a:latin typeface="Times New Roman" pitchFamily="18" charset="0"/>
                <a:ea typeface="+mn-ea"/>
                <a:cs typeface="+mn-cs"/>
              </a:rPr>
              <a:t>sheep pens for your flocks</a:t>
            </a:r>
            <a:r>
              <a:rPr lang="en-US" sz="1200" kern="1200" baseline="0" dirty="0">
                <a:solidFill>
                  <a:schemeClr val="tx1"/>
                </a:solidFill>
                <a:effectLst/>
                <a:latin typeface="Times New Roman" pitchFamily="18" charset="0"/>
                <a:ea typeface="+mn-ea"/>
                <a:cs typeface="+mn-cs"/>
              </a:rPr>
              <a:t>; what has gone out from your mouth you will do.”</a:t>
            </a:r>
            <a:r>
              <a:rPr lang="en-US" sz="1200" u="none" strike="noStrike" kern="1200" baseline="0" dirty="0">
                <a:solidFill>
                  <a:schemeClr val="tx1"/>
                </a:solidFill>
                <a:effectLst/>
                <a:latin typeface="Times New Roman" pitchFamily="18" charset="0"/>
                <a:ea typeface="+mn-ea"/>
                <a:cs typeface="+mn-cs"/>
              </a:rPr>
              <a:t>”</a:t>
            </a:r>
            <a:r>
              <a:rPr lang="en-US" sz="1200" kern="1200" baseline="0" dirty="0">
                <a:solidFill>
                  <a:schemeClr val="tx1"/>
                </a:solidFill>
                <a:effectLst/>
                <a:latin typeface="Times New Roman" pitchFamily="18" charset="0"/>
                <a:ea typeface="+mn-ea"/>
                <a:cs typeface="+mn-cs"/>
              </a:rPr>
              <a:t> </a:t>
            </a:r>
          </a:p>
          <a:p>
            <a:endParaRPr lang="en-US" sz="1200" kern="1200" baseline="0" dirty="0">
              <a:solidFill>
                <a:schemeClr val="tx1"/>
              </a:solidFill>
              <a:effectLst/>
              <a:latin typeface="Times New Roman" pitchFamily="18" charset="0"/>
              <a:ea typeface="+mn-ea"/>
              <a:cs typeface="+mn-cs"/>
            </a:endParaRPr>
          </a:p>
          <a:p>
            <a:r>
              <a:rPr lang="en-US" sz="1200" kern="1200" baseline="0" dirty="0">
                <a:solidFill>
                  <a:schemeClr val="tx1"/>
                </a:solidFill>
                <a:effectLst/>
                <a:latin typeface="Times New Roman" pitchFamily="18" charset="0"/>
                <a:ea typeface="+mn-ea"/>
                <a:cs typeface="+mn-cs"/>
              </a:rPr>
              <a:t>Numbers 32:36</a:t>
            </a:r>
            <a:r>
              <a:rPr lang="en-US" sz="1200" u="none" strike="noStrike" kern="1200" baseline="0" dirty="0">
                <a:solidFill>
                  <a:schemeClr val="tx1"/>
                </a:solidFill>
                <a:effectLst/>
                <a:latin typeface="Times New Roman" pitchFamily="18" charset="0"/>
                <a:ea typeface="+mn-ea"/>
                <a:cs typeface="+mn-cs"/>
              </a:rPr>
              <a:t> (LEB) “</a:t>
            </a:r>
            <a:r>
              <a:rPr lang="en-US" sz="1200" kern="1200" baseline="0" dirty="0">
                <a:solidFill>
                  <a:schemeClr val="tx1"/>
                </a:solidFill>
                <a:effectLst/>
                <a:latin typeface="Times New Roman" pitchFamily="18" charset="0"/>
                <a:ea typeface="+mn-ea"/>
                <a:cs typeface="+mn-cs"/>
              </a:rPr>
              <a:t>and Beth </a:t>
            </a:r>
            <a:r>
              <a:rPr lang="en-US" sz="1200" kern="1200" baseline="0" dirty="0" err="1">
                <a:solidFill>
                  <a:schemeClr val="tx1"/>
                </a:solidFill>
                <a:effectLst/>
                <a:latin typeface="Times New Roman" pitchFamily="18" charset="0"/>
                <a:ea typeface="+mn-ea"/>
                <a:cs typeface="+mn-cs"/>
              </a:rPr>
              <a:t>Nimrah</a:t>
            </a:r>
            <a:r>
              <a:rPr lang="en-US" sz="1200" kern="1200" baseline="0" dirty="0">
                <a:solidFill>
                  <a:schemeClr val="tx1"/>
                </a:solidFill>
                <a:effectLst/>
                <a:latin typeface="Times New Roman" pitchFamily="18" charset="0"/>
                <a:ea typeface="+mn-ea"/>
                <a:cs typeface="+mn-cs"/>
              </a:rPr>
              <a:t> and Beth Haran, the cities of </a:t>
            </a:r>
            <a:r>
              <a:rPr lang="en-US" sz="1200" kern="1200" baseline="0" dirty="0" err="1">
                <a:solidFill>
                  <a:schemeClr val="tx1"/>
                </a:solidFill>
                <a:effectLst/>
                <a:latin typeface="Times New Roman" pitchFamily="18" charset="0"/>
                <a:ea typeface="+mn-ea"/>
                <a:cs typeface="+mn-cs"/>
              </a:rPr>
              <a:t>Mibzar</a:t>
            </a:r>
            <a:r>
              <a:rPr lang="en-US" sz="1200" kern="1200" baseline="0" dirty="0">
                <a:solidFill>
                  <a:schemeClr val="tx1"/>
                </a:solidFill>
                <a:effectLst/>
                <a:latin typeface="Times New Roman" pitchFamily="18" charset="0"/>
                <a:ea typeface="+mn-ea"/>
                <a:cs typeface="+mn-cs"/>
              </a:rPr>
              <a:t>, and the </a:t>
            </a:r>
            <a:r>
              <a:rPr lang="en-US" sz="1200" b="1" kern="1200" baseline="0" dirty="0">
                <a:solidFill>
                  <a:schemeClr val="tx1"/>
                </a:solidFill>
                <a:effectLst/>
                <a:latin typeface="Times New Roman" pitchFamily="18" charset="0"/>
                <a:ea typeface="+mn-ea"/>
                <a:cs typeface="+mn-cs"/>
              </a:rPr>
              <a:t>sheep pens for flocks</a:t>
            </a:r>
            <a:r>
              <a:rPr lang="en-US" sz="1200" kern="1200" baseline="0" dirty="0">
                <a:solidFill>
                  <a:schemeClr val="tx1"/>
                </a:solidFill>
                <a:effectLst/>
                <a:latin typeface="Times New Roman" pitchFamily="18" charset="0"/>
                <a:ea typeface="+mn-ea"/>
                <a:cs typeface="+mn-cs"/>
              </a:rPr>
              <a:t>.</a:t>
            </a:r>
            <a:r>
              <a:rPr lang="en-US" sz="1200" u="none" strike="noStrike" kern="1200" baseline="0" dirty="0">
                <a:solidFill>
                  <a:schemeClr val="tx1"/>
                </a:solidFill>
                <a:effectLst/>
                <a:latin typeface="Times New Roman" pitchFamily="18" charset="0"/>
                <a:ea typeface="+mn-ea"/>
                <a:cs typeface="+mn-cs"/>
              </a:rPr>
              <a:t>”</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tb092706205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29</a:t>
            </a:fld>
            <a:endParaRPr lang="en-US"/>
          </a:p>
        </p:txBody>
      </p:sp>
    </p:spTree>
    <p:extLst>
      <p:ext uri="{BB962C8B-B14F-4D97-AF65-F5344CB8AC3E}">
        <p14:creationId xmlns:p14="http://schemas.microsoft.com/office/powerpoint/2010/main" val="333799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Genesis 29:6 (LEB) “And he said to them, “Is he well?” And they said, “He is well. Now look, Rachel </a:t>
            </a:r>
            <a:r>
              <a:rPr lang="en-US" sz="1200" b="1" kern="1200" baseline="0" dirty="0">
                <a:solidFill>
                  <a:schemeClr val="tx1"/>
                </a:solidFill>
                <a:effectLst/>
                <a:latin typeface="Times New Roman" pitchFamily="18" charset="0"/>
                <a:ea typeface="+mn-ea"/>
                <a:cs typeface="+mn-cs"/>
              </a:rPr>
              <a:t>his daughter is coming with the sheep</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tb042007446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a:t>
            </a:fld>
            <a:endParaRPr lang="en-US"/>
          </a:p>
        </p:txBody>
      </p:sp>
    </p:spTree>
    <p:extLst>
      <p:ext uri="{BB962C8B-B14F-4D97-AF65-F5344CB8AC3E}">
        <p14:creationId xmlns:p14="http://schemas.microsoft.com/office/powerpoint/2010/main" val="19323115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Times New Roman" pitchFamily="18" charset="0"/>
                <a:ea typeface="+mn-ea"/>
                <a:cs typeface="+mn-cs"/>
              </a:rPr>
              <a:t>Job 5:24</a:t>
            </a:r>
            <a:r>
              <a:rPr lang="en-US" sz="1200" u="none" strike="noStrike" kern="1200" baseline="0" dirty="0">
                <a:solidFill>
                  <a:schemeClr val="tx1"/>
                </a:solidFill>
                <a:effectLst/>
                <a:latin typeface="Times New Roman" pitchFamily="18" charset="0"/>
                <a:ea typeface="+mn-ea"/>
                <a:cs typeface="+mn-cs"/>
              </a:rPr>
              <a:t> (LEB) “</a:t>
            </a:r>
            <a:r>
              <a:rPr lang="en-US" sz="1200" kern="1200" baseline="0" dirty="0">
                <a:solidFill>
                  <a:schemeClr val="tx1"/>
                </a:solidFill>
                <a:effectLst/>
                <a:latin typeface="Times New Roman" pitchFamily="18" charset="0"/>
                <a:ea typeface="+mn-ea"/>
                <a:cs typeface="+mn-cs"/>
              </a:rPr>
              <a:t>And you shall know that your tent is safe, and you will inspect your </a:t>
            </a:r>
            <a:r>
              <a:rPr lang="en-US" sz="1200" b="1" kern="1200" baseline="0" dirty="0">
                <a:solidFill>
                  <a:schemeClr val="tx1"/>
                </a:solidFill>
                <a:effectLst/>
                <a:latin typeface="Times New Roman" pitchFamily="18" charset="0"/>
                <a:ea typeface="+mn-ea"/>
                <a:cs typeface="+mn-cs"/>
              </a:rPr>
              <a:t>fold</a:t>
            </a:r>
            <a:r>
              <a:rPr lang="en-US" sz="1200" kern="1200" baseline="0" dirty="0">
                <a:solidFill>
                  <a:schemeClr val="tx1"/>
                </a:solidFill>
                <a:effectLst/>
                <a:latin typeface="Times New Roman" pitchFamily="18" charset="0"/>
                <a:ea typeface="+mn-ea"/>
                <a:cs typeface="+mn-cs"/>
              </a:rPr>
              <a:t>, and you shall not be missing anything.</a:t>
            </a:r>
            <a:r>
              <a:rPr lang="en-US" sz="1200" u="none" strike="noStrike" kern="1200" baseline="0" dirty="0">
                <a:solidFill>
                  <a:schemeClr val="tx1"/>
                </a:solidFill>
                <a:effectLst/>
                <a:latin typeface="Times New Roman" pitchFamily="18" charset="0"/>
                <a:ea typeface="+mn-ea"/>
                <a:cs typeface="+mn-cs"/>
              </a:rPr>
              <a:t>”</a:t>
            </a:r>
            <a:r>
              <a:rPr lang="en-US" sz="1200" kern="1200" baseline="0" dirty="0">
                <a:solidFill>
                  <a:schemeClr val="tx1"/>
                </a:solidFill>
                <a:effectLst/>
                <a:latin typeface="Times New Roman" pitchFamily="18" charset="0"/>
                <a:ea typeface="+mn-ea"/>
                <a:cs typeface="+mn-cs"/>
              </a:rPr>
              <a:t> </a:t>
            </a:r>
          </a:p>
          <a:p>
            <a:endParaRPr lang="en-US" sz="1200" kern="1200" baseline="0" dirty="0">
              <a:solidFill>
                <a:schemeClr val="tx1"/>
              </a:solidFill>
              <a:effectLst/>
              <a:latin typeface="Times New Roman" pitchFamily="18" charset="0"/>
              <a:ea typeface="+mn-ea"/>
              <a:cs typeface="+mn-cs"/>
            </a:endParaRPr>
          </a:p>
          <a:p>
            <a:r>
              <a:rPr lang="en-US" sz="1200" kern="1200" baseline="0" dirty="0">
                <a:solidFill>
                  <a:schemeClr val="tx1"/>
                </a:solidFill>
                <a:effectLst/>
                <a:latin typeface="Times New Roman" pitchFamily="18" charset="0"/>
                <a:ea typeface="+mn-ea"/>
                <a:cs typeface="+mn-cs"/>
              </a:rPr>
              <a:t>Psalm 50:9</a:t>
            </a:r>
            <a:r>
              <a:rPr lang="en-US" sz="1200" u="none" strike="noStrike" kern="1200" baseline="0" dirty="0">
                <a:solidFill>
                  <a:schemeClr val="tx1"/>
                </a:solidFill>
                <a:effectLst/>
                <a:latin typeface="Times New Roman" pitchFamily="18" charset="0"/>
                <a:ea typeface="+mn-ea"/>
                <a:cs typeface="+mn-cs"/>
              </a:rPr>
              <a:t> (NET) “</a:t>
            </a:r>
            <a:r>
              <a:rPr lang="en-US" sz="1200" kern="1200" baseline="0" dirty="0">
                <a:solidFill>
                  <a:schemeClr val="tx1"/>
                </a:solidFill>
                <a:effectLst/>
                <a:latin typeface="Times New Roman" pitchFamily="18" charset="0"/>
                <a:ea typeface="+mn-ea"/>
                <a:cs typeface="+mn-cs"/>
              </a:rPr>
              <a:t> I do not need to take a bull from your household or goats from your </a:t>
            </a:r>
            <a:r>
              <a:rPr lang="en-US" sz="1200" b="1" kern="1200" baseline="0" dirty="0">
                <a:solidFill>
                  <a:schemeClr val="tx1"/>
                </a:solidFill>
                <a:effectLst/>
                <a:latin typeface="Times New Roman" pitchFamily="18" charset="0"/>
                <a:ea typeface="+mn-ea"/>
                <a:cs typeface="+mn-cs"/>
              </a:rPr>
              <a:t>sheepfolds</a:t>
            </a:r>
            <a:r>
              <a:rPr lang="en-US" sz="1200" kern="1200" baseline="0" dirty="0">
                <a:solidFill>
                  <a:schemeClr val="tx1"/>
                </a:solidFill>
                <a:effectLst/>
                <a:latin typeface="Times New Roman" pitchFamily="18" charset="0"/>
                <a:ea typeface="+mn-ea"/>
                <a:cs typeface="+mn-cs"/>
              </a:rPr>
              <a:t>.</a:t>
            </a:r>
            <a:r>
              <a:rPr lang="en-US" sz="1200" u="none" strike="noStrike" kern="1200" baseline="0" dirty="0">
                <a:solidFill>
                  <a:schemeClr val="tx1"/>
                </a:solidFill>
                <a:effectLst/>
                <a:latin typeface="Times New Roman" pitchFamily="18" charset="0"/>
                <a:ea typeface="+mn-ea"/>
                <a:cs typeface="+mn-cs"/>
              </a:rPr>
              <a:t>”</a:t>
            </a:r>
            <a:r>
              <a:rPr lang="en-US" sz="1200" kern="1200" baseline="0" dirty="0">
                <a:solidFill>
                  <a:schemeClr val="tx1"/>
                </a:solidFill>
                <a:effectLst/>
                <a:latin typeface="Times New Roman" pitchFamily="18" charset="0"/>
                <a:ea typeface="+mn-ea"/>
                <a:cs typeface="+mn-cs"/>
              </a:rPr>
              <a:t> </a:t>
            </a:r>
          </a:p>
          <a:p>
            <a:endParaRPr lang="en-US" sz="1200" kern="1200" baseline="0" dirty="0">
              <a:solidFill>
                <a:schemeClr val="tx1"/>
              </a:solidFill>
              <a:effectLst/>
              <a:latin typeface="Times New Roman" pitchFamily="18" charset="0"/>
              <a:ea typeface="+mn-ea"/>
              <a:cs typeface="+mn-cs"/>
            </a:endParaRPr>
          </a:p>
          <a:p>
            <a:r>
              <a:rPr lang="en-US" sz="1200" baseline="0" dirty="0">
                <a:latin typeface="Times New Roman" pitchFamily="18" charset="0"/>
              </a:rPr>
              <a:t>tb092706206</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30</a:t>
            </a:fld>
            <a:endParaRPr lang="en-US"/>
          </a:p>
        </p:txBody>
      </p:sp>
    </p:spTree>
    <p:extLst>
      <p:ext uri="{BB962C8B-B14F-4D97-AF65-F5344CB8AC3E}">
        <p14:creationId xmlns:p14="http://schemas.microsoft.com/office/powerpoint/2010/main" val="27323768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tb092706199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31</a:t>
            </a:fld>
            <a:endParaRPr lang="en-US"/>
          </a:p>
        </p:txBody>
      </p:sp>
    </p:spTree>
    <p:extLst>
      <p:ext uri="{BB962C8B-B14F-4D97-AF65-F5344CB8AC3E}">
        <p14:creationId xmlns:p14="http://schemas.microsoft.com/office/powerpoint/2010/main" val="10804495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Exodus 10:9 (LEB) “And Moses said, “With our young and with our old we will go; with our sons and with our daughters, with our </a:t>
            </a:r>
            <a:r>
              <a:rPr lang="en-US" sz="1200" b="1" kern="1200" baseline="0" dirty="0">
                <a:solidFill>
                  <a:schemeClr val="tx1"/>
                </a:solidFill>
                <a:effectLst/>
                <a:latin typeface="Times New Roman" pitchFamily="18" charset="0"/>
                <a:ea typeface="+mn-ea"/>
                <a:cs typeface="+mn-cs"/>
              </a:rPr>
              <a:t>sheep</a:t>
            </a:r>
            <a:r>
              <a:rPr lang="en-US" sz="1200" kern="1200" baseline="0" dirty="0">
                <a:solidFill>
                  <a:schemeClr val="tx1"/>
                </a:solidFill>
                <a:effectLst/>
                <a:latin typeface="Times New Roman" pitchFamily="18" charset="0"/>
                <a:ea typeface="+mn-ea"/>
                <a:cs typeface="+mn-cs"/>
              </a:rPr>
              <a:t> and goats and with our cattle we will go because it is the feast of Yahweh for us.”” </a:t>
            </a:r>
          </a:p>
          <a:p>
            <a:endParaRPr lang="en-US" sz="1200" baseline="0" dirty="0">
              <a:latin typeface="Times New Roman" pitchFamily="18" charset="0"/>
            </a:endParaRPr>
          </a:p>
          <a:p>
            <a:r>
              <a:rPr lang="en-US" sz="1200" baseline="0" dirty="0">
                <a:latin typeface="Times New Roman" pitchFamily="18" charset="0"/>
              </a:rPr>
              <a:t>tb051106805</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32</a:t>
            </a:fld>
            <a:endParaRPr lang="en-US"/>
          </a:p>
        </p:txBody>
      </p:sp>
    </p:spTree>
    <p:extLst>
      <p:ext uri="{BB962C8B-B14F-4D97-AF65-F5344CB8AC3E}">
        <p14:creationId xmlns:p14="http://schemas.microsoft.com/office/powerpoint/2010/main" val="8291571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Kings 1:25 (LEB) ““For he went down today and sacrificed oxen, </a:t>
            </a:r>
            <a:r>
              <a:rPr lang="en-US" sz="1200" b="1" kern="1200" baseline="0" dirty="0">
                <a:solidFill>
                  <a:schemeClr val="tx1"/>
                </a:solidFill>
                <a:effectLst/>
                <a:latin typeface="Times New Roman" pitchFamily="18" charset="0"/>
                <a:ea typeface="+mn-ea"/>
                <a:cs typeface="+mn-cs"/>
              </a:rPr>
              <a:t>sheep</a:t>
            </a:r>
            <a:r>
              <a:rPr lang="en-US" sz="1200" kern="1200" baseline="0" dirty="0">
                <a:solidFill>
                  <a:schemeClr val="tx1"/>
                </a:solidFill>
                <a:effectLst/>
                <a:latin typeface="Times New Roman" pitchFamily="18" charset="0"/>
                <a:ea typeface="+mn-ea"/>
                <a:cs typeface="+mn-cs"/>
              </a:rPr>
              <a:t>, and fattened animals in abundance. He invited all the sons of the king, the commanders of the army, and </a:t>
            </a:r>
            <a:r>
              <a:rPr lang="en-US" sz="1200" kern="1200" baseline="0" dirty="0" err="1">
                <a:solidFill>
                  <a:schemeClr val="tx1"/>
                </a:solidFill>
                <a:effectLst/>
                <a:latin typeface="Times New Roman" pitchFamily="18" charset="0"/>
                <a:ea typeface="+mn-ea"/>
                <a:cs typeface="+mn-cs"/>
              </a:rPr>
              <a:t>Abiathar</a:t>
            </a:r>
            <a:r>
              <a:rPr lang="en-US" sz="1200" kern="1200" baseline="0" dirty="0">
                <a:solidFill>
                  <a:schemeClr val="tx1"/>
                </a:solidFill>
                <a:effectLst/>
                <a:latin typeface="Times New Roman" pitchFamily="18" charset="0"/>
                <a:ea typeface="+mn-ea"/>
                <a:cs typeface="+mn-cs"/>
              </a:rPr>
              <a:t> the priest, and look, they are eating and drinking before him. They have also said, “Long live King Adonijah!” </a:t>
            </a:r>
          </a:p>
          <a:p>
            <a:endParaRPr lang="en-US" sz="1200" baseline="0" dirty="0">
              <a:latin typeface="Times New Roman" pitchFamily="18" charset="0"/>
            </a:endParaRPr>
          </a:p>
          <a:p>
            <a:r>
              <a:rPr lang="en-US" sz="1200" baseline="0" dirty="0">
                <a:latin typeface="Times New Roman" pitchFamily="18" charset="0"/>
              </a:rPr>
              <a:t>tb051106810</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33</a:t>
            </a:fld>
            <a:endParaRPr lang="en-US"/>
          </a:p>
        </p:txBody>
      </p:sp>
    </p:spTree>
    <p:extLst>
      <p:ext uri="{BB962C8B-B14F-4D97-AF65-F5344CB8AC3E}">
        <p14:creationId xmlns:p14="http://schemas.microsoft.com/office/powerpoint/2010/main" val="552097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Ezekiel 36:38 (NET) “Like the </a:t>
            </a:r>
            <a:r>
              <a:rPr lang="en-US" sz="1200" b="1" kern="1200" baseline="0" dirty="0">
                <a:solidFill>
                  <a:schemeClr val="tx1"/>
                </a:solidFill>
                <a:effectLst/>
                <a:latin typeface="Times New Roman" pitchFamily="18" charset="0"/>
                <a:ea typeface="+mn-ea"/>
                <a:cs typeface="+mn-cs"/>
              </a:rPr>
              <a:t>sheep for offerings</a:t>
            </a:r>
            <a:r>
              <a:rPr lang="en-US" sz="1200" kern="1200" baseline="0" dirty="0">
                <a:solidFill>
                  <a:schemeClr val="tx1"/>
                </a:solidFill>
                <a:effectLst/>
                <a:latin typeface="Times New Roman" pitchFamily="18" charset="0"/>
                <a:ea typeface="+mn-ea"/>
                <a:cs typeface="+mn-cs"/>
              </a:rPr>
              <a:t>, like the sheep of Jerusalem during her appointed feasts, so will the ruined cities be filled with flocks of people. Then they will know that I am the </a:t>
            </a:r>
            <a:r>
              <a:rPr lang="en-US" sz="1200" kern="1200" cap="small" baseline="0" dirty="0">
                <a:solidFill>
                  <a:schemeClr val="tx1"/>
                </a:solidFill>
                <a:effectLst/>
                <a:latin typeface="Times New Roman" pitchFamily="18" charset="0"/>
                <a:ea typeface="+mn-ea"/>
                <a:cs typeface="+mn-cs"/>
              </a:rPr>
              <a:t>Lord</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tb051106812</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34</a:t>
            </a:fld>
            <a:endParaRPr lang="en-US"/>
          </a:p>
        </p:txBody>
      </p:sp>
    </p:spTree>
    <p:extLst>
      <p:ext uri="{BB962C8B-B14F-4D97-AF65-F5344CB8AC3E}">
        <p14:creationId xmlns:p14="http://schemas.microsoft.com/office/powerpoint/2010/main" val="32367132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tb051106809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35</a:t>
            </a:fld>
            <a:endParaRPr lang="en-US"/>
          </a:p>
        </p:txBody>
      </p:sp>
    </p:spTree>
    <p:extLst>
      <p:ext uri="{BB962C8B-B14F-4D97-AF65-F5344CB8AC3E}">
        <p14:creationId xmlns:p14="http://schemas.microsoft.com/office/powerpoint/2010/main" val="2905690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tb051106819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36</a:t>
            </a:fld>
            <a:endParaRPr lang="en-US"/>
          </a:p>
        </p:txBody>
      </p:sp>
    </p:spTree>
    <p:extLst>
      <p:ext uri="{BB962C8B-B14F-4D97-AF65-F5344CB8AC3E}">
        <p14:creationId xmlns:p14="http://schemas.microsoft.com/office/powerpoint/2010/main" val="3619347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latin typeface="Times New Roman" pitchFamily="18" charset="0"/>
              </a:rPr>
              <a:t>tb051106808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37</a:t>
            </a:fld>
            <a:endParaRPr lang="en-US"/>
          </a:p>
        </p:txBody>
      </p:sp>
    </p:spTree>
    <p:extLst>
      <p:ext uri="{BB962C8B-B14F-4D97-AF65-F5344CB8AC3E}">
        <p14:creationId xmlns:p14="http://schemas.microsoft.com/office/powerpoint/2010/main" val="2434696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Genesis 46:34 (LEB) “Then you must say, ‘You servants are men of livestock from our childhood until now, both we and also our ancestors,’ so that you may dwell in the land of Goshen, for </a:t>
            </a:r>
            <a:r>
              <a:rPr lang="en-US" sz="1200" b="1" kern="1200" baseline="0" dirty="0">
                <a:solidFill>
                  <a:schemeClr val="tx1"/>
                </a:solidFill>
                <a:effectLst/>
                <a:latin typeface="Times New Roman" pitchFamily="18" charset="0"/>
                <a:ea typeface="+mn-ea"/>
                <a:cs typeface="+mn-cs"/>
              </a:rPr>
              <a:t>every shepherd</a:t>
            </a:r>
            <a:r>
              <a:rPr lang="en-US" sz="1200" kern="1200" baseline="0" dirty="0">
                <a:solidFill>
                  <a:schemeClr val="tx1"/>
                </a:solidFill>
                <a:effectLst/>
                <a:latin typeface="Times New Roman" pitchFamily="18" charset="0"/>
                <a:ea typeface="+mn-ea"/>
                <a:cs typeface="+mn-cs"/>
              </a:rPr>
              <a:t> is a detestable thing to Egyptians.”” </a:t>
            </a:r>
          </a:p>
          <a:p>
            <a:endParaRPr lang="en-US" sz="1200" baseline="0" dirty="0">
              <a:latin typeface="Times New Roman" pitchFamily="18" charset="0"/>
            </a:endParaRPr>
          </a:p>
          <a:p>
            <a:r>
              <a:rPr lang="en-US" sz="1200" baseline="0" dirty="0">
                <a:latin typeface="Times New Roman" pitchFamily="18" charset="0"/>
              </a:rPr>
              <a:t>tb042007451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4</a:t>
            </a:fld>
            <a:endParaRPr lang="en-US"/>
          </a:p>
        </p:txBody>
      </p:sp>
    </p:spTree>
    <p:extLst>
      <p:ext uri="{BB962C8B-B14F-4D97-AF65-F5344CB8AC3E}">
        <p14:creationId xmlns:p14="http://schemas.microsoft.com/office/powerpoint/2010/main" val="2812074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Samuel 17:15 (LEB) “but David went back and forth from Saul </a:t>
            </a:r>
            <a:r>
              <a:rPr lang="en-US" sz="1200" b="1" kern="1200" baseline="0" dirty="0">
                <a:solidFill>
                  <a:schemeClr val="tx1"/>
                </a:solidFill>
                <a:effectLst/>
                <a:latin typeface="Times New Roman" pitchFamily="18" charset="0"/>
                <a:ea typeface="+mn-ea"/>
                <a:cs typeface="+mn-cs"/>
              </a:rPr>
              <a:t>to feed the sheep</a:t>
            </a:r>
            <a:r>
              <a:rPr lang="en-US" sz="1200" kern="1200" baseline="0" dirty="0">
                <a:solidFill>
                  <a:schemeClr val="tx1"/>
                </a:solidFill>
                <a:effectLst/>
                <a:latin typeface="Times New Roman" pitchFamily="18" charset="0"/>
                <a:ea typeface="+mn-ea"/>
                <a:cs typeface="+mn-cs"/>
              </a:rPr>
              <a:t> of his father in Bethlehem.” </a:t>
            </a:r>
          </a:p>
          <a:p>
            <a:endParaRPr lang="en-US" sz="1200" baseline="0" dirty="0">
              <a:latin typeface="Times New Roman" pitchFamily="18" charset="0"/>
            </a:endParaRPr>
          </a:p>
          <a:p>
            <a:r>
              <a:rPr lang="en-US" sz="1200" baseline="0" dirty="0">
                <a:latin typeface="Times New Roman" pitchFamily="18" charset="0"/>
              </a:rPr>
              <a:t>tb031405363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5</a:t>
            </a:fld>
            <a:endParaRPr lang="en-US"/>
          </a:p>
        </p:txBody>
      </p:sp>
    </p:spTree>
    <p:extLst>
      <p:ext uri="{BB962C8B-B14F-4D97-AF65-F5344CB8AC3E}">
        <p14:creationId xmlns:p14="http://schemas.microsoft.com/office/powerpoint/2010/main" val="4125415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1 Chronicles 4:41 (LEB) “These, mentioned by name, came in the days of Hezekiah, king of Judah, and attacked their tents and the </a:t>
            </a:r>
            <a:r>
              <a:rPr lang="en-US" sz="1200" kern="1200" baseline="0" dirty="0" err="1">
                <a:solidFill>
                  <a:schemeClr val="tx1"/>
                </a:solidFill>
                <a:effectLst/>
                <a:latin typeface="Times New Roman" pitchFamily="18" charset="0"/>
                <a:ea typeface="+mn-ea"/>
                <a:cs typeface="+mn-cs"/>
              </a:rPr>
              <a:t>Meunites</a:t>
            </a:r>
            <a:r>
              <a:rPr lang="en-US" sz="1200" kern="1200" baseline="0" dirty="0">
                <a:solidFill>
                  <a:schemeClr val="tx1"/>
                </a:solidFill>
                <a:effectLst/>
                <a:latin typeface="Times New Roman" pitchFamily="18" charset="0"/>
                <a:ea typeface="+mn-ea"/>
                <a:cs typeface="+mn-cs"/>
              </a:rPr>
              <a:t> who were found there. And they devoted them to destruction to this day, and they settled among them, because there was </a:t>
            </a:r>
            <a:r>
              <a:rPr lang="en-US" sz="1200" b="1" kern="1200" baseline="0" dirty="0">
                <a:solidFill>
                  <a:schemeClr val="tx1"/>
                </a:solidFill>
                <a:effectLst/>
                <a:latin typeface="Times New Roman" pitchFamily="18" charset="0"/>
                <a:ea typeface="+mn-ea"/>
                <a:cs typeface="+mn-cs"/>
              </a:rPr>
              <a:t>pasture there for their flocks</a:t>
            </a:r>
            <a:r>
              <a:rPr lang="en-US" sz="1200" kern="1200" baseline="0" dirty="0">
                <a:solidFill>
                  <a:schemeClr val="tx1"/>
                </a:solidFill>
                <a:effectLst/>
                <a:latin typeface="Times New Roman" pitchFamily="18" charset="0"/>
                <a:ea typeface="+mn-ea"/>
                <a:cs typeface="+mn-cs"/>
              </a:rPr>
              <a:t>.” </a:t>
            </a:r>
          </a:p>
          <a:p>
            <a:endParaRPr lang="en-US" sz="1200" baseline="0" dirty="0">
              <a:latin typeface="Times New Roman" pitchFamily="18" charset="0"/>
            </a:endParaRPr>
          </a:p>
          <a:p>
            <a:r>
              <a:rPr lang="en-US" sz="1200" baseline="0" dirty="0">
                <a:latin typeface="Times New Roman" pitchFamily="18" charset="0"/>
              </a:rPr>
              <a:t>tb050106457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6</a:t>
            </a:fld>
            <a:endParaRPr lang="en-US"/>
          </a:p>
        </p:txBody>
      </p:sp>
    </p:spTree>
    <p:extLst>
      <p:ext uri="{BB962C8B-B14F-4D97-AF65-F5344CB8AC3E}">
        <p14:creationId xmlns:p14="http://schemas.microsoft.com/office/powerpoint/2010/main" val="72791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Jeremiah 6:3 (LEB) “</a:t>
            </a:r>
            <a:r>
              <a:rPr lang="en-US" sz="1200" b="1" kern="1200" baseline="0" dirty="0">
                <a:solidFill>
                  <a:schemeClr val="tx1"/>
                </a:solidFill>
                <a:effectLst/>
                <a:latin typeface="Times New Roman" pitchFamily="18" charset="0"/>
                <a:ea typeface="+mn-ea"/>
                <a:cs typeface="+mn-cs"/>
              </a:rPr>
              <a:t>Shepherds and their flocks</a:t>
            </a:r>
            <a:r>
              <a:rPr lang="en-US" sz="1200" kern="1200" baseline="0" dirty="0">
                <a:solidFill>
                  <a:schemeClr val="tx1"/>
                </a:solidFill>
                <a:effectLst/>
                <a:latin typeface="Times New Roman" pitchFamily="18" charset="0"/>
                <a:ea typeface="+mn-ea"/>
                <a:cs typeface="+mn-cs"/>
              </a:rPr>
              <a:t> will come against her, they will pitch their tents against her all around, they will pasture, each his portion.” </a:t>
            </a:r>
          </a:p>
          <a:p>
            <a:endParaRPr lang="en-US" sz="1200" baseline="0" dirty="0">
              <a:latin typeface="Times New Roman" pitchFamily="18" charset="0"/>
            </a:endParaRPr>
          </a:p>
          <a:p>
            <a:r>
              <a:rPr lang="en-US" sz="1200" baseline="0" dirty="0">
                <a:latin typeface="Times New Roman" pitchFamily="18" charset="0"/>
              </a:rPr>
              <a:t>tb042207949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7</a:t>
            </a:fld>
            <a:endParaRPr lang="en-US"/>
          </a:p>
        </p:txBody>
      </p:sp>
    </p:spTree>
    <p:extLst>
      <p:ext uri="{BB962C8B-B14F-4D97-AF65-F5344CB8AC3E}">
        <p14:creationId xmlns:p14="http://schemas.microsoft.com/office/powerpoint/2010/main" val="373059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Ezekiel 34:12 (LEB) “just like the caring of a </a:t>
            </a:r>
            <a:r>
              <a:rPr lang="en-US" sz="1200" b="1" kern="1200" baseline="0" dirty="0">
                <a:solidFill>
                  <a:schemeClr val="tx1"/>
                </a:solidFill>
                <a:effectLst/>
                <a:latin typeface="Times New Roman" pitchFamily="18" charset="0"/>
                <a:ea typeface="+mn-ea"/>
                <a:cs typeface="+mn-cs"/>
              </a:rPr>
              <a:t>shepherd</a:t>
            </a:r>
            <a:r>
              <a:rPr lang="en-US" sz="1200" kern="1200" baseline="0" dirty="0">
                <a:solidFill>
                  <a:schemeClr val="tx1"/>
                </a:solidFill>
                <a:effectLst/>
                <a:latin typeface="Times New Roman" pitchFamily="18" charset="0"/>
                <a:ea typeface="+mn-ea"/>
                <a:cs typeface="+mn-cs"/>
              </a:rPr>
              <a:t> for his herd on the day when he is in the midst of his scattered flock, thus I will look after my flock, and I will deliver them from all the places to which they were scattered on the day of storm and stress.” </a:t>
            </a:r>
          </a:p>
          <a:p>
            <a:endParaRPr lang="en-US" sz="1200" baseline="0" dirty="0">
              <a:latin typeface="Times New Roman" pitchFamily="18" charset="0"/>
            </a:endParaRPr>
          </a:p>
          <a:p>
            <a:r>
              <a:rPr lang="en-US" sz="1200" baseline="0" dirty="0">
                <a:latin typeface="Times New Roman" pitchFamily="18" charset="0"/>
              </a:rPr>
              <a:t>tb111106849</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8</a:t>
            </a:fld>
            <a:endParaRPr lang="en-US"/>
          </a:p>
        </p:txBody>
      </p:sp>
    </p:spTree>
    <p:extLst>
      <p:ext uri="{BB962C8B-B14F-4D97-AF65-F5344CB8AC3E}">
        <p14:creationId xmlns:p14="http://schemas.microsoft.com/office/powerpoint/2010/main" val="1030040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Times New Roman" pitchFamily="18" charset="0"/>
                <a:ea typeface="+mn-ea"/>
                <a:cs typeface="+mn-cs"/>
              </a:rPr>
              <a:t>Psalm 78:52 (LEB) “Then </a:t>
            </a:r>
            <a:r>
              <a:rPr lang="en-US" sz="1200" b="1" kern="1200" baseline="0" dirty="0">
                <a:solidFill>
                  <a:schemeClr val="tx1"/>
                </a:solidFill>
                <a:effectLst/>
                <a:latin typeface="Times New Roman" pitchFamily="18" charset="0"/>
                <a:ea typeface="+mn-ea"/>
                <a:cs typeface="+mn-cs"/>
              </a:rPr>
              <a:t>he led out his people like sheep</a:t>
            </a:r>
            <a:r>
              <a:rPr lang="en-US" sz="1200" kern="1200" baseline="0" dirty="0">
                <a:solidFill>
                  <a:schemeClr val="tx1"/>
                </a:solidFill>
                <a:effectLst/>
                <a:latin typeface="Times New Roman" pitchFamily="18" charset="0"/>
                <a:ea typeface="+mn-ea"/>
                <a:cs typeface="+mn-cs"/>
              </a:rPr>
              <a:t>, and guided them like a herd in the wilderness.” </a:t>
            </a:r>
          </a:p>
          <a:p>
            <a:endParaRPr lang="en-US" sz="1200" baseline="0" dirty="0">
              <a:latin typeface="Times New Roman" pitchFamily="18" charset="0"/>
            </a:endParaRPr>
          </a:p>
          <a:p>
            <a:r>
              <a:rPr lang="en-US" sz="1200" baseline="0" dirty="0">
                <a:latin typeface="Times New Roman" pitchFamily="18" charset="0"/>
              </a:rPr>
              <a:t>tb111106861</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DC5322D9-94A5-4DC1-A45A-F7888BCAD1A1}" type="slidenum">
              <a:rPr lang="en-US" smtClean="0"/>
              <a:pPr/>
              <a:t>9</a:t>
            </a:fld>
            <a:endParaRPr lang="en-US"/>
          </a:p>
        </p:txBody>
      </p:sp>
    </p:spTree>
    <p:extLst>
      <p:ext uri="{BB962C8B-B14F-4D97-AF65-F5344CB8AC3E}">
        <p14:creationId xmlns:p14="http://schemas.microsoft.com/office/powerpoint/2010/main" val="2197093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1863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3905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390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2745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561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8831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4167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4379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2421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7264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BB1D95-B9A9-49D9-91EB-1D7E84B2C21D}" type="datetimeFigureOut">
              <a:rPr lang="en-US" smtClean="0">
                <a:solidFill>
                  <a:prstClr val="black">
                    <a:tint val="75000"/>
                  </a:prstClr>
                </a:solidFill>
              </a:rPr>
              <a:pPr/>
              <a:t>4/26/2018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2BCC9B7-B718-4F15-8076-649CA72FF2B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3256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BB1D95-B9A9-49D9-91EB-1D7E84B2C21D}" type="datetimeFigureOut">
              <a:rPr lang="en-US" smtClean="0">
                <a:solidFill>
                  <a:prstClr val="black">
                    <a:tint val="75000"/>
                  </a:prstClr>
                </a:solidFill>
                <a:cs typeface="Arial" charset="0"/>
              </a:rPr>
              <a:pPr/>
              <a:t>4/26/2018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CC9B7-B718-4F15-8076-649CA72FF2B4}"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3684959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0Images\Pictorial Library\Revised edition\ppt slides and labels\BPBL-PowerPoint-Volumes\17-Cultural-Images-Holy-La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ctrTitle"/>
          </p:nvPr>
        </p:nvSpPr>
        <p:spPr>
          <a:xfrm>
            <a:off x="533400" y="762000"/>
            <a:ext cx="8077200" cy="3276599"/>
          </a:xfrm>
        </p:spPr>
        <p:txBody>
          <a:bodyPr anchor="b">
            <a:noAutofit/>
          </a:bodyPr>
          <a:lstStyle/>
          <a:p>
            <a:r>
              <a:rPr lang="en-US" sz="9600">
                <a:solidFill>
                  <a:schemeClr val="bg1"/>
                </a:solidFill>
                <a:effectLst>
                  <a:glow rad="50800">
                    <a:schemeClr val="tx2">
                      <a:lumMod val="50000"/>
                      <a:alpha val="60000"/>
                    </a:schemeClr>
                  </a:glow>
                </a:effectLst>
                <a:latin typeface="Calibri" pitchFamily="34" charset="0"/>
                <a:ea typeface="+mn-ea"/>
                <a:cs typeface="Calibri" pitchFamily="34" charset="0"/>
              </a:rPr>
              <a:t>Shepherds</a:t>
            </a:r>
            <a:endParaRPr lang="en-US" sz="9600" dirty="0">
              <a:solidFill>
                <a:schemeClr val="bg1"/>
              </a:solidFill>
              <a:effectLst>
                <a:glow rad="50800">
                  <a:schemeClr val="tx2">
                    <a:lumMod val="50000"/>
                    <a:alpha val="60000"/>
                  </a:schemeClr>
                </a:glow>
              </a:effectLst>
              <a:latin typeface="Calibri" pitchFamily="34" charset="0"/>
              <a:ea typeface="+mn-ea"/>
              <a:cs typeface="Calibri" pitchFamily="34" charset="0"/>
            </a:endParaRPr>
          </a:p>
        </p:txBody>
      </p:sp>
      <p:sp>
        <p:nvSpPr>
          <p:cNvPr id="7" name="Subtitle 6"/>
          <p:cNvSpPr>
            <a:spLocks noGrp="1"/>
          </p:cNvSpPr>
          <p:nvPr>
            <p:ph type="subTitle" idx="1"/>
          </p:nvPr>
        </p:nvSpPr>
        <p:spPr>
          <a:xfrm>
            <a:off x="1371600" y="4419600"/>
            <a:ext cx="6400800" cy="1219200"/>
          </a:xfrm>
        </p:spPr>
        <p:txBody>
          <a:bodyPr>
            <a:noAutofit/>
          </a:bodyPr>
          <a:lstStyle/>
          <a:p>
            <a:r>
              <a:rPr lang="en-US" dirty="0">
                <a:solidFill>
                  <a:schemeClr val="bg1"/>
                </a:solidFill>
                <a:effectLst>
                  <a:glow rad="50800">
                    <a:schemeClr val="tx2">
                      <a:lumMod val="50000"/>
                      <a:alpha val="60000"/>
                    </a:schemeClr>
                  </a:glow>
                </a:effectLst>
                <a:latin typeface="Calibri" pitchFamily="34" charset="0"/>
                <a:cs typeface="Calibri" pitchFamily="34" charset="0"/>
              </a:rPr>
              <a:t>“The Lord is my shepherd”</a:t>
            </a:r>
            <a:br>
              <a:rPr lang="en-US" dirty="0">
                <a:solidFill>
                  <a:schemeClr val="bg1"/>
                </a:solidFill>
                <a:effectLst>
                  <a:glow rad="50800">
                    <a:schemeClr val="tx2">
                      <a:lumMod val="50000"/>
                      <a:alpha val="60000"/>
                    </a:schemeClr>
                  </a:glow>
                </a:effectLst>
                <a:latin typeface="Calibri" pitchFamily="34" charset="0"/>
                <a:cs typeface="Calibri" pitchFamily="34" charset="0"/>
              </a:rPr>
            </a:br>
            <a:r>
              <a:rPr lang="en-US" dirty="0">
                <a:solidFill>
                  <a:schemeClr val="bg1"/>
                </a:solidFill>
                <a:effectLst>
                  <a:glow rad="50800">
                    <a:schemeClr val="tx2">
                      <a:lumMod val="50000"/>
                      <a:alpha val="60000"/>
                    </a:schemeClr>
                  </a:glow>
                </a:effectLst>
                <a:latin typeface="Calibri" pitchFamily="34" charset="0"/>
                <a:cs typeface="Calibri" pitchFamily="34" charset="0"/>
              </a:rPr>
              <a:t>(Psalm 23:1).</a:t>
            </a:r>
          </a:p>
        </p:txBody>
      </p:sp>
    </p:spTree>
    <p:extLst>
      <p:ext uri="{BB962C8B-B14F-4D97-AF65-F5344CB8AC3E}">
        <p14:creationId xmlns:p14="http://schemas.microsoft.com/office/powerpoint/2010/main" val="391948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 and watchtower near Ophrah, Ephraim, tb05120740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 and watchtower near </a:t>
              </a:r>
              <a:r>
                <a:rPr lang="en-US" sz="2400" dirty="0" err="1"/>
                <a:t>Ophrah</a:t>
              </a:r>
              <a:r>
                <a:rPr lang="en-US" sz="2400" dirty="0"/>
                <a:t>, Ephraim</a:t>
              </a:r>
            </a:p>
          </p:txBody>
        </p:sp>
      </p:grpSp>
    </p:spTree>
    <p:extLst>
      <p:ext uri="{BB962C8B-B14F-4D97-AF65-F5344CB8AC3E}">
        <p14:creationId xmlns:p14="http://schemas.microsoft.com/office/powerpoint/2010/main" val="1326192639"/>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8913" name="Group 3"/>
          <p:cNvGrpSpPr>
            <a:grpSpLocks noGrp="1" noUngrp="1" noChangeAspect="1"/>
          </p:cNvGrpSpPr>
          <p:nvPr/>
        </p:nvGrpSpPr>
        <p:grpSpPr bwMode="auto">
          <a:xfrm>
            <a:off x="0" y="0"/>
            <a:ext cx="9144000" cy="6564313"/>
            <a:chOff x="685800" y="828675"/>
            <a:chExt cx="7772400" cy="5580063"/>
          </a:xfrm>
        </p:grpSpPr>
        <p:pic>
          <p:nvPicPr>
            <p:cNvPr id="38914" name="Picture 1" descr="Shepherd with sheep near Horvat Radum, tb032107413"/>
            <p:cNvPicPr>
              <a:picLocks noRot="1" noChangeAspect="1" noMove="1" noResize="1"/>
            </p:cNvPicPr>
            <p:nvPr isPhoto="1"/>
          </p:nvPicPr>
          <p:blipFill>
            <a:blip r:embed="rId3" cstate="print"/>
            <a:srcRect/>
            <a:stretch>
              <a:fillRect/>
            </a:stretch>
          </p:blipFill>
          <p:spPr bwMode="auto">
            <a:xfrm>
              <a:off x="685800" y="828675"/>
              <a:ext cx="7772400" cy="5199063"/>
            </a:xfrm>
            <a:prstGeom prst="rect">
              <a:avLst/>
            </a:prstGeom>
            <a:noFill/>
            <a:ln w="9525">
              <a:noFill/>
              <a:miter lim="800000"/>
              <a:headEnd/>
              <a:tailEnd/>
            </a:ln>
          </p:spPr>
        </p:pic>
        <p:sp>
          <p:nvSpPr>
            <p:cNvPr id="3" name="Rectangle 2"/>
            <p:cNvSpPr/>
            <p:nvPr/>
          </p:nvSpPr>
          <p:spPr>
            <a:xfrm>
              <a:off x="685800" y="6065972"/>
              <a:ext cx="7772400" cy="342766"/>
            </a:xfrm>
            <a:prstGeom prst="rect">
              <a:avLst/>
            </a:prstGeom>
            <a:noFill/>
            <a:ln>
              <a:noFill/>
            </a:ln>
          </p:spPr>
          <p:txBody>
            <a:bodyPr anchor="ctr">
              <a:noAutofit/>
            </a:bodyPr>
            <a:lstStyle/>
            <a:p>
              <a:pPr algn="ctr">
                <a:defRPr/>
              </a:pPr>
              <a:r>
                <a:rPr lang="en-US" sz="2200" dirty="0">
                  <a:latin typeface="Calibri"/>
                  <a:cs typeface="Calibri" pitchFamily="34" charset="0"/>
                </a:rPr>
                <a:t>Shepherd with flock of sheep near </a:t>
              </a:r>
              <a:r>
                <a:rPr lang="en-US" sz="2200" dirty="0" err="1">
                  <a:latin typeface="Calibri"/>
                  <a:cs typeface="Calibri" pitchFamily="34" charset="0"/>
                </a:rPr>
                <a:t>Horvat</a:t>
              </a:r>
              <a:r>
                <a:rPr lang="en-US" sz="2200" dirty="0">
                  <a:latin typeface="Calibri"/>
                  <a:cs typeface="Calibri" pitchFamily="34" charset="0"/>
                </a:rPr>
                <a:t> </a:t>
              </a:r>
              <a:r>
                <a:rPr lang="en-US" sz="2200" dirty="0" err="1">
                  <a:latin typeface="Calibri"/>
                  <a:cs typeface="Calibri" pitchFamily="34" charset="0"/>
                </a:rPr>
                <a:t>Radum</a:t>
              </a:r>
              <a:endParaRPr lang="en-US" sz="2200" dirty="0">
                <a:latin typeface="Calibri"/>
                <a:cs typeface="Calibri" pitchFamily="34" charset="0"/>
              </a:endParaRPr>
            </a:p>
          </p:txBody>
        </p:sp>
      </p:grpSp>
    </p:spTree>
    <p:extLst>
      <p:ext uri="{BB962C8B-B14F-4D97-AF65-F5344CB8AC3E}">
        <p14:creationId xmlns:p14="http://schemas.microsoft.com/office/powerpoint/2010/main" val="2551895958"/>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and shepherd in eastern Samaria, tb03140526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Sheep and shepherd in eastern Samaria</a:t>
              </a:r>
            </a:p>
          </p:txBody>
        </p:sp>
      </p:grpSp>
    </p:spTree>
    <p:extLst>
      <p:ext uri="{BB962C8B-B14F-4D97-AF65-F5344CB8AC3E}">
        <p14:creationId xmlns:p14="http://schemas.microsoft.com/office/powerpoint/2010/main" val="3428076232"/>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and sheep near Taiybe, cd08041611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and sheep near </a:t>
              </a:r>
              <a:r>
                <a:rPr lang="en-US" sz="2400" dirty="0" err="1"/>
                <a:t>Taiyibeh</a:t>
              </a:r>
              <a:endParaRPr lang="en-US" sz="2400" dirty="0"/>
            </a:p>
          </p:txBody>
        </p:sp>
      </p:grpSp>
    </p:spTree>
    <p:extLst>
      <p:ext uri="{BB962C8B-B14F-4D97-AF65-F5344CB8AC3E}">
        <p14:creationId xmlns:p14="http://schemas.microsoft.com/office/powerpoint/2010/main" val="2049408075"/>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sheep in Shephelah, cd100418504"/>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sheep in Shephelah</a:t>
              </a:r>
            </a:p>
          </p:txBody>
        </p:sp>
      </p:grpSp>
    </p:spTree>
    <p:extLst>
      <p:ext uri="{BB962C8B-B14F-4D97-AF65-F5344CB8AC3E}">
        <p14:creationId xmlns:p14="http://schemas.microsoft.com/office/powerpoint/2010/main" val="307631082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sheep near Har Homa, cd09041735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sheep near Har </a:t>
              </a:r>
              <a:r>
                <a:rPr lang="en-US" sz="2400" dirty="0" err="1"/>
                <a:t>Homa</a:t>
              </a:r>
              <a:endParaRPr lang="en-US" sz="2400" dirty="0"/>
            </a:p>
          </p:txBody>
        </p:sp>
      </p:grpSp>
    </p:spTree>
    <p:extLst>
      <p:ext uri="{BB962C8B-B14F-4D97-AF65-F5344CB8AC3E}">
        <p14:creationId xmlns:p14="http://schemas.microsoft.com/office/powerpoint/2010/main" val="3905576578"/>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sheep, cd09032504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sheep</a:t>
              </a:r>
            </a:p>
          </p:txBody>
        </p:sp>
      </p:grpSp>
    </p:spTree>
    <p:extLst>
      <p:ext uri="{BB962C8B-B14F-4D97-AF65-F5344CB8AC3E}">
        <p14:creationId xmlns:p14="http://schemas.microsoft.com/office/powerpoint/2010/main" val="3643801189"/>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and shepherd in eastern Samaria, tb03140524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Sheep and shepherd in eastern Samaria</a:t>
              </a:r>
            </a:p>
          </p:txBody>
        </p:sp>
      </p:grpSp>
    </p:spTree>
    <p:extLst>
      <p:ext uri="{BB962C8B-B14F-4D97-AF65-F5344CB8AC3E}">
        <p14:creationId xmlns:p14="http://schemas.microsoft.com/office/powerpoint/2010/main" val="614290073"/>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and shepherd in eastern Samaria, tb03140525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Sheep and shepherd in eastern Samaria</a:t>
              </a:r>
            </a:p>
          </p:txBody>
        </p:sp>
      </p:grpSp>
    </p:spTree>
    <p:extLst>
      <p:ext uri="{BB962C8B-B14F-4D97-AF65-F5344CB8AC3E}">
        <p14:creationId xmlns:p14="http://schemas.microsoft.com/office/powerpoint/2010/main" val="2045979117"/>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and shepherd in eastern Samaria, tb031405254"/>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Sheep and shepherd in eastern Samaria</a:t>
              </a:r>
            </a:p>
          </p:txBody>
        </p:sp>
      </p:grpSp>
    </p:spTree>
    <p:extLst>
      <p:ext uri="{BB962C8B-B14F-4D97-AF65-F5344CB8AC3E}">
        <p14:creationId xmlns:p14="http://schemas.microsoft.com/office/powerpoint/2010/main" val="1442302580"/>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and sheep at Gezer, tb05180805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and sheep at Gezer</a:t>
              </a:r>
            </a:p>
          </p:txBody>
        </p:sp>
      </p:grpSp>
    </p:spTree>
    <p:extLst>
      <p:ext uri="{BB962C8B-B14F-4D97-AF65-F5344CB8AC3E}">
        <p14:creationId xmlns:p14="http://schemas.microsoft.com/office/powerpoint/2010/main" val="793337665"/>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pherd girl on donkey with sheep near Mizpe Dani, tb03140531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Shepherd girl on donkey with sheep near </a:t>
              </a:r>
              <a:r>
                <a:rPr lang="en-US" sz="2400" dirty="0" err="1"/>
                <a:t>Mizpe</a:t>
              </a:r>
              <a:r>
                <a:rPr lang="en-US" sz="2400" dirty="0"/>
                <a:t> </a:t>
              </a:r>
              <a:r>
                <a:rPr lang="en-US" sz="2400" dirty="0" err="1"/>
                <a:t>Dani</a:t>
              </a:r>
              <a:endParaRPr lang="en-US" sz="2400" dirty="0"/>
            </a:p>
          </p:txBody>
        </p:sp>
      </p:grpSp>
    </p:spTree>
    <p:extLst>
      <p:ext uri="{BB962C8B-B14F-4D97-AF65-F5344CB8AC3E}">
        <p14:creationId xmlns:p14="http://schemas.microsoft.com/office/powerpoint/2010/main" val="1658132772"/>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near Har Homa, cd09041714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near Har </a:t>
              </a:r>
              <a:r>
                <a:rPr lang="en-US" sz="2400" dirty="0" err="1"/>
                <a:t>Homa</a:t>
              </a:r>
              <a:endParaRPr lang="en-US" sz="2400" dirty="0"/>
            </a:p>
          </p:txBody>
        </p:sp>
      </p:grpSp>
    </p:spTree>
    <p:extLst>
      <p:ext uri="{BB962C8B-B14F-4D97-AF65-F5344CB8AC3E}">
        <p14:creationId xmlns:p14="http://schemas.microsoft.com/office/powerpoint/2010/main" val="3300310325"/>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pherd with flock of sheep in eastern Samaria, tb03140544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Shepherd with flock of sheep in eastern Samaria</a:t>
              </a:r>
            </a:p>
          </p:txBody>
        </p:sp>
      </p:grpSp>
    </p:spTree>
    <p:extLst>
      <p:ext uri="{BB962C8B-B14F-4D97-AF65-F5344CB8AC3E}">
        <p14:creationId xmlns:p14="http://schemas.microsoft.com/office/powerpoint/2010/main" val="4162862529"/>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61" name="Rectangle 1026" hidden="1"/>
          <p:cNvSpPr>
            <a:spLocks noGrp="1" noChangeArrowheads="1"/>
          </p:cNvSpPr>
          <p:nvPr>
            <p:ph type="title"/>
          </p:nvPr>
        </p:nvSpPr>
        <p:spPr/>
        <p:txBody>
          <a:bodyPr/>
          <a:lstStyle/>
          <a:p>
            <a:pPr eaLnBrk="1" hangingPunct="1"/>
            <a:endParaRPr lang="en-US" sz="3600" dirty="0"/>
          </a:p>
        </p:txBody>
      </p:sp>
      <p:pic>
        <p:nvPicPr>
          <p:cNvPr id="40962" name="Picture 1027" descr="Shepherd with flock in Negev riverbed"/>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8196"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Shepherd with flock of sheep in Negev riverbed</a:t>
            </a:r>
          </a:p>
        </p:txBody>
      </p:sp>
    </p:spTree>
    <p:extLst>
      <p:ext uri="{BB962C8B-B14F-4D97-AF65-F5344CB8AC3E}">
        <p14:creationId xmlns:p14="http://schemas.microsoft.com/office/powerpoint/2010/main" val="32854907"/>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249" name="Rectangle 1026" hidden="1"/>
          <p:cNvSpPr>
            <a:spLocks noGrp="1" noChangeArrowheads="1"/>
          </p:cNvSpPr>
          <p:nvPr>
            <p:ph type="title"/>
          </p:nvPr>
        </p:nvSpPr>
        <p:spPr/>
        <p:txBody>
          <a:bodyPr/>
          <a:lstStyle/>
          <a:p>
            <a:pPr eaLnBrk="1" hangingPunct="1"/>
            <a:endParaRPr lang="en-US" sz="3600" dirty="0"/>
          </a:p>
        </p:txBody>
      </p:sp>
      <p:pic>
        <p:nvPicPr>
          <p:cNvPr id="53250" name="Picture 1027" descr="Shepherd with lamb in Negev riverbed"/>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14340" name="Text Box 1028"/>
          <p:cNvSpPr txBox="1">
            <a:spLocks noChangeArrowheads="1"/>
          </p:cNvSpPr>
          <p:nvPr/>
        </p:nvSpPr>
        <p:spPr bwMode="auto">
          <a:xfrm>
            <a:off x="0" y="6400800"/>
            <a:ext cx="9144000" cy="457200"/>
          </a:xfrm>
          <a:prstGeom prst="rect">
            <a:avLst/>
          </a:prstGeom>
          <a:noFill/>
          <a:ln>
            <a:noFill/>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Shepherd with lamb in Negev riverbed</a:t>
            </a:r>
          </a:p>
        </p:txBody>
      </p:sp>
    </p:spTree>
    <p:extLst>
      <p:ext uri="{BB962C8B-B14F-4D97-AF65-F5344CB8AC3E}">
        <p14:creationId xmlns:p14="http://schemas.microsoft.com/office/powerpoint/2010/main" val="711628658"/>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858000"/>
            <a:chOff x="914400" y="685800"/>
            <a:chExt cx="7315200" cy="5486400"/>
          </a:xfrm>
        </p:grpSpPr>
        <p:pic>
          <p:nvPicPr>
            <p:cNvPr id="2" name="Picture 1" descr="Sheep drinking at well near Michmash, tb02050310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914400" y="685800"/>
              <a:ext cx="7315200" cy="5486400"/>
            </a:xfrm>
            <a:prstGeom prst="rect">
              <a:avLst/>
            </a:prstGeom>
            <a:noFill/>
            <a:ln>
              <a:noFill/>
            </a:ln>
          </p:spPr>
        </p:pic>
        <p:sp>
          <p:nvSpPr>
            <p:cNvPr id="3" name="Rectangle 2"/>
            <p:cNvSpPr/>
            <p:nvPr/>
          </p:nvSpPr>
          <p:spPr>
            <a:xfrm>
              <a:off x="914400" y="5829300"/>
              <a:ext cx="7315200" cy="342900"/>
            </a:xfrm>
            <a:prstGeom prst="rect">
              <a:avLst/>
            </a:prstGeom>
            <a:noFill/>
            <a:ln>
              <a:noFill/>
            </a:ln>
          </p:spPr>
          <p:txBody>
            <a:bodyPr anchor="ctr">
              <a:normAutofit/>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 drinking at well near Michmash</a:t>
              </a:r>
            </a:p>
          </p:txBody>
        </p:sp>
      </p:grpSp>
    </p:spTree>
    <p:extLst>
      <p:ext uri="{BB962C8B-B14F-4D97-AF65-F5344CB8AC3E}">
        <p14:creationId xmlns:p14="http://schemas.microsoft.com/office/powerpoint/2010/main" val="791839284"/>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fold at Ein Samiya, tb05120735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nn-NO" sz="2400" dirty="0"/>
                <a:t>Sheepfold at Ein Samiya</a:t>
              </a:r>
              <a:endParaRPr lang="en-US" sz="2400" dirty="0"/>
            </a:p>
          </p:txBody>
        </p:sp>
      </p:grpSp>
    </p:spTree>
    <p:extLst>
      <p:ext uri="{BB962C8B-B14F-4D97-AF65-F5344CB8AC3E}">
        <p14:creationId xmlns:p14="http://schemas.microsoft.com/office/powerpoint/2010/main" val="3037600463"/>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2705" name="Rectangle 2" hidden="1"/>
          <p:cNvSpPr>
            <a:spLocks noGrp="1" noChangeArrowheads="1"/>
          </p:cNvSpPr>
          <p:nvPr>
            <p:ph type="title"/>
          </p:nvPr>
        </p:nvSpPr>
        <p:spPr/>
        <p:txBody>
          <a:bodyPr/>
          <a:lstStyle/>
          <a:p>
            <a:pPr eaLnBrk="1" hangingPunct="1"/>
            <a:endParaRPr lang="en-US" dirty="0">
              <a:ea typeface="ＭＳ Ｐゴシック" pitchFamily="34" charset="-128"/>
            </a:endParaRPr>
          </a:p>
        </p:txBody>
      </p:sp>
      <p:pic>
        <p:nvPicPr>
          <p:cNvPr id="72706" name="Picture 3" descr="Sheepfold near Michmash, tb q020503"/>
          <p:cNvPicPr preferRelativeResize="0">
            <a:picLocks noChangeAspect="1" noChangeArrowheads="1"/>
          </p:cNvPicPr>
          <p:nvPr>
            <p:custDataLst>
              <p:tags r:id="rId1"/>
            </p:custDataLst>
          </p:nvPr>
        </p:nvPicPr>
        <p:blipFill>
          <a:blip r:embed="rId4" cstate="print"/>
          <a:srcRect/>
          <a:stretch>
            <a:fillRect/>
          </a:stretch>
        </p:blipFill>
        <p:spPr bwMode="auto">
          <a:xfrm>
            <a:off x="-23813" y="-17463"/>
            <a:ext cx="9190038" cy="6892926"/>
          </a:xfrm>
          <a:prstGeom prst="rect">
            <a:avLst/>
          </a:prstGeom>
          <a:noFill/>
          <a:ln w="9525">
            <a:noFill/>
            <a:miter lim="800000"/>
            <a:headEnd/>
            <a:tailEnd/>
          </a:ln>
        </p:spPr>
      </p:pic>
      <p:sp>
        <p:nvSpPr>
          <p:cNvPr id="72708" name="Text Box 4"/>
          <p:cNvSpPr txBox="1">
            <a:spLocks noChangeArrowheads="1"/>
          </p:cNvSpPr>
          <p:nvPr/>
        </p:nvSpPr>
        <p:spPr bwMode="auto">
          <a:xfrm>
            <a:off x="-14288" y="6416675"/>
            <a:ext cx="9158288" cy="457200"/>
          </a:xfrm>
          <a:prstGeom prst="rect">
            <a:avLst/>
          </a:prstGeom>
          <a:noFill/>
          <a:ln w="9525">
            <a:noFill/>
            <a:miter lim="800000"/>
            <a:headEnd/>
            <a:tailEnd/>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Sheepfold near </a:t>
            </a:r>
            <a:r>
              <a:rPr lang="en-US" sz="2200" dirty="0" err="1">
                <a:effectLst>
                  <a:glow rad="76200">
                    <a:schemeClr val="bg1">
                      <a:alpha val="60000"/>
                    </a:schemeClr>
                  </a:glow>
                </a:effectLst>
                <a:latin typeface="Calibri" pitchFamily="34" charset="0"/>
                <a:cs typeface="Calibri" pitchFamily="34" charset="0"/>
              </a:rPr>
              <a:t>Michmash</a:t>
            </a:r>
            <a:endParaRPr lang="en-US" sz="2200"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785685197"/>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4753" name="Picture 5" descr="Sheepfold near Michmash2, tb q020503s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74754" name="Rectangle 2" hidden="1"/>
          <p:cNvSpPr>
            <a:spLocks noGrp="1" noChangeArrowheads="1"/>
          </p:cNvSpPr>
          <p:nvPr>
            <p:ph type="title"/>
          </p:nvPr>
        </p:nvSpPr>
        <p:spPr/>
        <p:txBody>
          <a:bodyPr/>
          <a:lstStyle/>
          <a:p>
            <a:pPr eaLnBrk="1" hangingPunct="1"/>
            <a:endParaRPr lang="en-US" dirty="0">
              <a:ea typeface="ＭＳ Ｐゴシック" pitchFamily="34" charset="-128"/>
            </a:endParaRPr>
          </a:p>
        </p:txBody>
      </p:sp>
      <p:sp>
        <p:nvSpPr>
          <p:cNvPr id="73732" name="Text Box 4"/>
          <p:cNvSpPr txBox="1">
            <a:spLocks noChangeArrowheads="1"/>
          </p:cNvSpPr>
          <p:nvPr/>
        </p:nvSpPr>
        <p:spPr bwMode="auto">
          <a:xfrm>
            <a:off x="-14288" y="6416675"/>
            <a:ext cx="9158288" cy="457200"/>
          </a:xfrm>
          <a:prstGeom prst="rect">
            <a:avLst/>
          </a:prstGeom>
          <a:noFill/>
          <a:ln w="9525">
            <a:noFill/>
            <a:miter lim="800000"/>
            <a:headEnd/>
            <a:tailEnd/>
          </a:ln>
        </p:spPr>
        <p:txBody>
          <a:bodyPr/>
          <a:lstStyle/>
          <a:p>
            <a:pPr algn="ctr" fontAlgn="base">
              <a:spcBef>
                <a:spcPct val="0"/>
              </a:spcBef>
              <a:spcAft>
                <a:spcPct val="0"/>
              </a:spcAft>
              <a:defRPr/>
            </a:pPr>
            <a:r>
              <a:rPr lang="en-US" sz="2200" dirty="0">
                <a:effectLst>
                  <a:glow rad="76200">
                    <a:schemeClr val="bg1">
                      <a:alpha val="60000"/>
                    </a:schemeClr>
                  </a:glow>
                </a:effectLst>
                <a:latin typeface="Calibri" pitchFamily="34" charset="0"/>
                <a:cs typeface="Calibri" pitchFamily="34" charset="0"/>
              </a:rPr>
              <a:t>Sheepfold near </a:t>
            </a:r>
            <a:r>
              <a:rPr lang="en-US" sz="2200" dirty="0" err="1">
                <a:effectLst>
                  <a:glow rad="76200">
                    <a:schemeClr val="bg1">
                      <a:alpha val="60000"/>
                    </a:schemeClr>
                  </a:glow>
                </a:effectLst>
                <a:latin typeface="Calibri" pitchFamily="34" charset="0"/>
                <a:cs typeface="Calibri" pitchFamily="34" charset="0"/>
              </a:rPr>
              <a:t>Michmash</a:t>
            </a:r>
            <a:endParaRPr lang="en-US" sz="2200"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409083249"/>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fold near Michmash, tb09270620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Sheepfold near Michmash</a:t>
              </a:r>
            </a:p>
          </p:txBody>
        </p:sp>
      </p:grpSp>
    </p:spTree>
    <p:extLst>
      <p:ext uri="{BB962C8B-B14F-4D97-AF65-F5344CB8AC3E}">
        <p14:creationId xmlns:p14="http://schemas.microsoft.com/office/powerpoint/2010/main" val="1117260199"/>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sheep near Sede Boqer, tb04200744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sheep near </a:t>
              </a:r>
              <a:r>
                <a:rPr lang="en-US" sz="2400" dirty="0" err="1"/>
                <a:t>Sede</a:t>
              </a:r>
              <a:r>
                <a:rPr lang="en-US" sz="2400" dirty="0"/>
                <a:t> </a:t>
              </a:r>
              <a:r>
                <a:rPr lang="en-US" sz="2400" dirty="0" err="1"/>
                <a:t>Boqer</a:t>
              </a:r>
              <a:endParaRPr lang="en-US" sz="2400" dirty="0"/>
            </a:p>
          </p:txBody>
        </p:sp>
      </p:grpSp>
    </p:spTree>
    <p:extLst>
      <p:ext uri="{BB962C8B-B14F-4D97-AF65-F5344CB8AC3E}">
        <p14:creationId xmlns:p14="http://schemas.microsoft.com/office/powerpoint/2010/main" val="1313410589"/>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epfold near Michmash, tb092706206"/>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Sheepfold near Michmash</a:t>
              </a:r>
            </a:p>
          </p:txBody>
        </p:sp>
      </p:grpSp>
    </p:spTree>
    <p:extLst>
      <p:ext uri="{BB962C8B-B14F-4D97-AF65-F5344CB8AC3E}">
        <p14:creationId xmlns:p14="http://schemas.microsoft.com/office/powerpoint/2010/main" val="1509078754"/>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s watering trough for sheep near Michmash, tb09270619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Shepherds watering trough for sheep near Michmash</a:t>
              </a:r>
            </a:p>
          </p:txBody>
        </p:sp>
      </p:grpSp>
    </p:spTree>
    <p:extLst>
      <p:ext uri="{BB962C8B-B14F-4D97-AF65-F5344CB8AC3E}">
        <p14:creationId xmlns:p14="http://schemas.microsoft.com/office/powerpoint/2010/main" val="2087539104"/>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kinning and gutting sheep in Jericho, tb051106805"/>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Skinning and gutting sheep in Jericho</a:t>
              </a:r>
            </a:p>
          </p:txBody>
        </p:sp>
      </p:grpSp>
    </p:spTree>
    <p:extLst>
      <p:ext uri="{BB962C8B-B14F-4D97-AF65-F5344CB8AC3E}">
        <p14:creationId xmlns:p14="http://schemas.microsoft.com/office/powerpoint/2010/main" val="2672909106"/>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kinning and gutting sheep in Jericho, tb051106810"/>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Skinning and gutting sheep in Jericho</a:t>
              </a:r>
            </a:p>
          </p:txBody>
        </p:sp>
      </p:grpSp>
    </p:spTree>
    <p:extLst>
      <p:ext uri="{BB962C8B-B14F-4D97-AF65-F5344CB8AC3E}">
        <p14:creationId xmlns:p14="http://schemas.microsoft.com/office/powerpoint/2010/main" val="3490478762"/>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kinning sheep in Jericho, tb051106812"/>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Skinning sheep in Jericho</a:t>
              </a:r>
            </a:p>
          </p:txBody>
        </p:sp>
      </p:grpSp>
    </p:spTree>
    <p:extLst>
      <p:ext uri="{BB962C8B-B14F-4D97-AF65-F5344CB8AC3E}">
        <p14:creationId xmlns:p14="http://schemas.microsoft.com/office/powerpoint/2010/main" val="198896288"/>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1" cy="6840187"/>
            <a:chOff x="2747963" y="685800"/>
            <a:chExt cx="7334251" cy="5486400"/>
          </a:xfrm>
        </p:grpSpPr>
        <p:pic>
          <p:nvPicPr>
            <p:cNvPr id="2" name="Picture 1" descr="Skinning and gutting sheep in Jericho, tb05110680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2747963" y="685800"/>
              <a:ext cx="3648075" cy="5486400"/>
            </a:xfrm>
            <a:prstGeom prst="rect">
              <a:avLst/>
            </a:prstGeom>
            <a:noFill/>
            <a:ln>
              <a:noFill/>
            </a:ln>
          </p:spPr>
        </p:pic>
        <p:sp>
          <p:nvSpPr>
            <p:cNvPr id="3" name="Rectangle 2"/>
            <p:cNvSpPr/>
            <p:nvPr/>
          </p:nvSpPr>
          <p:spPr>
            <a:xfrm>
              <a:off x="6434139" y="5758656"/>
              <a:ext cx="3648075" cy="410775"/>
            </a:xfrm>
            <a:prstGeom prst="rect">
              <a:avLst/>
            </a:prstGeom>
            <a:noFill/>
            <a:ln>
              <a:noFill/>
            </a:ln>
          </p:spPr>
          <p:txBody>
            <a:bodyPr anchor="ctr">
              <a:normAutofit fontScale="92500"/>
            </a:bodyPr>
            <a:lstStyle/>
            <a:p>
              <a:pPr algn="ctr"/>
              <a:r>
                <a:rPr lang="en-US" sz="2400" dirty="0"/>
                <a:t>Skinning and gutting sheep in Jericho</a:t>
              </a:r>
            </a:p>
          </p:txBody>
        </p:sp>
      </p:grpSp>
    </p:spTree>
    <p:extLst>
      <p:ext uri="{BB962C8B-B14F-4D97-AF65-F5344CB8AC3E}">
        <p14:creationId xmlns:p14="http://schemas.microsoft.com/office/powerpoint/2010/main" val="3281238875"/>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1" cy="6840187"/>
            <a:chOff x="2747963" y="685800"/>
            <a:chExt cx="7334251" cy="5486400"/>
          </a:xfrm>
        </p:grpSpPr>
        <p:pic>
          <p:nvPicPr>
            <p:cNvPr id="2" name="Picture 1" descr="Skinning and gutting sheep in Jericho, tb05110681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2747963" y="685800"/>
              <a:ext cx="3648075" cy="5486400"/>
            </a:xfrm>
            <a:prstGeom prst="rect">
              <a:avLst/>
            </a:prstGeom>
            <a:noFill/>
            <a:ln>
              <a:noFill/>
            </a:ln>
          </p:spPr>
        </p:pic>
        <p:sp>
          <p:nvSpPr>
            <p:cNvPr id="3" name="Rectangle 2"/>
            <p:cNvSpPr/>
            <p:nvPr/>
          </p:nvSpPr>
          <p:spPr>
            <a:xfrm>
              <a:off x="6434139" y="5697538"/>
              <a:ext cx="3648075" cy="474662"/>
            </a:xfrm>
            <a:prstGeom prst="rect">
              <a:avLst/>
            </a:prstGeom>
            <a:noFill/>
            <a:ln>
              <a:noFill/>
            </a:ln>
          </p:spPr>
          <p:txBody>
            <a:bodyPr anchor="ctr">
              <a:normAutofit fontScale="92500"/>
            </a:bodyPr>
            <a:lstStyle/>
            <a:p>
              <a:pPr algn="ctr"/>
              <a:r>
                <a:rPr lang="en-US" sz="2400" dirty="0"/>
                <a:t>Skinning and gutting sheep in Jericho</a:t>
              </a:r>
            </a:p>
          </p:txBody>
        </p:sp>
      </p:grpSp>
    </p:spTree>
    <p:extLst>
      <p:ext uri="{BB962C8B-B14F-4D97-AF65-F5344CB8AC3E}">
        <p14:creationId xmlns:p14="http://schemas.microsoft.com/office/powerpoint/2010/main" val="2525157183"/>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1" cy="6840187"/>
            <a:chOff x="2747963" y="685800"/>
            <a:chExt cx="7334251" cy="5486400"/>
          </a:xfrm>
        </p:grpSpPr>
        <p:pic>
          <p:nvPicPr>
            <p:cNvPr id="2" name="Picture 1" descr="Skinning and gutting sheep in Jericho, tb051106808"/>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2747963" y="685800"/>
              <a:ext cx="3648075" cy="5486400"/>
            </a:xfrm>
            <a:prstGeom prst="rect">
              <a:avLst/>
            </a:prstGeom>
            <a:noFill/>
            <a:ln>
              <a:noFill/>
            </a:ln>
          </p:spPr>
        </p:pic>
        <p:sp>
          <p:nvSpPr>
            <p:cNvPr id="3" name="Rectangle 2"/>
            <p:cNvSpPr/>
            <p:nvPr/>
          </p:nvSpPr>
          <p:spPr>
            <a:xfrm>
              <a:off x="6434139" y="5697538"/>
              <a:ext cx="3648075" cy="474662"/>
            </a:xfrm>
            <a:prstGeom prst="rect">
              <a:avLst/>
            </a:prstGeom>
            <a:noFill/>
            <a:ln>
              <a:noFill/>
            </a:ln>
          </p:spPr>
          <p:txBody>
            <a:bodyPr anchor="ctr">
              <a:normAutofit fontScale="92500"/>
            </a:bodyPr>
            <a:lstStyle/>
            <a:p>
              <a:pPr algn="ctr"/>
              <a:r>
                <a:rPr lang="en-US" sz="2400" dirty="0"/>
                <a:t>Skinning and gutting sheep in Jericho</a:t>
              </a:r>
            </a:p>
          </p:txBody>
        </p:sp>
      </p:grpSp>
    </p:spTree>
    <p:extLst>
      <p:ext uri="{BB962C8B-B14F-4D97-AF65-F5344CB8AC3E}">
        <p14:creationId xmlns:p14="http://schemas.microsoft.com/office/powerpoint/2010/main" val="2094411323"/>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sheep near Sede Boqer, tb04200745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sheep near </a:t>
              </a:r>
              <a:r>
                <a:rPr lang="en-US" sz="2400" dirty="0" err="1"/>
                <a:t>Sede</a:t>
              </a:r>
              <a:r>
                <a:rPr lang="en-US" sz="2400" dirty="0"/>
                <a:t> </a:t>
              </a:r>
              <a:r>
                <a:rPr lang="en-US" sz="2400" dirty="0" err="1"/>
                <a:t>Boqer</a:t>
              </a:r>
              <a:endParaRPr lang="en-US" sz="2400" dirty="0"/>
            </a:p>
          </p:txBody>
        </p:sp>
      </p:grpSp>
    </p:spTree>
    <p:extLst>
      <p:ext uri="{BB962C8B-B14F-4D97-AF65-F5344CB8AC3E}">
        <p14:creationId xmlns:p14="http://schemas.microsoft.com/office/powerpoint/2010/main" val="2850065372"/>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ep grazing in eastern Samaria, tb031405363"/>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Sheep grazing in eastern Samaria</a:t>
              </a:r>
            </a:p>
          </p:txBody>
        </p:sp>
      </p:grpSp>
    </p:spTree>
    <p:extLst>
      <p:ext uri="{BB962C8B-B14F-4D97-AF65-F5344CB8AC3E}">
        <p14:creationId xmlns:p14="http://schemas.microsoft.com/office/powerpoint/2010/main" val="209852204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0"/>
            <a:ext cx="9144000" cy="6529294"/>
            <a:chOff x="685800" y="844550"/>
            <a:chExt cx="7772400" cy="5549900"/>
          </a:xfrm>
        </p:grpSpPr>
        <p:pic>
          <p:nvPicPr>
            <p:cNvPr id="2" name="Picture 1" descr="Shepherds and sheep near Shechem, tb050106457"/>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44550"/>
              <a:ext cx="7772400" cy="5168900"/>
            </a:xfrm>
            <a:prstGeom prst="rect">
              <a:avLst/>
            </a:prstGeom>
            <a:noFill/>
            <a:ln>
              <a:noFill/>
            </a:ln>
          </p:spPr>
        </p:pic>
        <p:sp>
          <p:nvSpPr>
            <p:cNvPr id="3" name="Rectangle 2"/>
            <p:cNvSpPr/>
            <p:nvPr/>
          </p:nvSpPr>
          <p:spPr>
            <a:xfrm>
              <a:off x="685800" y="6051550"/>
              <a:ext cx="7772400" cy="342900"/>
            </a:xfrm>
            <a:prstGeom prst="rect">
              <a:avLst/>
            </a:prstGeom>
            <a:noFill/>
            <a:ln>
              <a:noFill/>
            </a:ln>
          </p:spPr>
          <p:txBody>
            <a:bodyPr anchor="ctr">
              <a:normAutofit fontScale="92500" lnSpcReduction="10000"/>
            </a:bodyPr>
            <a:lstStyle/>
            <a:p>
              <a:pPr algn="ctr"/>
              <a:r>
                <a:rPr lang="en-US" sz="2400" dirty="0"/>
                <a:t>Shepherds and sheep near Shechem</a:t>
              </a:r>
            </a:p>
          </p:txBody>
        </p:sp>
      </p:grpSp>
    </p:spTree>
    <p:extLst>
      <p:ext uri="{BB962C8B-B14F-4D97-AF65-F5344CB8AC3E}">
        <p14:creationId xmlns:p14="http://schemas.microsoft.com/office/powerpoint/2010/main" val="202332076"/>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s with sheep near Beersheba, tb04220794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Shepherds with sheep near Beersheba</a:t>
              </a:r>
            </a:p>
          </p:txBody>
        </p:sp>
      </p:grpSp>
    </p:spTree>
    <p:extLst>
      <p:ext uri="{BB962C8B-B14F-4D97-AF65-F5344CB8AC3E}">
        <p14:creationId xmlns:p14="http://schemas.microsoft.com/office/powerpoint/2010/main" val="2941424345"/>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flock near Bethlehem, tb111106849"/>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flock near Bethlehem</a:t>
              </a:r>
            </a:p>
          </p:txBody>
        </p:sp>
      </p:grpSp>
    </p:spTree>
    <p:extLst>
      <p:ext uri="{BB962C8B-B14F-4D97-AF65-F5344CB8AC3E}">
        <p14:creationId xmlns:p14="http://schemas.microsoft.com/office/powerpoint/2010/main" val="864368372"/>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a:grpSpLocks noGrp="1" noUngrp="1" noChangeAspect="1"/>
          </p:cNvGrpSpPr>
          <p:nvPr/>
        </p:nvGrpSpPr>
        <p:grpSpPr>
          <a:xfrm>
            <a:off x="0" y="-1"/>
            <a:ext cx="9144000" cy="6564780"/>
            <a:chOff x="685800" y="828675"/>
            <a:chExt cx="7772400" cy="5580063"/>
          </a:xfrm>
        </p:grpSpPr>
        <p:pic>
          <p:nvPicPr>
            <p:cNvPr id="2" name="Picture 1" descr="Shepherd with flock near Bethlehem, tb111106861"/>
            <p:cNvPicPr>
              <a:picLocks noRot="1" noChangeAspect="1" noMove="1" noResize="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828675"/>
              <a:ext cx="7772400" cy="5199063"/>
            </a:xfrm>
            <a:prstGeom prst="rect">
              <a:avLst/>
            </a:prstGeom>
            <a:noFill/>
            <a:ln>
              <a:noFill/>
            </a:ln>
          </p:spPr>
        </p:pic>
        <p:sp>
          <p:nvSpPr>
            <p:cNvPr id="3" name="Rectangle 2"/>
            <p:cNvSpPr/>
            <p:nvPr/>
          </p:nvSpPr>
          <p:spPr>
            <a:xfrm>
              <a:off x="685800" y="6065838"/>
              <a:ext cx="7772400" cy="342900"/>
            </a:xfrm>
            <a:prstGeom prst="rect">
              <a:avLst/>
            </a:prstGeom>
            <a:noFill/>
            <a:ln>
              <a:noFill/>
            </a:ln>
          </p:spPr>
          <p:txBody>
            <a:bodyPr anchor="ctr">
              <a:normAutofit fontScale="92500" lnSpcReduction="10000"/>
            </a:bodyPr>
            <a:lstStyle/>
            <a:p>
              <a:pPr algn="ctr"/>
              <a:r>
                <a:rPr lang="en-US" sz="2400" dirty="0"/>
                <a:t>Shepherd with flock near Bethlehem</a:t>
              </a:r>
            </a:p>
          </p:txBody>
        </p:sp>
      </p:grpSp>
    </p:spTree>
    <p:extLst>
      <p:ext uri="{BB962C8B-B14F-4D97-AF65-F5344CB8AC3E}">
        <p14:creationId xmlns:p14="http://schemas.microsoft.com/office/powerpoint/2010/main" val="2379203318"/>
      </p:ext>
    </p:extLst>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Shepherd with flock in Negev riverbed.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Southern Wildlife\sr\Shepherd with lamb in Negev riverbed.jpg"/>
</p:tagLst>
</file>

<file path=ppt/tags/tag3.xml><?xml version="1.0" encoding="utf-8"?>
<p:tagLst xmlns:a="http://schemas.openxmlformats.org/drawingml/2006/main" xmlns:r="http://schemas.openxmlformats.org/officeDocument/2006/relationships" xmlns:p="http://schemas.openxmlformats.org/presentationml/2006/main">
  <p:tag name="FILENAME" val="D:\0Images\0Adds 2002\02 Samaria\Benjamin\sr\Sheepfold near Michmash, tb q020503.jpg"/>
  <p:tag name="PHOTO" val="TRUE"/>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TotalTime>
  <Words>2007</Words>
  <Application>Microsoft Office PowerPoint</Application>
  <PresentationFormat>On-screen Show (4:3)</PresentationFormat>
  <Paragraphs>178</Paragraphs>
  <Slides>37</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ＭＳ Ｐゴシック</vt:lpstr>
      <vt:lpstr>Arial</vt:lpstr>
      <vt:lpstr>Calibri</vt:lpstr>
      <vt:lpstr>Times New Roman</vt:lpstr>
      <vt:lpstr>1_Office Theme</vt:lpstr>
      <vt:lpstr>Shepherds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Shepherds</dc:title>
  <dc:creator>Todd Bolen</dc:creator>
  <cp:keywords>Pictorial Library of Bible Lands; BiblePlaces.com</cp:keywords>
  <cp:lastModifiedBy>Todd Bolen</cp:lastModifiedBy>
  <cp:revision>21</cp:revision>
  <dcterms:created xsi:type="dcterms:W3CDTF">2011-11-30T23:18:47Z</dcterms:created>
  <dcterms:modified xsi:type="dcterms:W3CDTF">2018-04-27T04:18:50Z</dcterms:modified>
  <cp:category>Cultural Images of the Holy Land</cp:category>
</cp:coreProperties>
</file>