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tags/tag12.xml" ContentType="application/vnd.openxmlformats-officedocument.presentationml.tags+xml"/>
  <Override PartName="/ppt/notesSlides/notesSlide12.xml" ContentType="application/vnd.openxmlformats-officedocument.presentationml.notesSlide+xml"/>
  <Override PartName="/ppt/tags/tag13.xml" ContentType="application/vnd.openxmlformats-officedocument.presentationml.tags+xml"/>
  <Override PartName="/ppt/notesSlides/notesSlide13.xml" ContentType="application/vnd.openxmlformats-officedocument.presentationml.notesSlide+xml"/>
  <Override PartName="/ppt/tags/tag14.xml" ContentType="application/vnd.openxmlformats-officedocument.presentationml.tags+xml"/>
  <Override PartName="/ppt/notesSlides/notesSlide14.xml" ContentType="application/vnd.openxmlformats-officedocument.presentationml.notesSlide+xml"/>
  <Override PartName="/ppt/tags/tag15.xml" ContentType="application/vnd.openxmlformats-officedocument.presentationml.tags+xml"/>
  <Override PartName="/ppt/notesSlides/notesSlide15.xml" ContentType="application/vnd.openxmlformats-officedocument.presentationml.notesSlide+xml"/>
  <Override PartName="/ppt/tags/tag16.xml" ContentType="application/vnd.openxmlformats-officedocument.presentationml.tags+xml"/>
  <Override PartName="/ppt/notesSlides/notesSlide16.xml" ContentType="application/vnd.openxmlformats-officedocument.presentationml.notesSlide+xml"/>
  <Override PartName="/ppt/tags/tag17.xml" ContentType="application/vnd.openxmlformats-officedocument.presentationml.tags+xml"/>
  <Override PartName="/ppt/notesSlides/notesSlide17.xml" ContentType="application/vnd.openxmlformats-officedocument.presentationml.notesSlide+xml"/>
  <Override PartName="/ppt/tags/tag18.xml" ContentType="application/vnd.openxmlformats-officedocument.presentationml.tags+xml"/>
  <Override PartName="/ppt/notesSlides/notesSlide18.xml" ContentType="application/vnd.openxmlformats-officedocument.presentationml.notesSlide+xml"/>
  <Override PartName="/ppt/tags/tag19.xml" ContentType="application/vnd.openxmlformats-officedocument.presentationml.tags+xml"/>
  <Override PartName="/ppt/notesSlides/notesSlide19.xml" ContentType="application/vnd.openxmlformats-officedocument.presentationml.notesSlide+xml"/>
  <Override PartName="/ppt/tags/tag20.xml" ContentType="application/vnd.openxmlformats-officedocument.presentationml.tags+xml"/>
  <Override PartName="/ppt/notesSlides/notesSlide20.xml" ContentType="application/vnd.openxmlformats-officedocument.presentationml.notesSlide+xml"/>
  <Override PartName="/ppt/tags/tag21.xml" ContentType="application/vnd.openxmlformats-officedocument.presentationml.tags+xml"/>
  <Override PartName="/ppt/notesSlides/notesSlide21.xml" ContentType="application/vnd.openxmlformats-officedocument.presentationml.notesSlide+xml"/>
  <Override PartName="/ppt/tags/tag22.xml" ContentType="application/vnd.openxmlformats-officedocument.presentationml.tags+xml"/>
  <Override PartName="/ppt/notesSlides/notesSlide22.xml" ContentType="application/vnd.openxmlformats-officedocument.presentationml.notesSlide+xml"/>
  <Override PartName="/ppt/tags/tag23.xml" ContentType="application/vnd.openxmlformats-officedocument.presentationml.tags+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5"/>
  </p:notesMasterIdLst>
  <p:sldIdLst>
    <p:sldId id="290" r:id="rId2"/>
    <p:sldId id="258" r:id="rId3"/>
    <p:sldId id="286" r:id="rId4"/>
    <p:sldId id="287" r:id="rId5"/>
    <p:sldId id="263" r:id="rId6"/>
    <p:sldId id="288" r:id="rId7"/>
    <p:sldId id="289" r:id="rId8"/>
    <p:sldId id="272" r:id="rId9"/>
    <p:sldId id="281" r:id="rId10"/>
    <p:sldId id="273" r:id="rId11"/>
    <p:sldId id="260" r:id="rId12"/>
    <p:sldId id="261" r:id="rId13"/>
    <p:sldId id="268" r:id="rId14"/>
    <p:sldId id="280" r:id="rId15"/>
    <p:sldId id="282" r:id="rId16"/>
    <p:sldId id="284" r:id="rId17"/>
    <p:sldId id="285" r:id="rId18"/>
    <p:sldId id="264" r:id="rId19"/>
    <p:sldId id="265" r:id="rId20"/>
    <p:sldId id="283" r:id="rId21"/>
    <p:sldId id="262" r:id="rId22"/>
    <p:sldId id="266" r:id="rId23"/>
    <p:sldId id="267" r:id="rId24"/>
  </p:sldIdLst>
  <p:sldSz cx="9144000" cy="6858000" type="screen4x3"/>
  <p:notesSz cx="6858000" cy="9144000"/>
  <p:custDataLst>
    <p:tags r:id="rId26"/>
  </p:custDataLst>
  <p:defaultTextStyle>
    <a:defPPr>
      <a:defRPr lang="en-US"/>
    </a:defPPr>
    <a:lvl1pPr algn="l"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30" autoAdjust="0"/>
    <p:restoredTop sz="83453" autoAdjust="0"/>
  </p:normalViewPr>
  <p:slideViewPr>
    <p:cSldViewPr>
      <p:cViewPr varScale="1">
        <p:scale>
          <a:sx n="95" d="100"/>
          <a:sy n="95" d="100"/>
        </p:scale>
        <p:origin x="1788" y="96"/>
      </p:cViewPr>
      <p:guideLst>
        <p:guide orient="horz" pos="2160"/>
        <p:guide pos="2880"/>
      </p:guideLst>
    </p:cSldViewPr>
  </p:slideViewPr>
  <p:outlineViewPr>
    <p:cViewPr>
      <p:scale>
        <a:sx n="33" d="100"/>
        <a:sy n="33" d="100"/>
      </p:scale>
      <p:origin x="0" y="0"/>
    </p:cViewPr>
  </p:outlineViewPr>
  <p:notesTextViewPr>
    <p:cViewPr>
      <p:scale>
        <a:sx n="90" d="100"/>
        <a:sy n="90" d="100"/>
      </p:scale>
      <p:origin x="0" y="0"/>
    </p:cViewPr>
  </p:notesTextViewPr>
  <p:sorterViewPr>
    <p:cViewPr>
      <p:scale>
        <a:sx n="66" d="100"/>
        <a:sy n="66" d="100"/>
      </p:scale>
      <p:origin x="0" y="0"/>
    </p:cViewPr>
  </p:sorterViewPr>
  <p:notesViewPr>
    <p:cSldViewPr>
      <p:cViewPr varScale="1">
        <p:scale>
          <a:sx n="80" d="100"/>
          <a:sy n="80" d="100"/>
        </p:scale>
        <p:origin x="-317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3686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266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687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3687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itchFamily="18" charset="0"/>
              </a:defRPr>
            </a:lvl1pPr>
          </a:lstStyle>
          <a:p>
            <a:pPr>
              <a:defRPr/>
            </a:pPr>
            <a:fld id="{E79D1694-7765-4134-89EF-ED75AA809AC7}" type="slidenum">
              <a:rPr lang="en-US"/>
              <a:pPr>
                <a:defRPr/>
              </a:pPr>
              <a:t>‹#›</a:t>
            </a:fld>
            <a:endParaRPr lang="en-US"/>
          </a:p>
        </p:txBody>
      </p:sp>
    </p:spTree>
    <p:extLst>
      <p:ext uri="{BB962C8B-B14F-4D97-AF65-F5344CB8AC3E}">
        <p14:creationId xmlns:p14="http://schemas.microsoft.com/office/powerpoint/2010/main" val="302353786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fld id="{A75CDAF5-A20D-4576-AFE8-F997511910C0}" type="slidenum">
              <a:rPr lang="en-US" altLang="en-US" sz="1200" smtClean="0">
                <a:latin typeface="Times New Roman" charset="0"/>
              </a:rPr>
              <a:pPr eaLnBrk="1" hangingPunct="1"/>
              <a:t>1</a:t>
            </a:fld>
            <a:endParaRPr lang="en-US" altLang="en-US" sz="1200">
              <a:latin typeface="Times New Roman" charset="0"/>
            </a:endParaRPr>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Times New Roman"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fld id="{5E7A0436-5365-4ABB-87A2-08C06BEDF4D3}" type="slidenum">
              <a:rPr lang="en-US" altLang="en-US" sz="1200" smtClean="0">
                <a:latin typeface="Times New Roman" charset="0"/>
              </a:rPr>
              <a:pPr eaLnBrk="1" hangingPunct="1"/>
              <a:t>10</a:t>
            </a:fld>
            <a:endParaRPr lang="en-US" altLang="en-US" sz="1200">
              <a:latin typeface="Times New Roman" charset="0"/>
            </a:endParaRPr>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Times New Roman" charset="0"/>
              </a:rPr>
              <a:t>Date of photograph: between 1910 and 1920 </a:t>
            </a:r>
          </a:p>
          <a:p>
            <a:pPr eaLnBrk="1" hangingPunct="1"/>
            <a:endParaRPr lang="en-US" altLang="en-US">
              <a:latin typeface="Times New Roman" charset="0"/>
            </a:endParaRPr>
          </a:p>
          <a:p>
            <a:pPr eaLnBrk="1" hangingPunct="1"/>
            <a:r>
              <a:rPr lang="en-US" altLang="en-US">
                <a:latin typeface="Times New Roman" charset="0"/>
              </a:rPr>
              <a:t>mat05631</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fld id="{EFEAE49A-4F6B-4712-8B5D-5F58FCA2D8C9}" type="slidenum">
              <a:rPr lang="en-US" altLang="en-US" sz="1200" smtClean="0">
                <a:latin typeface="Times New Roman" charset="0"/>
              </a:rPr>
              <a:pPr eaLnBrk="1" hangingPunct="1"/>
              <a:t>11</a:t>
            </a:fld>
            <a:endParaRPr lang="en-US" altLang="en-US" sz="1200">
              <a:latin typeface="Times New Roman" charset="0"/>
            </a:endParaRPr>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Times New Roman" charset="0"/>
              </a:rPr>
              <a:t>“Seated upon some commanding pinnacle of the mountain, high above the sheepfold, watch the flocks returning to the marâh as evening lingers on the verge of night; listen to the call of the shepherd; the echoing sound of the bell around the leaders’ neck; see the black goats, now in bold relief on some overhanging cliff, now half-concealed amongst the bushes, now leaping from rock to rock, and all hurrying down towards the fold.  The shepherd walks before, and they follow, while the dogs of the flock bring up the rear” (Thomson 1882: 593).</a:t>
            </a:r>
          </a:p>
          <a:p>
            <a:pPr eaLnBrk="1" hangingPunct="1"/>
            <a:endParaRPr lang="en-US" altLang="en-US">
              <a:latin typeface="Times New Roman" charset="0"/>
            </a:endParaRPr>
          </a:p>
          <a:p>
            <a:pPr eaLnBrk="1" hangingPunct="1"/>
            <a:r>
              <a:rPr lang="en-US" altLang="en-US">
                <a:latin typeface="Times New Roman" charset="0"/>
              </a:rPr>
              <a:t>Location of photograph: Jordan Valley</a:t>
            </a:r>
          </a:p>
          <a:p>
            <a:pPr eaLnBrk="1" hangingPunct="1"/>
            <a:endParaRPr lang="en-US" altLang="en-US">
              <a:latin typeface="Times New Roman" charset="0"/>
            </a:endParaRPr>
          </a:p>
          <a:p>
            <a:pPr eaLnBrk="1" hangingPunct="1"/>
            <a:r>
              <a:rPr lang="en-US" altLang="en-US">
                <a:latin typeface="Times New Roman" charset="0"/>
              </a:rPr>
              <a:t>Date of photograph: between 1920 and 1933 </a:t>
            </a:r>
          </a:p>
          <a:p>
            <a:pPr eaLnBrk="1" hangingPunct="1"/>
            <a:endParaRPr lang="en-US" altLang="en-US">
              <a:latin typeface="Times New Roman" charset="0"/>
            </a:endParaRPr>
          </a:p>
          <a:p>
            <a:pPr eaLnBrk="1" hangingPunct="1"/>
            <a:r>
              <a:rPr lang="en-US" altLang="en-US">
                <a:latin typeface="Times New Roman" charset="0"/>
              </a:rPr>
              <a:t>mat02981</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fld id="{4350C004-702A-42AC-AA42-07FFACAB932E}" type="slidenum">
              <a:rPr lang="en-US" altLang="en-US" sz="1200" smtClean="0">
                <a:latin typeface="Times New Roman" charset="0"/>
              </a:rPr>
              <a:pPr eaLnBrk="1" hangingPunct="1"/>
              <a:t>12</a:t>
            </a:fld>
            <a:endParaRPr lang="en-US" altLang="en-US" sz="1200">
              <a:latin typeface="Times New Roman" charset="0"/>
            </a:endParaRP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Times New Roman" charset="0"/>
              </a:rPr>
              <a:t>“The children have literally no games, they tumble about the streets and square, and in their way seem quite merry and contented.  Directly they are old enough they begin to make themselves useful by taking the goats and donkeys to the pastures, and watching to prevent them straying into the vineyards or cultivated field, and there the boys lie under the shade of an olive or fig tree quietly looking out, or sometimes whiling away the time by playing on a very primitive sort of pipe made of reed” (Klein 1881: 302). </a:t>
            </a:r>
          </a:p>
          <a:p>
            <a:pPr eaLnBrk="1" hangingPunct="1"/>
            <a:endParaRPr lang="en-US" altLang="en-US">
              <a:latin typeface="Times New Roman" charset="0"/>
            </a:endParaRPr>
          </a:p>
          <a:p>
            <a:pPr eaLnBrk="1" hangingPunct="1"/>
            <a:r>
              <a:rPr lang="en-US" altLang="en-US">
                <a:latin typeface="Times New Roman" charset="0"/>
              </a:rPr>
              <a:t>Location of photograph: Jordan Valley</a:t>
            </a:r>
          </a:p>
          <a:p>
            <a:pPr eaLnBrk="1" hangingPunct="1"/>
            <a:endParaRPr lang="en-US" altLang="en-US">
              <a:latin typeface="Times New Roman" charset="0"/>
            </a:endParaRPr>
          </a:p>
          <a:p>
            <a:pPr eaLnBrk="1" hangingPunct="1"/>
            <a:r>
              <a:rPr lang="en-US" altLang="en-US">
                <a:latin typeface="Times New Roman" charset="0"/>
              </a:rPr>
              <a:t>Date of photograph: between 1920 and 1933 </a:t>
            </a:r>
          </a:p>
          <a:p>
            <a:pPr eaLnBrk="1" hangingPunct="1"/>
            <a:endParaRPr lang="en-US" altLang="en-US">
              <a:latin typeface="Times New Roman" charset="0"/>
            </a:endParaRPr>
          </a:p>
          <a:p>
            <a:pPr eaLnBrk="1" hangingPunct="1"/>
            <a:r>
              <a:rPr lang="en-US" altLang="en-US">
                <a:latin typeface="Times New Roman" charset="0"/>
              </a:rPr>
              <a:t>mat02982</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fld id="{1D397B6E-7D0B-449B-9E20-6AE9AC1254DB}" type="slidenum">
              <a:rPr lang="en-US" altLang="en-US" sz="1200" smtClean="0">
                <a:latin typeface="Times New Roman" charset="0"/>
              </a:rPr>
              <a:pPr eaLnBrk="1" hangingPunct="1"/>
              <a:t>13</a:t>
            </a:fld>
            <a:endParaRPr lang="en-US" altLang="en-US" sz="1200">
              <a:latin typeface="Times New Roman" charset="0"/>
            </a:endParaRPr>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Times New Roman" charset="0"/>
              </a:rPr>
              <a:t>“We traversed some miles of desolate country whose soil is rich enough, but is given over wholly to weeds—a silent, mournful expanse, wherein we saw only three persons—Arabs, with nothing on but a long coarse shirt like the ‘tow-linen’ shirts which used to form the only summer garment of little negro boys on Southern plantations.  Shepherds they were, and they charmed their flocks with the traditional shepherd’s pipe—a reed instrument that made music as exquisitely infernal as these same Arabs create when they sing” (Twain 1869: 361-62).</a:t>
            </a:r>
          </a:p>
          <a:p>
            <a:pPr eaLnBrk="1" hangingPunct="1"/>
            <a:endParaRPr lang="en-US" altLang="en-US">
              <a:latin typeface="Times New Roman" charset="0"/>
            </a:endParaRPr>
          </a:p>
          <a:p>
            <a:pPr eaLnBrk="1" hangingPunct="1"/>
            <a:r>
              <a:rPr lang="en-US" altLang="en-US">
                <a:latin typeface="Times New Roman" charset="0"/>
              </a:rPr>
              <a:t>Date of photograph: between 1934 and 1939 </a:t>
            </a:r>
          </a:p>
          <a:p>
            <a:pPr eaLnBrk="1" hangingPunct="1"/>
            <a:endParaRPr lang="en-US" altLang="en-US">
              <a:latin typeface="Times New Roman" charset="0"/>
            </a:endParaRPr>
          </a:p>
          <a:p>
            <a:pPr eaLnBrk="1" hangingPunct="1"/>
            <a:r>
              <a:rPr lang="en-US" altLang="en-US">
                <a:latin typeface="Times New Roman" charset="0"/>
              </a:rPr>
              <a:t>mat03167</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fld id="{B81F4C0D-4AA7-4A76-9B9B-67404A1BF1B5}" type="slidenum">
              <a:rPr lang="en-US" altLang="en-US" sz="1200" smtClean="0">
                <a:latin typeface="Times New Roman" charset="0"/>
              </a:rPr>
              <a:pPr eaLnBrk="1" hangingPunct="1"/>
              <a:t>14</a:t>
            </a:fld>
            <a:endParaRPr lang="en-US" altLang="en-US" sz="1200">
              <a:latin typeface="Times New Roman" charset="0"/>
            </a:endParaRPr>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Times New Roman" charset="0"/>
              </a:rPr>
              <a:t>“These shepherd lads are no mean adepts in the arts of wrestling, running, slinging stones, and throwing at a mark.  They will often hit even small birds on the wing with stones.  They can make reed pipes, and play them skillfully.  Some make similar pipes, larger and prettily ornamented, out of the large pinion bones of the common vulture (rookhameh) and other birds.  When they grow tall enough to sling a gun at their backs, they often carry one, and become very fair shots.  They also know every bit of ground, every hill, valley, rock, plain, or spring within their own district.  Above all, these shepherd lads are skilful in the simple rough surgery needed by the sheep or goats which may get hurt during the pasturing over the rough ground upon the mountains.  It is not uncommon for an animal to get jammed among the rocks, or to fall, and thus break a leg.  The shepherds are proverbially excellent bone-setters, making splints out of any chance bit of wood, and binding the limb up with perhaps a rag torn off their own garments” (Finn 1879: 73-74).</a:t>
            </a:r>
          </a:p>
          <a:p>
            <a:pPr eaLnBrk="1" hangingPunct="1"/>
            <a:endParaRPr lang="en-US" altLang="en-US">
              <a:latin typeface="Times New Roman" charset="0"/>
            </a:endParaRPr>
          </a:p>
          <a:p>
            <a:pPr eaLnBrk="1" hangingPunct="1"/>
            <a:r>
              <a:rPr lang="en-US" altLang="en-US">
                <a:latin typeface="Times New Roman" charset="0"/>
              </a:rPr>
              <a:t>Date of photograph: between 1898 and 1946 </a:t>
            </a:r>
          </a:p>
          <a:p>
            <a:pPr eaLnBrk="1" hangingPunct="1"/>
            <a:endParaRPr lang="en-US" altLang="en-US">
              <a:latin typeface="Times New Roman" charset="0"/>
            </a:endParaRPr>
          </a:p>
          <a:p>
            <a:pPr eaLnBrk="1" hangingPunct="1"/>
            <a:r>
              <a:rPr lang="en-US" altLang="en-US">
                <a:latin typeface="Times New Roman" charset="0"/>
              </a:rPr>
              <a:t>mat06327</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fld id="{85B19FD5-D8AC-42EB-ABE7-54F3A9007405}" type="slidenum">
              <a:rPr lang="en-US" altLang="en-US" sz="1200" smtClean="0">
                <a:latin typeface="Times New Roman" charset="0"/>
              </a:rPr>
              <a:pPr eaLnBrk="1" hangingPunct="1"/>
              <a:t>15</a:t>
            </a:fld>
            <a:endParaRPr lang="en-US" altLang="en-US" sz="1200">
              <a:latin typeface="Times New Roman" charset="0"/>
            </a:endParaRPr>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TW">
                <a:latin typeface="Times New Roman" charset="0"/>
              </a:rPr>
              <a:t>“Scattered over this region are many sheepfolds, made with the branches of trees that abound on the mountain; there the shepherds abide with their flocks by night while spending the hot months of summer in these lofty regions.  And there they breathe the purest air and drink the ice-cold water which trickles down from the melting snow-banks.  Now those sheep-folds are deserted; but no tent-life in this country is so romantic as that isolated, open-air existence of the shepherd, roaming all day over these mountains with his flocks, and protecting them from savage beasts and thieving men through the long, starry nights of summer” (Thomson 1885: 291-92). </a:t>
            </a:r>
          </a:p>
          <a:p>
            <a:pPr eaLnBrk="1" hangingPunct="1"/>
            <a:endParaRPr lang="en-US" altLang="en-US">
              <a:latin typeface="Times New Roman" charset="0"/>
            </a:endParaRPr>
          </a:p>
          <a:p>
            <a:pPr eaLnBrk="1" hangingPunct="1"/>
            <a:r>
              <a:rPr lang="en-US" altLang="en-US">
                <a:latin typeface="Times New Roman" charset="0"/>
              </a:rPr>
              <a:t>Date of photograph: between 1898 and 1946 </a:t>
            </a:r>
          </a:p>
          <a:p>
            <a:pPr eaLnBrk="1" hangingPunct="1"/>
            <a:endParaRPr lang="en-US" altLang="en-US">
              <a:latin typeface="Times New Roman" charset="0"/>
            </a:endParaRPr>
          </a:p>
          <a:p>
            <a:pPr eaLnBrk="1" hangingPunct="1"/>
            <a:r>
              <a:rPr lang="en-US" altLang="en-US">
                <a:latin typeface="Times New Roman" charset="0"/>
              </a:rPr>
              <a:t>mat06359</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fld id="{6EF03B5B-49EC-4AEB-BA96-F31B75ED41F3}" type="slidenum">
              <a:rPr lang="en-US" altLang="en-US" sz="1200" smtClean="0">
                <a:latin typeface="Times New Roman" charset="0"/>
              </a:rPr>
              <a:pPr eaLnBrk="1" hangingPunct="1"/>
              <a:t>16</a:t>
            </a:fld>
            <a:endParaRPr lang="en-US" altLang="en-US" sz="1200">
              <a:latin typeface="Times New Roman" charset="0"/>
            </a:endParaRPr>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Times New Roman" charset="0"/>
              </a:rPr>
              <a:t>“The wealth of the </a:t>
            </a:r>
            <a:r>
              <a:rPr lang="en-US" altLang="en-US" i="1">
                <a:latin typeface="Times New Roman" charset="0"/>
              </a:rPr>
              <a:t>Beduw</a:t>
            </a:r>
            <a:r>
              <a:rPr lang="en-US" altLang="en-US">
                <a:latin typeface="Times New Roman" charset="0"/>
              </a:rPr>
              <a:t> consists, like that of Abraham and the patriarchs, in flocks and herds.  The true representatives, indeed, of Abraham, that grand old sheikh, are not to be sought among the pale-faced slaves of Talmud and Rabbi, huddled together in the close, unhealthy towns of Western Palestine; but in the dark-skinned, free-spirited children of the desert.  They roam over wide tracts, wherever vegetation is found, and water to allay thirst, that haunts the wilderness like the shadow of death.  The humbler men and youths take charge of the flocks, ‘leading them forth’ to pastures, alas, not often green’ and conducting them every second or third day to the watering” (Ewing 1907: 134). </a:t>
            </a:r>
          </a:p>
          <a:p>
            <a:pPr eaLnBrk="1" hangingPunct="1"/>
            <a:endParaRPr lang="en-US" altLang="en-US">
              <a:latin typeface="Times New Roman" charset="0"/>
            </a:endParaRPr>
          </a:p>
          <a:p>
            <a:pPr eaLnBrk="1" hangingPunct="1"/>
            <a:r>
              <a:rPr lang="en-US" altLang="en-US">
                <a:latin typeface="Times New Roman" charset="0"/>
              </a:rPr>
              <a:t>Date of photograph: between 1898 and 1946 </a:t>
            </a:r>
          </a:p>
          <a:p>
            <a:pPr eaLnBrk="1" hangingPunct="1"/>
            <a:endParaRPr lang="en-US" altLang="en-US">
              <a:latin typeface="Times New Roman" charset="0"/>
            </a:endParaRPr>
          </a:p>
          <a:p>
            <a:pPr eaLnBrk="1" hangingPunct="1"/>
            <a:r>
              <a:rPr lang="en-US" altLang="en-US">
                <a:latin typeface="Times New Roman" charset="0"/>
              </a:rPr>
              <a:t>mat06396</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fld id="{9087D186-8347-43EF-8865-2415148951B7}" type="slidenum">
              <a:rPr lang="en-US" altLang="en-US" sz="1200" smtClean="0">
                <a:latin typeface="Times New Roman" charset="0"/>
              </a:rPr>
              <a:pPr eaLnBrk="1" hangingPunct="1"/>
              <a:t>17</a:t>
            </a:fld>
            <a:endParaRPr lang="en-US" altLang="en-US" sz="1200">
              <a:latin typeface="Times New Roman" charset="0"/>
            </a:endParaRPr>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tabLst>
                <a:tab pos="457200" algn="l"/>
              </a:tabLst>
            </a:pPr>
            <a:r>
              <a:rPr lang="en-US" altLang="en-US">
                <a:latin typeface="Times New Roman" charset="0"/>
              </a:rPr>
              <a:t>“The Fellahh lads who tend the flocks are often brutishly ignorant.  They are out all day, from early dawn, with their charge, and come home late-only to eat and go to sleep.  They have no one, excepting, perhaps, another shepherd like themselves, to talk to day after day and month after month.  They take a little bread in their scrip, and with that and milk from their goats or sheep they are sufficiently fed.  When milk is plentiful they will sometimes make cheese curds and whey for themselves, milking one of the flock into the leather </a:t>
            </a:r>
            <a:r>
              <a:rPr lang="en-US" altLang="en-US" i="1">
                <a:latin typeface="Times New Roman" charset="0"/>
              </a:rPr>
              <a:t>jurâbeh</a:t>
            </a:r>
            <a:r>
              <a:rPr lang="en-US" altLang="en-US">
                <a:latin typeface="Times New Roman" charset="0"/>
              </a:rPr>
              <a:t>, or scrip (often made of a kid skin), or into the leather bucket which they carry for drawing water for the sheep” (Finn 1879: 73).</a:t>
            </a:r>
          </a:p>
          <a:p>
            <a:pPr eaLnBrk="1" hangingPunct="1">
              <a:tabLst>
                <a:tab pos="457200" algn="l"/>
              </a:tabLst>
            </a:pPr>
            <a:endParaRPr lang="en-US" altLang="en-US">
              <a:latin typeface="Times New Roman" charset="0"/>
            </a:endParaRPr>
          </a:p>
          <a:p>
            <a:pPr eaLnBrk="1" hangingPunct="1">
              <a:tabLst>
                <a:tab pos="457200" algn="l"/>
              </a:tabLst>
            </a:pPr>
            <a:r>
              <a:rPr lang="en-US" altLang="en-US">
                <a:latin typeface="Times New Roman" charset="0"/>
              </a:rPr>
              <a:t>“A Fellahh lad on being asked how old he was, replied, “You know the red cow? Her grandmother gave birth to her mother three days before I was born.”  And this was all the account he could give of himself.</a:t>
            </a:r>
          </a:p>
          <a:p>
            <a:pPr eaLnBrk="1" hangingPunct="1">
              <a:tabLst>
                <a:tab pos="457200" algn="l"/>
              </a:tabLst>
            </a:pPr>
            <a:r>
              <a:rPr lang="en-US" altLang="en-US">
                <a:latin typeface="Times New Roman" charset="0"/>
              </a:rPr>
              <a:t>	We saw another lad who, on being asked his name, said he did not know.  “Don’t know your name!  Why, what do men call when they want you to come?  What do they say?”</a:t>
            </a:r>
          </a:p>
          <a:p>
            <a:pPr eaLnBrk="1" hangingPunct="1">
              <a:tabLst>
                <a:tab pos="457200" algn="l"/>
              </a:tabLst>
            </a:pPr>
            <a:r>
              <a:rPr lang="en-US" altLang="en-US">
                <a:latin typeface="Times New Roman" charset="0"/>
              </a:rPr>
              <a:t>	“They say Ho! ho!” was all the answer we could get from the boy.</a:t>
            </a:r>
          </a:p>
          <a:p>
            <a:pPr eaLnBrk="1" hangingPunct="1">
              <a:tabLst>
                <a:tab pos="457200" algn="l"/>
              </a:tabLst>
            </a:pPr>
            <a:r>
              <a:rPr lang="en-US" altLang="en-US">
                <a:latin typeface="Times New Roman" charset="0"/>
              </a:rPr>
              <a:t>	And yet in some things that was sharp enough” (Finn 1879: 73).</a:t>
            </a:r>
          </a:p>
          <a:p>
            <a:pPr eaLnBrk="1" hangingPunct="1">
              <a:tabLst>
                <a:tab pos="457200" algn="l"/>
              </a:tabLst>
            </a:pPr>
            <a:endParaRPr lang="en-US" altLang="en-US">
              <a:latin typeface="Times New Roman" charset="0"/>
            </a:endParaRPr>
          </a:p>
          <a:p>
            <a:pPr eaLnBrk="1" hangingPunct="1">
              <a:tabLst>
                <a:tab pos="457200" algn="l"/>
              </a:tabLst>
            </a:pPr>
            <a:r>
              <a:rPr lang="en-US" altLang="en-US">
                <a:latin typeface="Times New Roman" charset="0"/>
              </a:rPr>
              <a:t>Date of photograph: between 1898 and 1914 </a:t>
            </a:r>
          </a:p>
          <a:p>
            <a:pPr eaLnBrk="1" hangingPunct="1">
              <a:tabLst>
                <a:tab pos="457200" algn="l"/>
              </a:tabLst>
            </a:pPr>
            <a:endParaRPr lang="en-US" altLang="en-US">
              <a:latin typeface="Times New Roman" charset="0"/>
            </a:endParaRPr>
          </a:p>
          <a:p>
            <a:pPr eaLnBrk="1" hangingPunct="1">
              <a:tabLst>
                <a:tab pos="457200" algn="l"/>
              </a:tabLst>
            </a:pPr>
            <a:r>
              <a:rPr lang="en-US" altLang="en-US">
                <a:latin typeface="Times New Roman" charset="0"/>
              </a:rPr>
              <a:t>mat06809</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fld id="{C560F207-ED77-4DD2-9723-6D6B005378C2}" type="slidenum">
              <a:rPr lang="en-US" altLang="en-US" sz="1200" smtClean="0">
                <a:latin typeface="Times New Roman" charset="0"/>
              </a:rPr>
              <a:pPr eaLnBrk="1" hangingPunct="1"/>
              <a:t>18</a:t>
            </a:fld>
            <a:endParaRPr lang="en-US" altLang="en-US" sz="1200">
              <a:latin typeface="Times New Roman" charset="0"/>
            </a:endParaRPr>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Times New Roman" charset="0"/>
              </a:rPr>
              <a:t>Luke 15:4 (KJV) “What man of you, having an hundred sheep, if he lose one of them, doth not leave the ninety and nine in the wilderness, and go after that which is lost, until he find it?”</a:t>
            </a:r>
          </a:p>
          <a:p>
            <a:pPr eaLnBrk="1" hangingPunct="1"/>
            <a:endParaRPr lang="en-US" altLang="en-US">
              <a:latin typeface="Times New Roman" charset="0"/>
            </a:endParaRPr>
          </a:p>
          <a:p>
            <a:pPr eaLnBrk="1" hangingPunct="1"/>
            <a:r>
              <a:rPr lang="en-US" altLang="en-US">
                <a:latin typeface="Times New Roman" charset="0"/>
              </a:rPr>
              <a:t>Date of photograph: between 1920 and 1933 </a:t>
            </a:r>
          </a:p>
          <a:p>
            <a:pPr eaLnBrk="1" hangingPunct="1"/>
            <a:endParaRPr lang="en-US" altLang="en-US">
              <a:latin typeface="Times New Roman" charset="0"/>
            </a:endParaRPr>
          </a:p>
          <a:p>
            <a:pPr eaLnBrk="1" hangingPunct="1"/>
            <a:r>
              <a:rPr lang="en-US" altLang="en-US">
                <a:latin typeface="Times New Roman" charset="0"/>
              </a:rPr>
              <a:t>mat02986</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fld id="{DE652A5A-F1A6-4101-A5AB-2A4F5D242BB4}" type="slidenum">
              <a:rPr lang="en-US" altLang="en-US" sz="1200" smtClean="0">
                <a:latin typeface="Times New Roman" charset="0"/>
              </a:rPr>
              <a:pPr eaLnBrk="1" hangingPunct="1"/>
              <a:t>19</a:t>
            </a:fld>
            <a:endParaRPr lang="en-US" altLang="en-US" sz="1200">
              <a:latin typeface="Times New Roman" charset="0"/>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tabLst>
                <a:tab pos="400050" algn="l"/>
                <a:tab pos="1200150" algn="l"/>
              </a:tabLst>
            </a:pPr>
            <a:r>
              <a:rPr lang="en-US" altLang="zh-TW">
                <a:latin typeface="Times New Roman" charset="0"/>
              </a:rPr>
              <a:t>“This low building on the hill-side which we have just passed, with arches in front, and its enclosure protected by a rubble wall and thorny hedge, is a sheepfold, or marâh. I am reminded by it that we are in the midst of a district which is now, and probably always has been, a favorite range for sheep and goats. The marâhs are generally built in a valley, or on the sunny side of a hill, where they are sheltered from the winter winds. 				</a:t>
            </a:r>
          </a:p>
          <a:p>
            <a:pPr eaLnBrk="1" hangingPunct="1">
              <a:tabLst>
                <a:tab pos="400050" algn="l"/>
                <a:tab pos="1200150" algn="l"/>
              </a:tabLst>
            </a:pPr>
            <a:r>
              <a:rPr lang="en-US" altLang="zh-TW">
                <a:latin typeface="Times New Roman" charset="0"/>
              </a:rPr>
              <a:t>	</a:t>
            </a:r>
            <a:r>
              <a:rPr lang="en-US" altLang="en-US">
                <a:latin typeface="Times New Roman" charset="0"/>
              </a:rPr>
              <a:t>In ordinary weather the sheep and goats are gathered at night into the enclosed yard; but when the nights are cold and stormy the flocks are shut up in the marâh.  The sharp thorn-bushes on the top of the wall that surrounds the yard are a defence which the prowling wolf will rarely attempt to scale.  The nimr, however, and fahd—the leopard and panther of this country—when pressed with hunger, will sometimes overleap this thorny hedge, and with one bound land amongst the frightened fold.  Then is the time to try the nerve and heart of the faithful shepherd.  Those rough types of Him who leadeth Joseph like a flock never leave their helpless charge alone, but accompany them by day, and abide with them at night, sharing with them the sunshine and the storm” (Thomson 1882: 591-92).</a:t>
            </a:r>
          </a:p>
          <a:p>
            <a:pPr eaLnBrk="1" hangingPunct="1">
              <a:tabLst>
                <a:tab pos="400050" algn="l"/>
                <a:tab pos="1200150" algn="l"/>
              </a:tabLst>
            </a:pPr>
            <a:endParaRPr lang="en-US" altLang="en-US">
              <a:latin typeface="Times New Roman" charset="0"/>
            </a:endParaRPr>
          </a:p>
          <a:p>
            <a:pPr eaLnBrk="1" hangingPunct="1">
              <a:tabLst>
                <a:tab pos="400050" algn="l"/>
                <a:tab pos="1200150" algn="l"/>
              </a:tabLst>
            </a:pPr>
            <a:r>
              <a:rPr lang="en-US" altLang="en-US">
                <a:latin typeface="Times New Roman" charset="0"/>
              </a:rPr>
              <a:t>Location of photograph: Sherafat</a:t>
            </a:r>
          </a:p>
          <a:p>
            <a:pPr eaLnBrk="1" hangingPunct="1">
              <a:tabLst>
                <a:tab pos="400050" algn="l"/>
                <a:tab pos="1200150" algn="l"/>
              </a:tabLst>
            </a:pPr>
            <a:endParaRPr lang="en-US" altLang="en-US">
              <a:latin typeface="Times New Roman" charset="0"/>
            </a:endParaRPr>
          </a:p>
          <a:p>
            <a:pPr eaLnBrk="1" hangingPunct="1">
              <a:tabLst>
                <a:tab pos="400050" algn="l"/>
                <a:tab pos="1200150" algn="l"/>
              </a:tabLst>
            </a:pPr>
            <a:r>
              <a:rPr lang="en-US" altLang="en-US">
                <a:latin typeface="Times New Roman" charset="0"/>
              </a:rPr>
              <a:t>Date of photograph: between 1920 and 1933 </a:t>
            </a:r>
          </a:p>
          <a:p>
            <a:pPr eaLnBrk="1" hangingPunct="1">
              <a:tabLst>
                <a:tab pos="400050" algn="l"/>
                <a:tab pos="1200150" algn="l"/>
              </a:tabLst>
            </a:pPr>
            <a:endParaRPr lang="en-US" altLang="en-US">
              <a:latin typeface="Times New Roman" charset="0"/>
            </a:endParaRPr>
          </a:p>
          <a:p>
            <a:pPr eaLnBrk="1" hangingPunct="1">
              <a:tabLst>
                <a:tab pos="400050" algn="l"/>
                <a:tab pos="1200150" algn="l"/>
              </a:tabLst>
            </a:pPr>
            <a:r>
              <a:rPr lang="en-US" altLang="en-US">
                <a:latin typeface="Times New Roman" charset="0"/>
              </a:rPr>
              <a:t>mat02987</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fld id="{235A9ABE-1850-409D-9BBD-A33C82E27943}" type="slidenum">
              <a:rPr lang="en-US" altLang="en-US" sz="1200" smtClean="0">
                <a:latin typeface="Times New Roman" charset="0"/>
              </a:rPr>
              <a:pPr eaLnBrk="1" hangingPunct="1"/>
              <a:t>2</a:t>
            </a:fld>
            <a:endParaRPr lang="en-US" altLang="en-US" sz="1200">
              <a:latin typeface="Times New Roman" charset="0"/>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Times New Roman" charset="0"/>
              </a:rPr>
              <a:t>“The Arabs of the Djebel Haouran are the shepherds of the people of the plains, who entrust to them in summer and winter their flocks of goats and sheep, which they pasture during the latter season amongst the rocks of the mountains.  In spring the Arabs return the flocks to their owners, who sell a part of them at Damascus, or make butter from the milk during the spring months.  The Arabs receive for their trouble one-fourth of the lambs and kids, and a like proportion of the butter.  Casual losses in the flocks are borne equally by both parties” (Burckhardt 1822: 308).</a:t>
            </a:r>
          </a:p>
          <a:p>
            <a:pPr eaLnBrk="1" hangingPunct="1"/>
            <a:endParaRPr lang="en-US" altLang="en-US">
              <a:latin typeface="Times New Roman" charset="0"/>
            </a:endParaRPr>
          </a:p>
          <a:p>
            <a:pPr eaLnBrk="1" hangingPunct="1"/>
            <a:r>
              <a:rPr lang="en-US" altLang="en-US">
                <a:latin typeface="Times New Roman" charset="0"/>
              </a:rPr>
              <a:t>Date of photograph: between 1910 and 1920 </a:t>
            </a:r>
          </a:p>
          <a:p>
            <a:pPr eaLnBrk="1" hangingPunct="1"/>
            <a:endParaRPr lang="en-US" altLang="en-US">
              <a:latin typeface="Times New Roman" charset="0"/>
            </a:endParaRPr>
          </a:p>
          <a:p>
            <a:pPr eaLnBrk="1" hangingPunct="1"/>
            <a:r>
              <a:rPr lang="en-US" altLang="en-US">
                <a:latin typeface="Times New Roman" charset="0"/>
              </a:rPr>
              <a:t>mat01285</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fld id="{FCF28286-26EE-4574-946E-94BBBCB9F078}" type="slidenum">
              <a:rPr lang="en-US" altLang="en-US" sz="1200" smtClean="0">
                <a:latin typeface="Times New Roman" charset="0"/>
              </a:rPr>
              <a:pPr eaLnBrk="1" hangingPunct="1"/>
              <a:t>20</a:t>
            </a:fld>
            <a:endParaRPr lang="en-US" altLang="en-US" sz="1200">
              <a:latin typeface="Times New Roman" charset="0"/>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1 Samuel 25:2 (KJV) “And</a:t>
            </a:r>
            <a:r>
              <a:rPr lang="en-US" altLang="en-US" i="1">
                <a:latin typeface="Times New Roman" charset="0"/>
              </a:rPr>
              <a:t> there was</a:t>
            </a:r>
            <a:r>
              <a:rPr lang="en-US" altLang="en-US">
                <a:latin typeface="Times New Roman" charset="0"/>
              </a:rPr>
              <a:t> a man in Maon, whose possessions﻿</a:t>
            </a:r>
            <a:r>
              <a:rPr lang="en-US" altLang="en-US" i="1">
                <a:latin typeface="Times New Roman" charset="0"/>
              </a:rPr>
              <a:t> were</a:t>
            </a:r>
            <a:r>
              <a:rPr lang="en-US" altLang="en-US">
                <a:latin typeface="Times New Roman" charset="0"/>
              </a:rPr>
              <a:t> in Carmel; and the man</a:t>
            </a:r>
            <a:r>
              <a:rPr lang="en-US" altLang="en-US" i="1">
                <a:latin typeface="Times New Roman" charset="0"/>
              </a:rPr>
              <a:t> was</a:t>
            </a:r>
            <a:r>
              <a:rPr lang="en-US" altLang="en-US">
                <a:latin typeface="Times New Roman" charset="0"/>
              </a:rPr>
              <a:t> very great, and he had three thousand sheep, and a thousand goats: and he was shearing his sheep in Carmel.”</a:t>
            </a:r>
            <a:endParaRPr lang="en-US" altLang="en-US" i="1">
              <a:latin typeface="Times New Roman" charset="0"/>
            </a:endParaRPr>
          </a:p>
          <a:p>
            <a:endParaRPr lang="en-US" altLang="en-US">
              <a:latin typeface="Times New Roman" charset="0"/>
            </a:endParaRPr>
          </a:p>
          <a:p>
            <a:pPr eaLnBrk="1" hangingPunct="1"/>
            <a:r>
              <a:rPr lang="en-US" altLang="en-US">
                <a:latin typeface="Times New Roman" charset="0"/>
              </a:rPr>
              <a:t>Date of photograph: between 1910 and 1920 </a:t>
            </a:r>
          </a:p>
          <a:p>
            <a:pPr eaLnBrk="1" hangingPunct="1"/>
            <a:endParaRPr lang="en-US" altLang="en-US">
              <a:latin typeface="Times New Roman" charset="0"/>
            </a:endParaRPr>
          </a:p>
          <a:p>
            <a:pPr eaLnBrk="1" hangingPunct="1"/>
            <a:r>
              <a:rPr lang="en-US" altLang="en-US">
                <a:latin typeface="Times New Roman" charset="0"/>
              </a:rPr>
              <a:t>mat01071</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fld id="{0290B5E4-37D1-4461-AE35-837D13D6C8F4}" type="slidenum">
              <a:rPr lang="en-US" altLang="en-US" sz="1200" smtClean="0">
                <a:latin typeface="Times New Roman" charset="0"/>
              </a:rPr>
              <a:pPr eaLnBrk="1" hangingPunct="1"/>
              <a:t>21</a:t>
            </a:fld>
            <a:endParaRPr lang="en-US" altLang="en-US" sz="1200">
              <a:latin typeface="Times New Roman" charset="0"/>
            </a:endParaRPr>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Times New Roman" charset="0"/>
              </a:rPr>
              <a:t>“The occupations of the men are main pastoral.  The wealth of the Arabs consists in their horses, flocks, herds, and camels.  Among the Abu Nuseir, a regular trade in bests goes on, and they act apparently as agents for selling the animals of other tribes.  The immense number of the animals which are pastured in the apparently barren and waterless waste is astonishing.  I have seen the plains of Beersheba swarming with camels, and the Plain of Esdraelon has sometimes been quite covered with the flocks and herds of the Sugr” (Conder 1878: 2: 284-85).</a:t>
            </a:r>
          </a:p>
          <a:p>
            <a:pPr eaLnBrk="1" hangingPunct="1"/>
            <a:endParaRPr lang="en-US" altLang="en-US">
              <a:latin typeface="Times New Roman" charset="0"/>
            </a:endParaRPr>
          </a:p>
          <a:p>
            <a:pPr eaLnBrk="1" hangingPunct="1"/>
            <a:r>
              <a:rPr lang="en-US" altLang="en-US">
                <a:latin typeface="Times New Roman" charset="0"/>
              </a:rPr>
              <a:t>Location of photograph: </a:t>
            </a:r>
            <a:r>
              <a:rPr lang="en-US" altLang="en-US">
                <a:solidFill>
                  <a:schemeClr val="bg1"/>
                </a:solidFill>
                <a:latin typeface="Times New Roman" charset="0"/>
              </a:rPr>
              <a:t>Ras el Ein (biblical Aphek)</a:t>
            </a:r>
          </a:p>
          <a:p>
            <a:pPr eaLnBrk="1" hangingPunct="1"/>
            <a:endParaRPr lang="en-US" altLang="en-US">
              <a:latin typeface="Times New Roman" charset="0"/>
            </a:endParaRPr>
          </a:p>
          <a:p>
            <a:pPr eaLnBrk="1" hangingPunct="1"/>
            <a:r>
              <a:rPr lang="en-US" altLang="en-US">
                <a:latin typeface="Times New Roman" charset="0"/>
              </a:rPr>
              <a:t>Date of photograph: between 1920 and 1933 </a:t>
            </a:r>
          </a:p>
          <a:p>
            <a:pPr eaLnBrk="1" hangingPunct="1"/>
            <a:endParaRPr lang="en-US" altLang="en-US">
              <a:latin typeface="Times New Roman" charset="0"/>
            </a:endParaRPr>
          </a:p>
          <a:p>
            <a:pPr eaLnBrk="1" hangingPunct="1"/>
            <a:r>
              <a:rPr lang="en-US" altLang="en-US">
                <a:latin typeface="Times New Roman" charset="0"/>
              </a:rPr>
              <a:t>mat02984</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fld id="{D5138EC8-2361-4C6C-BEB7-7F492E0F7606}" type="slidenum">
              <a:rPr lang="en-US" altLang="en-US" sz="1200" smtClean="0">
                <a:latin typeface="Times New Roman" charset="0"/>
              </a:rPr>
              <a:pPr eaLnBrk="1" hangingPunct="1"/>
              <a:t>22</a:t>
            </a:fld>
            <a:endParaRPr lang="en-US" altLang="en-US" sz="1200">
              <a:latin typeface="Times New Roman" charset="0"/>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Times New Roman" charset="0"/>
              </a:rPr>
              <a:t>Date of photograph: between 1920 and 1933 </a:t>
            </a:r>
          </a:p>
          <a:p>
            <a:pPr eaLnBrk="1" hangingPunct="1"/>
            <a:endParaRPr lang="en-US" altLang="en-US">
              <a:latin typeface="Times New Roman" charset="0"/>
            </a:endParaRPr>
          </a:p>
          <a:p>
            <a:pPr eaLnBrk="1" hangingPunct="1"/>
            <a:r>
              <a:rPr lang="en-US" altLang="en-US">
                <a:latin typeface="Times New Roman" charset="0"/>
              </a:rPr>
              <a:t>mat02989</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fld id="{41CECE3B-D477-4F6D-A405-CA9C0A9FE38A}" type="slidenum">
              <a:rPr lang="en-US" altLang="en-US" sz="1200" smtClean="0">
                <a:latin typeface="Times New Roman" charset="0"/>
              </a:rPr>
              <a:pPr eaLnBrk="1" hangingPunct="1"/>
              <a:t>23</a:t>
            </a:fld>
            <a:endParaRPr lang="en-US" altLang="en-US" sz="1200">
              <a:latin typeface="Times New Roman" charset="0"/>
            </a:endParaRPr>
          </a:p>
        </p:txBody>
      </p:sp>
      <p:sp>
        <p:nvSpPr>
          <p:cNvPr id="50179"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ln/>
        </p:spPr>
        <p:txBody>
          <a:bodyPr/>
          <a:lstStyle/>
          <a:p>
            <a:pPr eaLnBrk="1" hangingPunct="1">
              <a:spcBef>
                <a:spcPts val="0"/>
              </a:spcBef>
              <a:defRPr/>
            </a:pPr>
            <a:r>
              <a:rPr lang="en-US" sz="1000" dirty="0"/>
              <a:t>“As spring advances, the shepherds, move up to other </a:t>
            </a:r>
            <a:r>
              <a:rPr lang="en-US" sz="1000" dirty="0" err="1"/>
              <a:t>marâhs</a:t>
            </a:r>
            <a:r>
              <a:rPr lang="en-US" sz="1000" dirty="0"/>
              <a:t> and greener ranges; and in the hot months of summer they sleep with their flocks on the cool heights of the mountains, with no other protection than a stout palisade of tangled thorn-bushes.  Nothing can be more primitive than this shepherd life far away amongst the sublime solitudes of goodly Lebanon, and there it can be studied to the best advantage in all its picturesque details” (Thomson 1882: 592-93).</a:t>
            </a:r>
          </a:p>
          <a:p>
            <a:pPr eaLnBrk="1" hangingPunct="1">
              <a:spcBef>
                <a:spcPts val="0"/>
              </a:spcBef>
              <a:defRPr/>
            </a:pPr>
            <a:endParaRPr lang="en-US" sz="1000" dirty="0"/>
          </a:p>
          <a:p>
            <a:pPr eaLnBrk="1" hangingPunct="1">
              <a:spcBef>
                <a:spcPts val="0"/>
              </a:spcBef>
              <a:defRPr/>
            </a:pPr>
            <a:r>
              <a:rPr lang="en-US" sz="1000" dirty="0"/>
              <a:t>Date of photograph: between 1920 and 1933 </a:t>
            </a:r>
          </a:p>
          <a:p>
            <a:pPr eaLnBrk="1" hangingPunct="1">
              <a:spcBef>
                <a:spcPts val="0"/>
              </a:spcBef>
              <a:defRPr/>
            </a:pPr>
            <a:endParaRPr lang="en-US" sz="1000" dirty="0"/>
          </a:p>
          <a:p>
            <a:pPr marL="688975" indent="-688975" eaLnBrk="1" hangingPunct="1">
              <a:spcBef>
                <a:spcPts val="0"/>
              </a:spcBef>
              <a:tabLst>
                <a:tab pos="225425" algn="l"/>
              </a:tabLst>
              <a:defRPr/>
            </a:pPr>
            <a:r>
              <a:rPr lang="en-US" sz="1000" b="1" dirty="0"/>
              <a:t>Bibliography</a:t>
            </a:r>
          </a:p>
          <a:p>
            <a:pPr marL="688975" indent="-688975" eaLnBrk="1" hangingPunct="1">
              <a:spcBef>
                <a:spcPts val="0"/>
              </a:spcBef>
              <a:tabLst>
                <a:tab pos="225425" algn="l"/>
              </a:tabLst>
              <a:defRPr/>
            </a:pPr>
            <a:r>
              <a:rPr lang="en-US" sz="1000" dirty="0"/>
              <a:t>Burckhardt, John Lewis.</a:t>
            </a:r>
          </a:p>
          <a:p>
            <a:pPr marL="688975" indent="-688975" eaLnBrk="1" hangingPunct="1">
              <a:spcBef>
                <a:spcPts val="0"/>
              </a:spcBef>
              <a:tabLst>
                <a:tab pos="225425" algn="l"/>
              </a:tabLst>
              <a:defRPr/>
            </a:pPr>
            <a:r>
              <a:rPr lang="en-US" sz="1000" dirty="0"/>
              <a:t>	1822	</a:t>
            </a:r>
            <a:r>
              <a:rPr lang="en-US" sz="1000" i="1" u="none" dirty="0"/>
              <a:t>Travels in Syria and the Holy Land. </a:t>
            </a:r>
            <a:r>
              <a:rPr lang="en-US" sz="1000" dirty="0"/>
              <a:t>London: </a:t>
            </a:r>
            <a:r>
              <a:rPr lang="en-US" sz="1000" dirty="0" err="1"/>
              <a:t>Darf</a:t>
            </a:r>
            <a:r>
              <a:rPr lang="en-US" sz="1000" dirty="0"/>
              <a:t>.</a:t>
            </a:r>
          </a:p>
          <a:p>
            <a:pPr marL="688975" indent="-688975" eaLnBrk="1" hangingPunct="1">
              <a:spcBef>
                <a:spcPts val="0"/>
              </a:spcBef>
              <a:tabLst>
                <a:tab pos="225425" algn="l"/>
              </a:tabLst>
              <a:defRPr/>
            </a:pPr>
            <a:r>
              <a:rPr lang="en-US" sz="1000" dirty="0" err="1"/>
              <a:t>Conder</a:t>
            </a:r>
            <a:r>
              <a:rPr lang="en-US" sz="1000" dirty="0"/>
              <a:t>, C. R. </a:t>
            </a:r>
          </a:p>
          <a:p>
            <a:pPr marL="688975" indent="-688975" eaLnBrk="1" hangingPunct="1">
              <a:spcBef>
                <a:spcPts val="0"/>
              </a:spcBef>
              <a:tabLst>
                <a:tab pos="225425" algn="l"/>
              </a:tabLst>
              <a:defRPr/>
            </a:pPr>
            <a:r>
              <a:rPr lang="en-US" sz="1000" dirty="0"/>
              <a:t>	1878	</a:t>
            </a:r>
            <a:r>
              <a:rPr lang="en-US" sz="1000" i="1" u="none" dirty="0"/>
              <a:t>Tent Work in Palestine. </a:t>
            </a:r>
            <a:r>
              <a:rPr lang="en-US" sz="1000" dirty="0"/>
              <a:t>2 Vols. London: Richard Bentley &amp; Son.</a:t>
            </a:r>
          </a:p>
          <a:p>
            <a:pPr marL="688975" indent="-688975" eaLnBrk="1" hangingPunct="1">
              <a:spcBef>
                <a:spcPts val="0"/>
              </a:spcBef>
              <a:tabLst>
                <a:tab pos="225425" algn="l"/>
              </a:tabLst>
              <a:defRPr/>
            </a:pPr>
            <a:r>
              <a:rPr lang="en-US" sz="1000" dirty="0"/>
              <a:t>Ewing, William.</a:t>
            </a:r>
          </a:p>
          <a:p>
            <a:pPr marL="688975" indent="-688975" eaLnBrk="1" hangingPunct="1">
              <a:spcBef>
                <a:spcPts val="0"/>
              </a:spcBef>
              <a:tabLst>
                <a:tab pos="225425" algn="l"/>
              </a:tabLst>
              <a:defRPr/>
            </a:pPr>
            <a:r>
              <a:rPr lang="en-US" sz="1000" dirty="0"/>
              <a:t>	1907	</a:t>
            </a:r>
            <a:r>
              <a:rPr lang="en-US" sz="1000" i="1" u="none" dirty="0"/>
              <a:t>Arab and Druze at Home. </a:t>
            </a:r>
            <a:r>
              <a:rPr lang="en-US" sz="1000" dirty="0"/>
              <a:t>London: T. C. &amp; E. C. Jack.</a:t>
            </a:r>
          </a:p>
          <a:p>
            <a:pPr marL="688975" indent="-688975" eaLnBrk="1" hangingPunct="1">
              <a:spcBef>
                <a:spcPts val="0"/>
              </a:spcBef>
              <a:tabLst>
                <a:tab pos="225425" algn="l"/>
              </a:tabLst>
              <a:defRPr/>
            </a:pPr>
            <a:r>
              <a:rPr lang="en-US" sz="1000" dirty="0"/>
              <a:t>Finn, Mrs. </a:t>
            </a:r>
          </a:p>
          <a:p>
            <a:pPr marL="688975" indent="-688975" eaLnBrk="1" hangingPunct="1">
              <a:spcBef>
                <a:spcPts val="0"/>
              </a:spcBef>
              <a:tabLst>
                <a:tab pos="225425" algn="l"/>
              </a:tabLst>
              <a:defRPr/>
            </a:pPr>
            <a:r>
              <a:rPr lang="en-US" sz="1000" dirty="0"/>
              <a:t>	1879	The </a:t>
            </a:r>
            <a:r>
              <a:rPr lang="en-US" sz="1000" dirty="0" err="1"/>
              <a:t>Fellahheen</a:t>
            </a:r>
            <a:r>
              <a:rPr lang="en-US" sz="1000" dirty="0"/>
              <a:t> of Palestine. </a:t>
            </a:r>
            <a:r>
              <a:rPr lang="en-US" sz="1000" i="1" u="none" dirty="0"/>
              <a:t>Palestine Exploration Fund Quarterly Statement.</a:t>
            </a:r>
            <a:r>
              <a:rPr lang="en-US" sz="1000" dirty="0"/>
              <a:t> Pp. 72-87. </a:t>
            </a:r>
          </a:p>
          <a:p>
            <a:pPr marL="688975" indent="-688975" eaLnBrk="1" hangingPunct="1">
              <a:spcBef>
                <a:spcPts val="0"/>
              </a:spcBef>
              <a:tabLst>
                <a:tab pos="225425" algn="l"/>
              </a:tabLst>
              <a:defRPr/>
            </a:pPr>
            <a:r>
              <a:rPr lang="en-US" sz="1000" dirty="0"/>
              <a:t>Klein, F. A.</a:t>
            </a:r>
          </a:p>
          <a:p>
            <a:pPr marL="688975" indent="-688975" eaLnBrk="1" hangingPunct="1">
              <a:spcBef>
                <a:spcPts val="0"/>
              </a:spcBef>
              <a:tabLst>
                <a:tab pos="225425" algn="l"/>
              </a:tabLst>
              <a:defRPr/>
            </a:pPr>
            <a:r>
              <a:rPr lang="en-US" sz="1000" dirty="0"/>
              <a:t>	1881	Life, Habits, and Customs of the Fellahin of Palestine. </a:t>
            </a:r>
            <a:r>
              <a:rPr lang="en-US" sz="1000" i="1" u="none" dirty="0"/>
              <a:t>Palestine Exploration Fund Quarterly Statement,</a:t>
            </a:r>
            <a:r>
              <a:rPr lang="en-US" sz="1000" dirty="0"/>
              <a:t> Pp. 110-18, 297-304.</a:t>
            </a:r>
          </a:p>
          <a:p>
            <a:pPr marL="688975" indent="-688975" eaLnBrk="1" hangingPunct="1">
              <a:spcBef>
                <a:spcPts val="0"/>
              </a:spcBef>
              <a:tabLst>
                <a:tab pos="225425" algn="l"/>
              </a:tabLst>
              <a:defRPr/>
            </a:pPr>
            <a:r>
              <a:rPr lang="en-US" sz="1000" dirty="0"/>
              <a:t>Thomson, William M.</a:t>
            </a:r>
          </a:p>
          <a:p>
            <a:pPr marL="688975" indent="-688975" eaLnBrk="1" hangingPunct="1">
              <a:spcBef>
                <a:spcPts val="0"/>
              </a:spcBef>
              <a:tabLst>
                <a:tab pos="225425" algn="l"/>
              </a:tabLst>
              <a:defRPr/>
            </a:pPr>
            <a:r>
              <a:rPr lang="en-US" sz="1000" dirty="0"/>
              <a:t>	1882	</a:t>
            </a:r>
            <a:r>
              <a:rPr lang="en-US" sz="1000" i="1" u="none" dirty="0"/>
              <a:t>The Land and the Book. Vol. 2: Central Palestine and Phoenicia. </a:t>
            </a:r>
            <a:r>
              <a:rPr lang="en-US" sz="1000" dirty="0"/>
              <a:t>New York: Harper &amp; Brothers. </a:t>
            </a:r>
          </a:p>
          <a:p>
            <a:pPr marL="688975" indent="-688975" eaLnBrk="1" hangingPunct="1">
              <a:spcBef>
                <a:spcPts val="0"/>
              </a:spcBef>
              <a:tabLst>
                <a:tab pos="225425" algn="l"/>
              </a:tabLst>
              <a:defRPr/>
            </a:pPr>
            <a:r>
              <a:rPr lang="en-US" sz="1000" dirty="0"/>
              <a:t>	1885	</a:t>
            </a:r>
            <a:r>
              <a:rPr lang="en-US" sz="1000" i="1" u="none" dirty="0"/>
              <a:t>The Land and the Book. Vol. 3: Lebanon, Damascus, and Beyond Jordan. </a:t>
            </a:r>
            <a:r>
              <a:rPr lang="en-US" sz="1000" dirty="0"/>
              <a:t>New York: Harper &amp; Brothers.</a:t>
            </a:r>
          </a:p>
          <a:p>
            <a:pPr marL="688975" indent="-688975" eaLnBrk="1" hangingPunct="1">
              <a:spcBef>
                <a:spcPts val="0"/>
              </a:spcBef>
              <a:tabLst>
                <a:tab pos="225425" algn="l"/>
              </a:tabLst>
              <a:defRPr/>
            </a:pPr>
            <a:r>
              <a:rPr lang="en-US" sz="1000" dirty="0"/>
              <a:t>Twain, Mark.</a:t>
            </a:r>
          </a:p>
          <a:p>
            <a:pPr marL="688975" indent="-688975" eaLnBrk="1" hangingPunct="1">
              <a:spcBef>
                <a:spcPts val="0"/>
              </a:spcBef>
              <a:tabLst>
                <a:tab pos="225425" algn="l"/>
              </a:tabLst>
              <a:defRPr/>
            </a:pPr>
            <a:r>
              <a:rPr lang="en-US" sz="1000" dirty="0"/>
              <a:t>	1869	</a:t>
            </a:r>
            <a:r>
              <a:rPr lang="en-US" sz="1000" i="1" u="none" dirty="0"/>
              <a:t>The Innocents Abroad. </a:t>
            </a:r>
            <a:r>
              <a:rPr lang="en-US" sz="1000" dirty="0"/>
              <a:t>Hartford: American Publishing.</a:t>
            </a:r>
          </a:p>
          <a:p>
            <a:pPr eaLnBrk="1" hangingPunct="1">
              <a:spcBef>
                <a:spcPts val="0"/>
              </a:spcBef>
              <a:defRPr/>
            </a:pPr>
            <a:endParaRPr lang="en-US" sz="1000" dirty="0"/>
          </a:p>
          <a:p>
            <a:pPr eaLnBrk="1" hangingPunct="1">
              <a:spcBef>
                <a:spcPts val="0"/>
              </a:spcBef>
              <a:defRPr/>
            </a:pPr>
            <a:r>
              <a:rPr lang="en-US" sz="1000" dirty="0"/>
              <a:t>mat02990</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r" eaLnBrk="1" hangingPunct="1"/>
            <a:fld id="{268F4D36-5A1B-41C1-B1A6-A83A3B303E3B}" type="slidenum">
              <a:rPr lang="en-US" altLang="en-US" sz="1200">
                <a:latin typeface="Times New Roman" charset="0"/>
              </a:rPr>
              <a:pPr algn="r" eaLnBrk="1" hangingPunct="1"/>
              <a:t>3</a:t>
            </a:fld>
            <a:endParaRPr lang="en-US" altLang="en-US" sz="1200">
              <a:latin typeface="Times New Roman" charset="0"/>
            </a:endParaRPr>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Times New Roman" charset="0"/>
              </a:rPr>
              <a:t>Date of photograph: between 1898 and 1914 </a:t>
            </a:r>
          </a:p>
          <a:p>
            <a:pPr eaLnBrk="1" hangingPunct="1"/>
            <a:endParaRPr lang="en-US" altLang="en-US">
              <a:latin typeface="Times New Roman" charset="0"/>
            </a:endParaRPr>
          </a:p>
          <a:p>
            <a:pPr eaLnBrk="1" hangingPunct="1"/>
            <a:r>
              <a:rPr lang="en-US" altLang="en-US">
                <a:latin typeface="Times New Roman" charset="0"/>
              </a:rPr>
              <a:t>mat06811</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r>
              <a:rPr lang="en-US" altLang="en-US">
                <a:latin typeface="Times New Roman" charset="0"/>
              </a:rPr>
              <a:t>Date of photograph: between 1898 and 1946 </a:t>
            </a:r>
          </a:p>
          <a:p>
            <a:pPr>
              <a:spcBef>
                <a:spcPct val="0"/>
              </a:spcBef>
            </a:pPr>
            <a:endParaRPr lang="en-US" altLang="en-US">
              <a:latin typeface="Times New Roman" charset="0"/>
            </a:endParaRPr>
          </a:p>
          <a:p>
            <a:pPr>
              <a:spcBef>
                <a:spcPct val="0"/>
              </a:spcBef>
            </a:pPr>
            <a:r>
              <a:rPr lang="en-US" altLang="en-US">
                <a:latin typeface="Times New Roman" charset="0"/>
              </a:rPr>
              <a:t>mat10043</a:t>
            </a:r>
          </a:p>
        </p:txBody>
      </p:sp>
      <p:sp>
        <p:nvSpPr>
          <p:cNvPr id="30724"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r" eaLnBrk="1" hangingPunct="1"/>
            <a:fld id="{8973D974-508F-4233-85B2-14E135ED9430}" type="slidenum">
              <a:rPr lang="en-US" altLang="en-US" sz="1200">
                <a:cs typeface="Times New Roman" charset="0"/>
              </a:rPr>
              <a:pPr algn="r" eaLnBrk="1" hangingPunct="1"/>
              <a:t>4</a:t>
            </a:fld>
            <a:endParaRPr lang="en-US" altLang="en-US" sz="1200">
              <a:cs typeface="Times New Roman"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fld id="{3119E2C5-3E3A-4BFE-948D-6FF0F8D5EC0D}" type="slidenum">
              <a:rPr lang="en-US" altLang="en-US" sz="1200" smtClean="0">
                <a:latin typeface="Times New Roman" charset="0"/>
              </a:rPr>
              <a:pPr eaLnBrk="1" hangingPunct="1"/>
              <a:t>5</a:t>
            </a:fld>
            <a:endParaRPr lang="en-US" altLang="en-US" sz="1200">
              <a:latin typeface="Times New Roman" charset="0"/>
            </a:endParaRPr>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Times New Roman" charset="0"/>
              </a:rPr>
              <a:t>“Such is the simple life of the Arab tribes.  Except in the use of tobacco and gunpowder, these people seem unchanged since the days of Abraham.  It was thus no doubt that that patriarch traveled to and fro with his flocks, herds, and servant; thus he made war and entered into treaties with the surrounding tribes.  The wells which he dug, and which had to be re-opened by Isaac, were perhaps similar to the Hŭfeiyir, or ‘pits,’ which the Arab now dig in the beds of great valleys, as for instance at Gerar and Beersheba” (Conder 1878: 2: 287-88).</a:t>
            </a:r>
          </a:p>
          <a:p>
            <a:pPr eaLnBrk="1" hangingPunct="1"/>
            <a:endParaRPr lang="en-US" altLang="en-US">
              <a:latin typeface="Times New Roman" charset="0"/>
            </a:endParaRPr>
          </a:p>
          <a:p>
            <a:pPr eaLnBrk="1" hangingPunct="1"/>
            <a:r>
              <a:rPr lang="en-US" altLang="en-US">
                <a:latin typeface="Times New Roman" charset="0"/>
              </a:rPr>
              <a:t>Date of photograph: between 1920 and 1933 </a:t>
            </a:r>
          </a:p>
          <a:p>
            <a:pPr eaLnBrk="1" hangingPunct="1"/>
            <a:endParaRPr lang="en-US" altLang="en-US">
              <a:latin typeface="Times New Roman" charset="0"/>
            </a:endParaRPr>
          </a:p>
          <a:p>
            <a:pPr eaLnBrk="1" hangingPunct="1"/>
            <a:r>
              <a:rPr lang="en-US" altLang="en-US">
                <a:latin typeface="Times New Roman" charset="0"/>
              </a:rPr>
              <a:t>mat02985</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r>
              <a:rPr lang="en-US" altLang="en-US">
                <a:latin typeface="Times New Roman" charset="0"/>
              </a:rPr>
              <a:t>Date of photograph: between 1898 and 1946 </a:t>
            </a:r>
          </a:p>
          <a:p>
            <a:pPr>
              <a:spcBef>
                <a:spcPct val="0"/>
              </a:spcBef>
            </a:pPr>
            <a:endParaRPr lang="en-US" altLang="en-US">
              <a:latin typeface="Times New Roman" charset="0"/>
            </a:endParaRPr>
          </a:p>
          <a:p>
            <a:pPr>
              <a:spcBef>
                <a:spcPct val="0"/>
              </a:spcBef>
            </a:pPr>
            <a:r>
              <a:rPr lang="en-US" altLang="en-US">
                <a:latin typeface="Times New Roman" charset="0"/>
              </a:rPr>
              <a:t>mat10006</a:t>
            </a:r>
          </a:p>
        </p:txBody>
      </p:sp>
      <p:sp>
        <p:nvSpPr>
          <p:cNvPr id="32772"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r" eaLnBrk="1" hangingPunct="1"/>
            <a:fld id="{B1050860-DEA2-4C2F-B540-FBE0FBEC39F2}" type="slidenum">
              <a:rPr lang="en-US" altLang="en-US" sz="1200">
                <a:cs typeface="Times New Roman" charset="0"/>
              </a:rPr>
              <a:pPr algn="r" eaLnBrk="1" hangingPunct="1"/>
              <a:t>6</a:t>
            </a:fld>
            <a:endParaRPr lang="en-US" altLang="en-US" sz="1200">
              <a:cs typeface="Times New Roman"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r>
              <a:rPr lang="en-US" altLang="en-US">
                <a:latin typeface="Times New Roman" charset="0"/>
              </a:rPr>
              <a:t>Date of photograph: between 1898 and 1946 </a:t>
            </a:r>
          </a:p>
          <a:p>
            <a:pPr>
              <a:spcBef>
                <a:spcPct val="0"/>
              </a:spcBef>
            </a:pPr>
            <a:endParaRPr lang="en-US" altLang="en-US">
              <a:latin typeface="Times New Roman" charset="0"/>
            </a:endParaRPr>
          </a:p>
          <a:p>
            <a:pPr>
              <a:spcBef>
                <a:spcPct val="0"/>
              </a:spcBef>
            </a:pPr>
            <a:r>
              <a:rPr lang="en-US" altLang="en-US">
                <a:latin typeface="Times New Roman" charset="0"/>
              </a:rPr>
              <a:t>mat10016</a:t>
            </a:r>
          </a:p>
        </p:txBody>
      </p:sp>
      <p:sp>
        <p:nvSpPr>
          <p:cNvPr id="3379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r" eaLnBrk="1" hangingPunct="1"/>
            <a:fld id="{8254670C-A385-481C-8349-E191A1CFE10D}" type="slidenum">
              <a:rPr lang="en-US" altLang="en-US" sz="1200">
                <a:cs typeface="Times New Roman" charset="0"/>
              </a:rPr>
              <a:pPr algn="r" eaLnBrk="1" hangingPunct="1"/>
              <a:t>7</a:t>
            </a:fld>
            <a:endParaRPr lang="en-US" altLang="en-US" sz="1200">
              <a:cs typeface="Times New Roman"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fld id="{A1D0B34C-7D42-4A12-A71E-890898B08C77}" type="slidenum">
              <a:rPr lang="en-US" altLang="en-US" sz="1200" smtClean="0">
                <a:latin typeface="Times New Roman" charset="0"/>
              </a:rPr>
              <a:pPr eaLnBrk="1" hangingPunct="1"/>
              <a:t>8</a:t>
            </a:fld>
            <a:endParaRPr lang="en-US" altLang="en-US" sz="1200">
              <a:latin typeface="Times New Roman" charset="0"/>
            </a:endParaRPr>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tabLst>
                <a:tab pos="457200" algn="l"/>
              </a:tabLst>
            </a:pPr>
            <a:r>
              <a:rPr lang="en-US" altLang="zh-TW">
                <a:latin typeface="Times New Roman" charset="0"/>
              </a:rPr>
              <a:t>“Every year flocks of sheep are brought down from the north in such multitudes as to confound the imagination. When the interior route is unsafe, all have to pass along the sea-board. During the months of November and December the whole line of coast is covered with them; they come from Northern Syria and from Mesopotamia, and their shepherds, in dress, manners, and language, I believe, closely resemble those of Abraham, Jacob, and Job.</a:t>
            </a:r>
          </a:p>
          <a:p>
            <a:pPr eaLnBrk="1" hangingPunct="1">
              <a:tabLst>
                <a:tab pos="457200" algn="l"/>
              </a:tabLst>
            </a:pPr>
            <a:r>
              <a:rPr lang="en-US" altLang="zh-TW">
                <a:latin typeface="Times New Roman" charset="0"/>
              </a:rPr>
              <a:t>	The shepherds 'put a space betwixt drove and drove' and then 'lead on safely' as Jacob's shepherds did. If overdriven, many of the flock die, and even with the greatest care some give out, and, to prevent their dying by the way-side, are slaughtered and sold to the poor, or are eaten by the shepherds themselves. The flocks are also constantly decreasing, as they go south by sales on all occasions, and this the whole country in supplied. How vast must be the numbers when they first set out from the distant plains of the Euphrates!” (Thomson 1882: 276).</a:t>
            </a:r>
          </a:p>
          <a:p>
            <a:pPr eaLnBrk="1" hangingPunct="1">
              <a:tabLst>
                <a:tab pos="457200" algn="l"/>
              </a:tabLst>
            </a:pPr>
            <a:endParaRPr lang="en-US" altLang="en-US">
              <a:latin typeface="Times New Roman" charset="0"/>
            </a:endParaRPr>
          </a:p>
          <a:p>
            <a:pPr eaLnBrk="1" hangingPunct="1">
              <a:tabLst>
                <a:tab pos="457200" algn="l"/>
              </a:tabLst>
            </a:pPr>
            <a:r>
              <a:rPr lang="en-US" altLang="en-US">
                <a:latin typeface="Times New Roman" charset="0"/>
              </a:rPr>
              <a:t>Date of photograph: between 1910 and 1920 </a:t>
            </a:r>
          </a:p>
          <a:p>
            <a:pPr eaLnBrk="1" hangingPunct="1">
              <a:tabLst>
                <a:tab pos="457200" algn="l"/>
              </a:tabLst>
            </a:pPr>
            <a:endParaRPr lang="en-US" altLang="en-US">
              <a:latin typeface="Times New Roman" charset="0"/>
            </a:endParaRPr>
          </a:p>
          <a:p>
            <a:pPr eaLnBrk="1" hangingPunct="1">
              <a:tabLst>
                <a:tab pos="457200" algn="l"/>
              </a:tabLst>
            </a:pPr>
            <a:r>
              <a:rPr lang="en-US" altLang="en-US">
                <a:latin typeface="Times New Roman" charset="0"/>
              </a:rPr>
              <a:t>mat05629</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fld id="{18795ABD-2BE5-4A65-A6B1-95430717B3F3}" type="slidenum">
              <a:rPr lang="en-US" altLang="en-US" sz="1200" smtClean="0">
                <a:latin typeface="Times New Roman" charset="0"/>
              </a:rPr>
              <a:pPr eaLnBrk="1" hangingPunct="1"/>
              <a:t>9</a:t>
            </a:fld>
            <a:endParaRPr lang="en-US" altLang="en-US" sz="1200">
              <a:latin typeface="Times New Roman"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Times New Roman" charset="0"/>
              </a:rPr>
              <a:t>“To the stranger’s eye the confusion of flocks at the watering is complete.  In reality there is mingling, but no confusion.  When the shepherd sees that his charges are satisfied, he simply steps apart and makes his own peculiar cry, when they at once leave the throng and follow him, for ‘they know his voice.’  A stranger they will not follow although he copy their shepherd’s call never so skillfully, for ‘they know not the voice of strangers’” (Ewing 1907: 134). </a:t>
            </a:r>
          </a:p>
          <a:p>
            <a:pPr eaLnBrk="1" hangingPunct="1"/>
            <a:endParaRPr lang="en-US" altLang="en-US">
              <a:latin typeface="Times New Roman" charset="0"/>
            </a:endParaRPr>
          </a:p>
          <a:p>
            <a:pPr eaLnBrk="1" hangingPunct="1"/>
            <a:r>
              <a:rPr lang="en-US" altLang="en-US">
                <a:latin typeface="Times New Roman" charset="0"/>
              </a:rPr>
              <a:t>Date of photograph: between 1898 and 1946 </a:t>
            </a:r>
          </a:p>
          <a:p>
            <a:pPr eaLnBrk="1" hangingPunct="1"/>
            <a:endParaRPr lang="en-US" altLang="en-US">
              <a:latin typeface="Times New Roman" charset="0"/>
            </a:endParaRPr>
          </a:p>
          <a:p>
            <a:pPr eaLnBrk="1" hangingPunct="1"/>
            <a:r>
              <a:rPr lang="en-US" altLang="en-US">
                <a:latin typeface="Times New Roman" charset="0"/>
              </a:rPr>
              <a:t>mat06358</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1347788" y="1260475"/>
            <a:ext cx="6481762" cy="3886200"/>
          </a:xfrm>
          <a:prstGeom prst="rect">
            <a:avLst/>
          </a:prstGeom>
          <a:noFill/>
          <a:ln w="76200">
            <a:solidFill>
              <a:schemeClr val="bg2">
                <a:alpha val="50195"/>
              </a:schemeClr>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endParaRPr lang="en-US" altLang="en-US"/>
          </a:p>
        </p:txBody>
      </p:sp>
      <p:sp>
        <p:nvSpPr>
          <p:cNvPr id="5" name="Rectangle 8"/>
          <p:cNvSpPr>
            <a:spLocks noChangeArrowheads="1"/>
          </p:cNvSpPr>
          <p:nvPr/>
        </p:nvSpPr>
        <p:spPr bwMode="auto">
          <a:xfrm>
            <a:off x="1384300" y="1295400"/>
            <a:ext cx="6400800" cy="381000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endParaRPr lang="en-US" altLang="en-US"/>
          </a:p>
        </p:txBody>
      </p:sp>
      <p:sp>
        <p:nvSpPr>
          <p:cNvPr id="6" name="Freeform 9"/>
          <p:cNvSpPr>
            <a:spLocks/>
          </p:cNvSpPr>
          <p:nvPr/>
        </p:nvSpPr>
        <p:spPr bwMode="auto">
          <a:xfrm rot="5400000">
            <a:off x="1282700" y="1193800"/>
            <a:ext cx="466725" cy="466725"/>
          </a:xfrm>
          <a:custGeom>
            <a:avLst/>
            <a:gdLst>
              <a:gd name="T0" fmla="*/ 0 w 336"/>
              <a:gd name="T1" fmla="*/ 0 h 336"/>
              <a:gd name="T2" fmla="*/ 0 w 336"/>
              <a:gd name="T3" fmla="*/ 463947 h 336"/>
              <a:gd name="T4" fmla="*/ 466725 w 336"/>
              <a:gd name="T5" fmla="*/ 466725 h 336"/>
              <a:gd name="T6" fmla="*/ 305594 w 336"/>
              <a:gd name="T7" fmla="*/ 304205 h 336"/>
              <a:gd name="T8" fmla="*/ 155575 w 336"/>
              <a:gd name="T9" fmla="*/ 304205 h 336"/>
              <a:gd name="T10" fmla="*/ 155575 w 336"/>
              <a:gd name="T11" fmla="*/ 152797 h 336"/>
              <a:gd name="T12" fmla="*/ 0 w 336"/>
              <a:gd name="T13" fmla="*/ 0 h 3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6" h="336">
                <a:moveTo>
                  <a:pt x="0" y="0"/>
                </a:moveTo>
                <a:lnTo>
                  <a:pt x="0" y="334"/>
                </a:lnTo>
                <a:lnTo>
                  <a:pt x="336" y="336"/>
                </a:lnTo>
                <a:lnTo>
                  <a:pt x="220" y="219"/>
                </a:lnTo>
                <a:lnTo>
                  <a:pt x="112" y="219"/>
                </a:lnTo>
                <a:lnTo>
                  <a:pt x="112" y="110"/>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 name="Freeform 10"/>
          <p:cNvSpPr>
            <a:spLocks/>
          </p:cNvSpPr>
          <p:nvPr/>
        </p:nvSpPr>
        <p:spPr bwMode="auto">
          <a:xfrm rot="5400000">
            <a:off x="1479550" y="1090613"/>
            <a:ext cx="1587" cy="331788"/>
          </a:xfrm>
          <a:custGeom>
            <a:avLst/>
            <a:gdLst>
              <a:gd name="T0" fmla="*/ 0 w 1"/>
              <a:gd name="T1" fmla="*/ 0 h 239"/>
              <a:gd name="T2" fmla="*/ 0 w 1"/>
              <a:gd name="T3" fmla="*/ 331788 h 239"/>
              <a:gd name="T4" fmla="*/ 0 60000 65536"/>
              <a:gd name="T5" fmla="*/ 0 60000 65536"/>
            </a:gdLst>
            <a:ahLst/>
            <a:cxnLst>
              <a:cxn ang="T4">
                <a:pos x="T0" y="T1"/>
              </a:cxn>
              <a:cxn ang="T5">
                <a:pos x="T2" y="T3"/>
              </a:cxn>
            </a:cxnLst>
            <a:rect l="0" t="0" r="r" b="b"/>
            <a:pathLst>
              <a:path w="1" h="239">
                <a:moveTo>
                  <a:pt x="0" y="0"/>
                </a:moveTo>
                <a:lnTo>
                  <a:pt x="0" y="239"/>
                </a:lnTo>
              </a:path>
            </a:pathLst>
          </a:custGeom>
          <a:solidFill>
            <a:schemeClr val="tx2"/>
          </a:solidFill>
          <a:ln w="38100" cmpd="sng">
            <a:solidFill>
              <a:schemeClr val="accent1"/>
            </a:solidFill>
            <a:round/>
            <a:headEnd type="none" w="med" len="med"/>
            <a:tailEnd type="none" w="med" len="med"/>
          </a:ln>
        </p:spPr>
        <p:txBody>
          <a:bodyPr/>
          <a:lstStyle/>
          <a:p>
            <a:endParaRPr lang="en-US"/>
          </a:p>
        </p:txBody>
      </p:sp>
      <p:sp>
        <p:nvSpPr>
          <p:cNvPr id="8" name="Line 11"/>
          <p:cNvSpPr>
            <a:spLocks noChangeShapeType="1"/>
          </p:cNvSpPr>
          <p:nvPr/>
        </p:nvSpPr>
        <p:spPr bwMode="auto">
          <a:xfrm rot="5400000" flipH="1">
            <a:off x="1165225" y="1403351"/>
            <a:ext cx="333375"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 name="Freeform 12"/>
          <p:cNvSpPr>
            <a:spLocks/>
          </p:cNvSpPr>
          <p:nvPr/>
        </p:nvSpPr>
        <p:spPr bwMode="auto">
          <a:xfrm rot="16200000" flipH="1">
            <a:off x="7413625" y="1193800"/>
            <a:ext cx="466725" cy="466725"/>
          </a:xfrm>
          <a:custGeom>
            <a:avLst/>
            <a:gdLst>
              <a:gd name="T0" fmla="*/ 0 w 336"/>
              <a:gd name="T1" fmla="*/ 0 h 336"/>
              <a:gd name="T2" fmla="*/ 0 w 336"/>
              <a:gd name="T3" fmla="*/ 463947 h 336"/>
              <a:gd name="T4" fmla="*/ 466725 w 336"/>
              <a:gd name="T5" fmla="*/ 466725 h 336"/>
              <a:gd name="T6" fmla="*/ 305594 w 336"/>
              <a:gd name="T7" fmla="*/ 304205 h 336"/>
              <a:gd name="T8" fmla="*/ 155575 w 336"/>
              <a:gd name="T9" fmla="*/ 304205 h 336"/>
              <a:gd name="T10" fmla="*/ 155575 w 336"/>
              <a:gd name="T11" fmla="*/ 152797 h 336"/>
              <a:gd name="T12" fmla="*/ 0 w 336"/>
              <a:gd name="T13" fmla="*/ 0 h 3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6" h="336">
                <a:moveTo>
                  <a:pt x="0" y="0"/>
                </a:moveTo>
                <a:lnTo>
                  <a:pt x="0" y="334"/>
                </a:lnTo>
                <a:lnTo>
                  <a:pt x="336" y="336"/>
                </a:lnTo>
                <a:lnTo>
                  <a:pt x="220" y="219"/>
                </a:lnTo>
                <a:lnTo>
                  <a:pt x="112" y="219"/>
                </a:lnTo>
                <a:lnTo>
                  <a:pt x="112" y="110"/>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 name="Freeform 13"/>
          <p:cNvSpPr>
            <a:spLocks/>
          </p:cNvSpPr>
          <p:nvPr/>
        </p:nvSpPr>
        <p:spPr bwMode="auto">
          <a:xfrm rot="10800000">
            <a:off x="7818438" y="1225550"/>
            <a:ext cx="1587" cy="331788"/>
          </a:xfrm>
          <a:custGeom>
            <a:avLst/>
            <a:gdLst>
              <a:gd name="T0" fmla="*/ 0 w 1"/>
              <a:gd name="T1" fmla="*/ 0 h 239"/>
              <a:gd name="T2" fmla="*/ 0 w 1"/>
              <a:gd name="T3" fmla="*/ 331788 h 239"/>
              <a:gd name="T4" fmla="*/ 0 60000 65536"/>
              <a:gd name="T5" fmla="*/ 0 60000 65536"/>
            </a:gdLst>
            <a:ahLst/>
            <a:cxnLst>
              <a:cxn ang="T4">
                <a:pos x="T0" y="T1"/>
              </a:cxn>
              <a:cxn ang="T5">
                <a:pos x="T2" y="T3"/>
              </a:cxn>
            </a:cxnLst>
            <a:rect l="0" t="0" r="r" b="b"/>
            <a:pathLst>
              <a:path w="1" h="239">
                <a:moveTo>
                  <a:pt x="0" y="0"/>
                </a:moveTo>
                <a:lnTo>
                  <a:pt x="0" y="239"/>
                </a:lnTo>
              </a:path>
            </a:pathLst>
          </a:custGeom>
          <a:solidFill>
            <a:schemeClr val="tx2"/>
          </a:solidFill>
          <a:ln w="38100" cmpd="sng">
            <a:solidFill>
              <a:schemeClr val="accent1"/>
            </a:solidFill>
            <a:round/>
            <a:headEnd type="none" w="med" len="med"/>
            <a:tailEnd type="none" w="med" len="med"/>
          </a:ln>
        </p:spPr>
        <p:txBody>
          <a:bodyPr/>
          <a:lstStyle/>
          <a:p>
            <a:endParaRPr lang="en-US"/>
          </a:p>
        </p:txBody>
      </p:sp>
      <p:sp>
        <p:nvSpPr>
          <p:cNvPr id="11" name="Line 14"/>
          <p:cNvSpPr>
            <a:spLocks noChangeShapeType="1"/>
          </p:cNvSpPr>
          <p:nvPr/>
        </p:nvSpPr>
        <p:spPr bwMode="auto">
          <a:xfrm rot="10800000" flipH="1">
            <a:off x="7507288" y="1243013"/>
            <a:ext cx="333375"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 name="Freeform 15"/>
          <p:cNvSpPr>
            <a:spLocks/>
          </p:cNvSpPr>
          <p:nvPr/>
        </p:nvSpPr>
        <p:spPr bwMode="auto">
          <a:xfrm flipH="1">
            <a:off x="7434263" y="4752975"/>
            <a:ext cx="466725" cy="466725"/>
          </a:xfrm>
          <a:custGeom>
            <a:avLst/>
            <a:gdLst>
              <a:gd name="T0" fmla="*/ 0 w 336"/>
              <a:gd name="T1" fmla="*/ 0 h 336"/>
              <a:gd name="T2" fmla="*/ 0 w 336"/>
              <a:gd name="T3" fmla="*/ 463947 h 336"/>
              <a:gd name="T4" fmla="*/ 466725 w 336"/>
              <a:gd name="T5" fmla="*/ 466725 h 336"/>
              <a:gd name="T6" fmla="*/ 305594 w 336"/>
              <a:gd name="T7" fmla="*/ 304205 h 336"/>
              <a:gd name="T8" fmla="*/ 155575 w 336"/>
              <a:gd name="T9" fmla="*/ 304205 h 336"/>
              <a:gd name="T10" fmla="*/ 155575 w 336"/>
              <a:gd name="T11" fmla="*/ 152797 h 336"/>
              <a:gd name="T12" fmla="*/ 0 w 336"/>
              <a:gd name="T13" fmla="*/ 0 h 3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6" h="336">
                <a:moveTo>
                  <a:pt x="0" y="0"/>
                </a:moveTo>
                <a:lnTo>
                  <a:pt x="0" y="334"/>
                </a:lnTo>
                <a:lnTo>
                  <a:pt x="336" y="336"/>
                </a:lnTo>
                <a:lnTo>
                  <a:pt x="220" y="219"/>
                </a:lnTo>
                <a:lnTo>
                  <a:pt x="112" y="219"/>
                </a:lnTo>
                <a:lnTo>
                  <a:pt x="112" y="110"/>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 name="Freeform 16"/>
          <p:cNvSpPr>
            <a:spLocks/>
          </p:cNvSpPr>
          <p:nvPr/>
        </p:nvSpPr>
        <p:spPr bwMode="auto">
          <a:xfrm rot="16200000">
            <a:off x="7705725" y="4989513"/>
            <a:ext cx="1587" cy="331788"/>
          </a:xfrm>
          <a:custGeom>
            <a:avLst/>
            <a:gdLst>
              <a:gd name="T0" fmla="*/ 0 w 1"/>
              <a:gd name="T1" fmla="*/ 0 h 239"/>
              <a:gd name="T2" fmla="*/ 0 w 1"/>
              <a:gd name="T3" fmla="*/ 331788 h 239"/>
              <a:gd name="T4" fmla="*/ 0 60000 65536"/>
              <a:gd name="T5" fmla="*/ 0 60000 65536"/>
            </a:gdLst>
            <a:ahLst/>
            <a:cxnLst>
              <a:cxn ang="T4">
                <a:pos x="T0" y="T1"/>
              </a:cxn>
              <a:cxn ang="T5">
                <a:pos x="T2" y="T3"/>
              </a:cxn>
            </a:cxnLst>
            <a:rect l="0" t="0" r="r" b="b"/>
            <a:pathLst>
              <a:path w="1" h="239">
                <a:moveTo>
                  <a:pt x="0" y="0"/>
                </a:moveTo>
                <a:lnTo>
                  <a:pt x="0" y="239"/>
                </a:lnTo>
              </a:path>
            </a:pathLst>
          </a:custGeom>
          <a:solidFill>
            <a:schemeClr val="tx2"/>
          </a:solidFill>
          <a:ln w="38100" cmpd="sng">
            <a:solidFill>
              <a:schemeClr val="accent1"/>
            </a:solidFill>
            <a:round/>
            <a:headEnd type="none" w="med" len="med"/>
            <a:tailEnd type="none" w="med" len="med"/>
          </a:ln>
        </p:spPr>
        <p:txBody>
          <a:bodyPr/>
          <a:lstStyle/>
          <a:p>
            <a:endParaRPr lang="en-US"/>
          </a:p>
        </p:txBody>
      </p:sp>
      <p:sp>
        <p:nvSpPr>
          <p:cNvPr id="14" name="Line 17"/>
          <p:cNvSpPr>
            <a:spLocks noChangeShapeType="1"/>
          </p:cNvSpPr>
          <p:nvPr/>
        </p:nvSpPr>
        <p:spPr bwMode="auto">
          <a:xfrm rot="16200000" flipH="1">
            <a:off x="7689850" y="5010151"/>
            <a:ext cx="333375"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 name="Freeform 18"/>
          <p:cNvSpPr>
            <a:spLocks/>
          </p:cNvSpPr>
          <p:nvPr/>
        </p:nvSpPr>
        <p:spPr bwMode="auto">
          <a:xfrm>
            <a:off x="1282700" y="4746625"/>
            <a:ext cx="466725" cy="466725"/>
          </a:xfrm>
          <a:custGeom>
            <a:avLst/>
            <a:gdLst>
              <a:gd name="T0" fmla="*/ 0 w 336"/>
              <a:gd name="T1" fmla="*/ 0 h 336"/>
              <a:gd name="T2" fmla="*/ 0 w 336"/>
              <a:gd name="T3" fmla="*/ 463947 h 336"/>
              <a:gd name="T4" fmla="*/ 466725 w 336"/>
              <a:gd name="T5" fmla="*/ 466725 h 336"/>
              <a:gd name="T6" fmla="*/ 305594 w 336"/>
              <a:gd name="T7" fmla="*/ 304205 h 336"/>
              <a:gd name="T8" fmla="*/ 155575 w 336"/>
              <a:gd name="T9" fmla="*/ 304205 h 336"/>
              <a:gd name="T10" fmla="*/ 155575 w 336"/>
              <a:gd name="T11" fmla="*/ 152797 h 336"/>
              <a:gd name="T12" fmla="*/ 0 w 336"/>
              <a:gd name="T13" fmla="*/ 0 h 3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6" h="336">
                <a:moveTo>
                  <a:pt x="0" y="0"/>
                </a:moveTo>
                <a:lnTo>
                  <a:pt x="0" y="334"/>
                </a:lnTo>
                <a:lnTo>
                  <a:pt x="336" y="336"/>
                </a:lnTo>
                <a:lnTo>
                  <a:pt x="220" y="219"/>
                </a:lnTo>
                <a:lnTo>
                  <a:pt x="112" y="219"/>
                </a:lnTo>
                <a:lnTo>
                  <a:pt x="112" y="110"/>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 name="Freeform 19"/>
          <p:cNvSpPr>
            <a:spLocks/>
          </p:cNvSpPr>
          <p:nvPr/>
        </p:nvSpPr>
        <p:spPr bwMode="auto">
          <a:xfrm>
            <a:off x="1346200" y="4846638"/>
            <a:ext cx="1588" cy="331787"/>
          </a:xfrm>
          <a:custGeom>
            <a:avLst/>
            <a:gdLst>
              <a:gd name="T0" fmla="*/ 0 w 1"/>
              <a:gd name="T1" fmla="*/ 0 h 239"/>
              <a:gd name="T2" fmla="*/ 0 w 1"/>
              <a:gd name="T3" fmla="*/ 331787 h 239"/>
              <a:gd name="T4" fmla="*/ 0 60000 65536"/>
              <a:gd name="T5" fmla="*/ 0 60000 65536"/>
            </a:gdLst>
            <a:ahLst/>
            <a:cxnLst>
              <a:cxn ang="T4">
                <a:pos x="T0" y="T1"/>
              </a:cxn>
              <a:cxn ang="T5">
                <a:pos x="T2" y="T3"/>
              </a:cxn>
            </a:cxnLst>
            <a:rect l="0" t="0" r="r" b="b"/>
            <a:pathLst>
              <a:path w="1" h="239">
                <a:moveTo>
                  <a:pt x="0" y="0"/>
                </a:moveTo>
                <a:lnTo>
                  <a:pt x="0" y="239"/>
                </a:lnTo>
              </a:path>
            </a:pathLst>
          </a:custGeom>
          <a:solidFill>
            <a:schemeClr val="tx2"/>
          </a:solidFill>
          <a:ln w="38100" cmpd="sng">
            <a:solidFill>
              <a:schemeClr val="accent1"/>
            </a:solidFill>
            <a:round/>
            <a:headEnd type="none" w="med" len="med"/>
            <a:tailEnd type="none" w="med" len="med"/>
          </a:ln>
        </p:spPr>
        <p:txBody>
          <a:bodyPr/>
          <a:lstStyle/>
          <a:p>
            <a:endParaRPr lang="en-US"/>
          </a:p>
        </p:txBody>
      </p:sp>
      <p:sp>
        <p:nvSpPr>
          <p:cNvPr id="17" name="Line 20"/>
          <p:cNvSpPr>
            <a:spLocks noChangeShapeType="1"/>
          </p:cNvSpPr>
          <p:nvPr/>
        </p:nvSpPr>
        <p:spPr bwMode="auto">
          <a:xfrm flipH="1">
            <a:off x="1327150" y="5162550"/>
            <a:ext cx="333375"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75" name="Rectangle 3"/>
          <p:cNvSpPr>
            <a:spLocks noGrp="1" noChangeArrowheads="1"/>
          </p:cNvSpPr>
          <p:nvPr>
            <p:ph type="ctrTitle"/>
          </p:nvPr>
        </p:nvSpPr>
        <p:spPr>
          <a:xfrm>
            <a:off x="1609725" y="1698625"/>
            <a:ext cx="5924550" cy="1704975"/>
          </a:xfrm>
        </p:spPr>
        <p:txBody>
          <a:bodyPr anchor="b"/>
          <a:lstStyle>
            <a:lvl1pPr>
              <a:lnSpc>
                <a:spcPct val="95000"/>
              </a:lnSpc>
              <a:defRPr/>
            </a:lvl1pPr>
          </a:lstStyle>
          <a:p>
            <a:r>
              <a:rPr lang="en-US"/>
              <a:t>Click to edit Master title style</a:t>
            </a:r>
          </a:p>
        </p:txBody>
      </p:sp>
      <p:sp>
        <p:nvSpPr>
          <p:cNvPr id="3076" name="Rectangle 4"/>
          <p:cNvSpPr>
            <a:spLocks noGrp="1" noChangeArrowheads="1"/>
          </p:cNvSpPr>
          <p:nvPr>
            <p:ph type="subTitle" idx="1"/>
          </p:nvPr>
        </p:nvSpPr>
        <p:spPr>
          <a:xfrm>
            <a:off x="1631950" y="3536950"/>
            <a:ext cx="5861050" cy="1257300"/>
          </a:xfrm>
        </p:spPr>
        <p:txBody>
          <a:bodyPr/>
          <a:lstStyle>
            <a:lvl1pPr marL="0" indent="0" algn="ctr">
              <a:buFontTx/>
              <a:buNone/>
              <a:defRPr sz="2800"/>
            </a:lvl1pPr>
          </a:lstStyle>
          <a:p>
            <a:r>
              <a:rPr lang="en-US"/>
              <a:t>Click to edit Master subtitle style</a:t>
            </a:r>
          </a:p>
        </p:txBody>
      </p:sp>
      <p:sp>
        <p:nvSpPr>
          <p:cNvPr id="18" name="Rectangle 5"/>
          <p:cNvSpPr>
            <a:spLocks noGrp="1" noChangeArrowheads="1"/>
          </p:cNvSpPr>
          <p:nvPr>
            <p:ph type="dt" sz="half" idx="10"/>
          </p:nvPr>
        </p:nvSpPr>
        <p:spPr/>
        <p:txBody>
          <a:bodyPr/>
          <a:lstStyle>
            <a:lvl1pPr>
              <a:defRPr/>
            </a:lvl1pPr>
          </a:lstStyle>
          <a:p>
            <a:pPr>
              <a:defRPr/>
            </a:pPr>
            <a:endParaRPr lang="en-US"/>
          </a:p>
        </p:txBody>
      </p:sp>
      <p:sp>
        <p:nvSpPr>
          <p:cNvPr id="19" name="Rectangle 6"/>
          <p:cNvSpPr>
            <a:spLocks noGrp="1" noChangeArrowheads="1"/>
          </p:cNvSpPr>
          <p:nvPr>
            <p:ph type="ftr" sz="quarter" idx="11"/>
          </p:nvPr>
        </p:nvSpPr>
        <p:spPr/>
        <p:txBody>
          <a:bodyPr/>
          <a:lstStyle>
            <a:lvl1pPr>
              <a:defRPr/>
            </a:lvl1pPr>
          </a:lstStyle>
          <a:p>
            <a:pPr>
              <a:defRPr/>
            </a:pPr>
            <a:endParaRPr lang="en-US"/>
          </a:p>
        </p:txBody>
      </p:sp>
      <p:sp>
        <p:nvSpPr>
          <p:cNvPr id="20" name="Rectangle 7"/>
          <p:cNvSpPr>
            <a:spLocks noGrp="1" noChangeArrowheads="1"/>
          </p:cNvSpPr>
          <p:nvPr>
            <p:ph type="sldNum" sz="quarter" idx="12"/>
          </p:nvPr>
        </p:nvSpPr>
        <p:spPr/>
        <p:txBody>
          <a:bodyPr/>
          <a:lstStyle>
            <a:lvl1pPr>
              <a:defRPr/>
            </a:lvl1pPr>
          </a:lstStyle>
          <a:p>
            <a:pPr>
              <a:defRPr/>
            </a:pPr>
            <a:fld id="{CC5EE350-BD1E-4CE2-91CE-32A019EDB485}" type="slidenum">
              <a:rPr lang="en-US"/>
              <a:pPr>
                <a:defRPr/>
              </a:pPr>
              <a:t>‹#›</a:t>
            </a:fld>
            <a:endParaRPr lang="en-US"/>
          </a:p>
        </p:txBody>
      </p:sp>
    </p:spTree>
    <p:extLst>
      <p:ext uri="{BB962C8B-B14F-4D97-AF65-F5344CB8AC3E}">
        <p14:creationId xmlns:p14="http://schemas.microsoft.com/office/powerpoint/2010/main" val="42406209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D5B7F64-A13D-46D5-A794-1AAA565BEFB8}" type="slidenum">
              <a:rPr lang="en-US"/>
              <a:pPr>
                <a:defRPr/>
              </a:pPr>
              <a:t>‹#›</a:t>
            </a:fld>
            <a:endParaRPr lang="en-US"/>
          </a:p>
        </p:txBody>
      </p:sp>
    </p:spTree>
    <p:extLst>
      <p:ext uri="{BB962C8B-B14F-4D97-AF65-F5344CB8AC3E}">
        <p14:creationId xmlns:p14="http://schemas.microsoft.com/office/powerpoint/2010/main" val="40337015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115888"/>
            <a:ext cx="1943100" cy="5980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115888"/>
            <a:ext cx="5676900" cy="5980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A5BE04F-5CC3-45B7-8640-4A50CD592733}" type="slidenum">
              <a:rPr lang="en-US"/>
              <a:pPr>
                <a:defRPr/>
              </a:pPr>
              <a:t>‹#›</a:t>
            </a:fld>
            <a:endParaRPr lang="en-US"/>
          </a:p>
        </p:txBody>
      </p:sp>
    </p:spTree>
    <p:extLst>
      <p:ext uri="{BB962C8B-B14F-4D97-AF65-F5344CB8AC3E}">
        <p14:creationId xmlns:p14="http://schemas.microsoft.com/office/powerpoint/2010/main" val="36969530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18A05DA-09BC-4BDC-A448-7548790FB256}" type="slidenum">
              <a:rPr lang="en-US"/>
              <a:pPr>
                <a:defRPr/>
              </a:pPr>
              <a:t>‹#›</a:t>
            </a:fld>
            <a:endParaRPr lang="en-US"/>
          </a:p>
        </p:txBody>
      </p:sp>
    </p:spTree>
    <p:extLst>
      <p:ext uri="{BB962C8B-B14F-4D97-AF65-F5344CB8AC3E}">
        <p14:creationId xmlns:p14="http://schemas.microsoft.com/office/powerpoint/2010/main" val="26256372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2443AAD-4C33-4BD4-A594-401AE318DFC2}" type="slidenum">
              <a:rPr lang="en-US"/>
              <a:pPr>
                <a:defRPr/>
              </a:pPr>
              <a:t>‹#›</a:t>
            </a:fld>
            <a:endParaRPr lang="en-US"/>
          </a:p>
        </p:txBody>
      </p:sp>
    </p:spTree>
    <p:extLst>
      <p:ext uri="{BB962C8B-B14F-4D97-AF65-F5344CB8AC3E}">
        <p14:creationId xmlns:p14="http://schemas.microsoft.com/office/powerpoint/2010/main" val="26314561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977900"/>
            <a:ext cx="3810000" cy="5118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977900"/>
            <a:ext cx="3810000" cy="5118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250D91F-B68E-414C-9E41-FD336DD69146}" type="slidenum">
              <a:rPr lang="en-US"/>
              <a:pPr>
                <a:defRPr/>
              </a:pPr>
              <a:t>‹#›</a:t>
            </a:fld>
            <a:endParaRPr lang="en-US"/>
          </a:p>
        </p:txBody>
      </p:sp>
    </p:spTree>
    <p:extLst>
      <p:ext uri="{BB962C8B-B14F-4D97-AF65-F5344CB8AC3E}">
        <p14:creationId xmlns:p14="http://schemas.microsoft.com/office/powerpoint/2010/main" val="11498854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B3DE45A8-BE65-497F-9C4E-5D5D4E8489B5}" type="slidenum">
              <a:rPr lang="en-US"/>
              <a:pPr>
                <a:defRPr/>
              </a:pPr>
              <a:t>‹#›</a:t>
            </a:fld>
            <a:endParaRPr lang="en-US"/>
          </a:p>
        </p:txBody>
      </p:sp>
    </p:spTree>
    <p:extLst>
      <p:ext uri="{BB962C8B-B14F-4D97-AF65-F5344CB8AC3E}">
        <p14:creationId xmlns:p14="http://schemas.microsoft.com/office/powerpoint/2010/main" val="41374220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3EA6126-BF57-4DFA-9710-770B6BE4F6FE}" type="slidenum">
              <a:rPr lang="en-US"/>
              <a:pPr>
                <a:defRPr/>
              </a:pPr>
              <a:t>‹#›</a:t>
            </a:fld>
            <a:endParaRPr lang="en-US"/>
          </a:p>
        </p:txBody>
      </p:sp>
    </p:spTree>
    <p:extLst>
      <p:ext uri="{BB962C8B-B14F-4D97-AF65-F5344CB8AC3E}">
        <p14:creationId xmlns:p14="http://schemas.microsoft.com/office/powerpoint/2010/main" val="42887208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F639B62A-2055-40A2-A5D9-18CEE56BDB85}" type="slidenum">
              <a:rPr lang="en-US"/>
              <a:pPr>
                <a:defRPr/>
              </a:pPr>
              <a:t>‹#›</a:t>
            </a:fld>
            <a:endParaRPr lang="en-US"/>
          </a:p>
        </p:txBody>
      </p:sp>
    </p:spTree>
    <p:extLst>
      <p:ext uri="{BB962C8B-B14F-4D97-AF65-F5344CB8AC3E}">
        <p14:creationId xmlns:p14="http://schemas.microsoft.com/office/powerpoint/2010/main" val="17412742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4B0E322-D6C5-4059-BEB9-B32F1DADC2FB}" type="slidenum">
              <a:rPr lang="en-US"/>
              <a:pPr>
                <a:defRPr/>
              </a:pPr>
              <a:t>‹#›</a:t>
            </a:fld>
            <a:endParaRPr lang="en-US"/>
          </a:p>
        </p:txBody>
      </p:sp>
    </p:spTree>
    <p:extLst>
      <p:ext uri="{BB962C8B-B14F-4D97-AF65-F5344CB8AC3E}">
        <p14:creationId xmlns:p14="http://schemas.microsoft.com/office/powerpoint/2010/main" val="29159601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67560C3-39FF-4B5A-9681-DDE8DBEDF8B2}" type="slidenum">
              <a:rPr lang="en-US"/>
              <a:pPr>
                <a:defRPr/>
              </a:pPr>
              <a:t>‹#›</a:t>
            </a:fld>
            <a:endParaRPr lang="en-US"/>
          </a:p>
        </p:txBody>
      </p:sp>
    </p:spTree>
    <p:extLst>
      <p:ext uri="{BB962C8B-B14F-4D97-AF65-F5344CB8AC3E}">
        <p14:creationId xmlns:p14="http://schemas.microsoft.com/office/powerpoint/2010/main" val="5547668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115888"/>
            <a:ext cx="7772400"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685800" y="977900"/>
            <a:ext cx="7772400" cy="51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52"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2053"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2054"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lvl1pPr>
          </a:lstStyle>
          <a:p>
            <a:pPr>
              <a:defRPr/>
            </a:pPr>
            <a:fld id="{3A7400F2-5A0A-4BF0-BD61-AB8AB469F7AD}" type="slidenum">
              <a:rPr lang="en-US"/>
              <a:pPr>
                <a:defRPr/>
              </a:pPr>
              <a:t>‹#›</a:t>
            </a:fld>
            <a:endParaRPr lang="en-US"/>
          </a:p>
        </p:txBody>
      </p:sp>
      <p:sp>
        <p:nvSpPr>
          <p:cNvPr id="1031" name="FormatShape" descr="SKIING" hidden="1"/>
          <p:cNvSpPr>
            <a:spLocks noChangeArrowheads="1"/>
          </p:cNvSpPr>
          <p:nvPr/>
        </p:nvSpPr>
        <p:spPr bwMode="auto">
          <a:xfrm>
            <a:off x="-1333500" y="1701800"/>
            <a:ext cx="1181100" cy="825500"/>
          </a:xfrm>
          <a:prstGeom prst="rect">
            <a:avLst/>
          </a:prstGeom>
          <a:noFill/>
          <a:ln w="101600" cmpd="thinThick">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endParaRPr lang="en-US" altLang="en-US"/>
          </a:p>
        </p:txBody>
      </p:sp>
    </p:spTree>
  </p:cSld>
  <p:clrMap bg1="lt1" tx1="dk1" bg2="lt2" tx2="dk2" accent1="accent1" accent2="accent2" accent3="accent3" accent4="accent4" accent5="accent5" accent6="accent6" hlink="hlink" folHlink="folHlink"/>
  <p:sldLayoutIdLst>
    <p:sldLayoutId id="2147483720"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rtl="0" eaLnBrk="0" fontAlgn="base" hangingPunct="0">
        <a:spcBef>
          <a:spcPct val="0"/>
        </a:spcBef>
        <a:spcAft>
          <a:spcPct val="0"/>
        </a:spcAft>
        <a:defRPr sz="4000">
          <a:solidFill>
            <a:schemeClr val="tx1"/>
          </a:solidFill>
          <a:latin typeface="+mj-lt"/>
          <a:ea typeface="+mj-ea"/>
          <a:cs typeface="+mj-cs"/>
        </a:defRPr>
      </a:lvl1pPr>
      <a:lvl2pPr algn="ctr" rtl="0" eaLnBrk="0" fontAlgn="base" hangingPunct="0">
        <a:spcBef>
          <a:spcPct val="0"/>
        </a:spcBef>
        <a:spcAft>
          <a:spcPct val="0"/>
        </a:spcAft>
        <a:defRPr sz="4000">
          <a:solidFill>
            <a:schemeClr val="tx1"/>
          </a:solidFill>
          <a:latin typeface="Arial" charset="0"/>
        </a:defRPr>
      </a:lvl2pPr>
      <a:lvl3pPr algn="ctr" rtl="0" eaLnBrk="0" fontAlgn="base" hangingPunct="0">
        <a:spcBef>
          <a:spcPct val="0"/>
        </a:spcBef>
        <a:spcAft>
          <a:spcPct val="0"/>
        </a:spcAft>
        <a:defRPr sz="4000">
          <a:solidFill>
            <a:schemeClr val="tx1"/>
          </a:solidFill>
          <a:latin typeface="Arial" charset="0"/>
        </a:defRPr>
      </a:lvl3pPr>
      <a:lvl4pPr algn="ctr" rtl="0" eaLnBrk="0" fontAlgn="base" hangingPunct="0">
        <a:spcBef>
          <a:spcPct val="0"/>
        </a:spcBef>
        <a:spcAft>
          <a:spcPct val="0"/>
        </a:spcAft>
        <a:defRPr sz="4000">
          <a:solidFill>
            <a:schemeClr val="tx1"/>
          </a:solidFill>
          <a:latin typeface="Arial" charset="0"/>
        </a:defRPr>
      </a:lvl4pPr>
      <a:lvl5pPr algn="ctr" rtl="0" eaLnBrk="0" fontAlgn="base" hangingPunct="0">
        <a:spcBef>
          <a:spcPct val="0"/>
        </a:spcBef>
        <a:spcAft>
          <a:spcPct val="0"/>
        </a:spcAft>
        <a:defRPr sz="4000">
          <a:solidFill>
            <a:schemeClr val="tx1"/>
          </a:solidFill>
          <a:latin typeface="Arial" charset="0"/>
        </a:defRPr>
      </a:lvl5pPr>
      <a:lvl6pPr marL="457200" algn="ctr" rtl="0" fontAlgn="base">
        <a:spcBef>
          <a:spcPct val="0"/>
        </a:spcBef>
        <a:spcAft>
          <a:spcPct val="0"/>
        </a:spcAft>
        <a:defRPr sz="4000">
          <a:solidFill>
            <a:schemeClr val="tx1"/>
          </a:solidFill>
          <a:latin typeface="Arial" charset="0"/>
        </a:defRPr>
      </a:lvl6pPr>
      <a:lvl7pPr marL="914400" algn="ctr" rtl="0" fontAlgn="base">
        <a:spcBef>
          <a:spcPct val="0"/>
        </a:spcBef>
        <a:spcAft>
          <a:spcPct val="0"/>
        </a:spcAft>
        <a:defRPr sz="4000">
          <a:solidFill>
            <a:schemeClr val="tx1"/>
          </a:solidFill>
          <a:latin typeface="Arial" charset="0"/>
        </a:defRPr>
      </a:lvl7pPr>
      <a:lvl8pPr marL="1371600" algn="ctr" rtl="0" fontAlgn="base">
        <a:spcBef>
          <a:spcPct val="0"/>
        </a:spcBef>
        <a:spcAft>
          <a:spcPct val="0"/>
        </a:spcAft>
        <a:defRPr sz="4000">
          <a:solidFill>
            <a:schemeClr val="tx1"/>
          </a:solidFill>
          <a:latin typeface="Arial" charset="0"/>
        </a:defRPr>
      </a:lvl8pPr>
      <a:lvl9pPr marL="1828800" algn="ctr" rtl="0" fontAlgn="base">
        <a:spcBef>
          <a:spcPct val="0"/>
        </a:spcBef>
        <a:spcAft>
          <a:spcPct val="0"/>
        </a:spcAft>
        <a:defRPr sz="4000">
          <a:solidFill>
            <a:schemeClr val="tx1"/>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tags" Target="../tags/tag10.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ags" Target="../tags/tag11.xml"/><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tags" Target="../tags/tag12.xml"/><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tags" Target="../tags/tag13.xml"/><Relationship Id="rId4" Type="http://schemas.openxmlformats.org/officeDocument/2006/relationships/image" Target="../media/image13.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tags" Target="../tags/tag14.xml"/><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tags" Target="../tags/tag15.xml"/><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tags" Target="../tags/tag16.xml"/><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tags" Target="../tags/tag17.xml"/><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xml"/><Relationship Id="rId1" Type="http://schemas.openxmlformats.org/officeDocument/2006/relationships/tags" Target="../tags/tag18.xml"/><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xml"/><Relationship Id="rId1" Type="http://schemas.openxmlformats.org/officeDocument/2006/relationships/tags" Target="../tags/tag19.xml"/><Relationship Id="rId4" Type="http://schemas.openxmlformats.org/officeDocument/2006/relationships/image" Target="../media/image19.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tags" Target="../tags/tag2.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xml"/><Relationship Id="rId1" Type="http://schemas.openxmlformats.org/officeDocument/2006/relationships/tags" Target="../tags/tag20.xml"/><Relationship Id="rId4" Type="http://schemas.openxmlformats.org/officeDocument/2006/relationships/image" Target="../media/image20.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tags" Target="../tags/tag21.xml"/><Relationship Id="rId4" Type="http://schemas.openxmlformats.org/officeDocument/2006/relationships/image" Target="../media/image21.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tags" Target="../tags/tag22.xml"/><Relationship Id="rId4" Type="http://schemas.openxmlformats.org/officeDocument/2006/relationships/image" Target="../media/image22.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tags" Target="../tags/tag23.xml"/><Relationship Id="rId4" Type="http://schemas.openxmlformats.org/officeDocument/2006/relationships/image" Target="../media/image23.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3.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4.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ags" Target="../tags/tag5.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6.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7.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tags" Target="../tags/tag8.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tags" Target="../tags/tag9.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0\Desktop\Matson inserts\3\Title Slides - 4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988"/>
            <a:ext cx="9144000" cy="680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2"/>
          <p:cNvSpPr>
            <a:spLocks noGrp="1" noChangeArrowheads="1"/>
          </p:cNvSpPr>
          <p:nvPr>
            <p:ph type="title"/>
          </p:nvPr>
        </p:nvSpPr>
        <p:spPr>
          <a:xfrm>
            <a:off x="762000" y="1524000"/>
            <a:ext cx="7620000" cy="1881188"/>
          </a:xfrm>
          <a:ln>
            <a:miter lim="800000"/>
            <a:headEnd/>
            <a:tailEnd/>
          </a:ln>
          <a:extLst/>
        </p:spPr>
        <p:txBody>
          <a:bodyPr/>
          <a:lstStyle/>
          <a:p>
            <a:pPr eaLnBrk="1" hangingPunct="1">
              <a:defRPr/>
            </a:pPr>
            <a:r>
              <a:rPr lang="en-US" sz="8800" b="1" i="1" kern="1200" dirty="0">
                <a:ln w="12700">
                  <a:solidFill>
                    <a:schemeClr val="tx1"/>
                  </a:solidFill>
                </a:ln>
                <a:solidFill>
                  <a:schemeClr val="bg1"/>
                </a:solidFill>
                <a:effectLst>
                  <a:outerShdw blurRad="38100" dist="38100" dir="2700000" algn="tl">
                    <a:srgbClr val="000000">
                      <a:alpha val="43137"/>
                    </a:srgbClr>
                  </a:outerShdw>
                </a:effectLst>
                <a:latin typeface="Times New Roman" pitchFamily="18" charset="0"/>
              </a:rPr>
              <a:t>Shepherds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290" name="Rectangle 2" hidden="1"/>
          <p:cNvSpPr>
            <a:spLocks noGrp="1" noChangeArrowheads="1"/>
          </p:cNvSpPr>
          <p:nvPr>
            <p:ph type="title"/>
          </p:nvPr>
        </p:nvSpPr>
        <p:spPr/>
        <p:txBody>
          <a:bodyPr/>
          <a:lstStyle/>
          <a:p>
            <a:pPr eaLnBrk="1" hangingPunct="1"/>
            <a:r>
              <a:rPr lang="en-US" altLang="en-US">
                <a:solidFill>
                  <a:schemeClr val="bg1"/>
                </a:solidFill>
              </a:rPr>
              <a:t>Washing sheep at Ein Farah</a:t>
            </a:r>
          </a:p>
        </p:txBody>
      </p:sp>
      <p:pic>
        <p:nvPicPr>
          <p:cNvPr id="12291" name="Picture 3" descr="05631uWashing sheep at Ein Farah"/>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2209800" y="1588"/>
            <a:ext cx="4725988"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2" name="Text Box 4"/>
          <p:cNvSpPr txBox="1">
            <a:spLocks noChangeArrowheads="1"/>
          </p:cNvSpPr>
          <p:nvPr/>
        </p:nvSpPr>
        <p:spPr bwMode="auto">
          <a:xfrm>
            <a:off x="2209800" y="6400800"/>
            <a:ext cx="4724400" cy="457200"/>
          </a:xfrm>
          <a:prstGeom prst="rect">
            <a:avLst/>
          </a:prstGeom>
        </p:spPr>
        <p:txBody>
          <a:bodyPr/>
          <a:lstStyle>
            <a:defPPr>
              <a:defRPr lang="en-US"/>
            </a:defPPr>
            <a:lvl1pPr algn="ctr" eaLnBrk="1" hangingPunct="1">
              <a:defRPr>
                <a:solidFill>
                  <a:schemeClr val="bg1"/>
                </a:solidFill>
                <a:effectLst>
                  <a:glow rad="76200">
                    <a:schemeClr val="tx1">
                      <a:alpha val="60000"/>
                    </a:schemeClr>
                  </a:glow>
                </a:effectLst>
                <a:latin typeface="+mj-lt"/>
                <a:cs typeface="Calibri" pitchFamily="34" charset="0"/>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defRPr/>
            </a:pPr>
            <a:r>
              <a:rPr lang="en-US" dirty="0">
                <a:solidFill>
                  <a:schemeClr val="tx1"/>
                </a:solidFill>
                <a:effectLst>
                  <a:glow rad="76200">
                    <a:schemeClr val="bg1">
                      <a:alpha val="60000"/>
                    </a:schemeClr>
                  </a:glow>
                </a:effectLst>
              </a:rPr>
              <a:t>Washing sheep at </a:t>
            </a:r>
            <a:r>
              <a:rPr lang="en-US" dirty="0" err="1">
                <a:solidFill>
                  <a:schemeClr val="tx1"/>
                </a:solidFill>
                <a:effectLst>
                  <a:glow rad="76200">
                    <a:schemeClr val="bg1">
                      <a:alpha val="60000"/>
                    </a:schemeClr>
                  </a:glow>
                </a:effectLst>
              </a:rPr>
              <a:t>Ein</a:t>
            </a:r>
            <a:r>
              <a:rPr lang="en-US" dirty="0">
                <a:solidFill>
                  <a:schemeClr val="tx1"/>
                </a:solidFill>
                <a:effectLst>
                  <a:glow rad="76200">
                    <a:schemeClr val="bg1">
                      <a:alpha val="60000"/>
                    </a:schemeClr>
                  </a:glow>
                </a:effectLst>
              </a:rPr>
              <a:t> Farah</a:t>
            </a:r>
          </a:p>
        </p:txBody>
      </p:sp>
    </p:spTree>
  </p:cSld>
  <p:clrMapOvr>
    <a:overrideClrMapping bg1="dk1" tx1="lt1" bg2="dk2" tx2="lt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314" name="Rectangle 2" hidden="1"/>
          <p:cNvSpPr>
            <a:spLocks noGrp="1" noChangeArrowheads="1"/>
          </p:cNvSpPr>
          <p:nvPr>
            <p:ph type="title"/>
          </p:nvPr>
        </p:nvSpPr>
        <p:spPr/>
        <p:txBody>
          <a:bodyPr/>
          <a:lstStyle/>
          <a:p>
            <a:pPr eaLnBrk="1" hangingPunct="1"/>
            <a:r>
              <a:rPr lang="en-US" altLang="en-US">
                <a:solidFill>
                  <a:schemeClr val="bg1"/>
                </a:solidFill>
              </a:rPr>
              <a:t>Shepherd boy playing to his sheep</a:t>
            </a:r>
          </a:p>
        </p:txBody>
      </p:sp>
      <p:pic>
        <p:nvPicPr>
          <p:cNvPr id="13315" name="Picture 3" descr="02981uJordan Valley, shepherd boy playing to his sheep"/>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3175" y="1588"/>
            <a:ext cx="913765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Text Box 4"/>
          <p:cNvSpPr txBox="1">
            <a:spLocks noChangeArrowheads="1"/>
          </p:cNvSpPr>
          <p:nvPr/>
        </p:nvSpPr>
        <p:spPr bwMode="auto">
          <a:xfrm>
            <a:off x="0" y="6400800"/>
            <a:ext cx="9144000" cy="457200"/>
          </a:xfrm>
          <a:prstGeom prst="rect">
            <a:avLst/>
          </a:prstGeom>
        </p:spPr>
        <p:txBody>
          <a:bodyPr/>
          <a:lstStyle>
            <a:defPPr>
              <a:defRPr lang="en-US"/>
            </a:defPPr>
            <a:lvl1pPr algn="ctr" eaLnBrk="1" hangingPunct="1">
              <a:defRPr>
                <a:solidFill>
                  <a:schemeClr val="bg1"/>
                </a:solidFill>
                <a:effectLst>
                  <a:glow rad="76200">
                    <a:schemeClr val="tx1">
                      <a:alpha val="60000"/>
                    </a:schemeClr>
                  </a:glow>
                </a:effectLst>
                <a:latin typeface="+mj-lt"/>
                <a:cs typeface="Calibri" pitchFamily="34" charset="0"/>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defRPr/>
            </a:pPr>
            <a:r>
              <a:rPr lang="en-US" dirty="0">
                <a:solidFill>
                  <a:schemeClr val="tx1"/>
                </a:solidFill>
                <a:effectLst>
                  <a:glow rad="76200">
                    <a:schemeClr val="bg1">
                      <a:alpha val="60000"/>
                    </a:schemeClr>
                  </a:glow>
                </a:effectLst>
              </a:rPr>
              <a:t>Shepherd boy playing to his sheep</a:t>
            </a:r>
          </a:p>
        </p:txBody>
      </p:sp>
    </p:spTree>
  </p:cSld>
  <p:clrMapOvr>
    <a:overrideClrMapping bg1="dk1" tx1="lt1" bg2="dk2" tx2="lt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338" name="Rectangle 2" hidden="1"/>
          <p:cNvSpPr>
            <a:spLocks noGrp="1" noChangeArrowheads="1"/>
          </p:cNvSpPr>
          <p:nvPr>
            <p:ph type="title"/>
          </p:nvPr>
        </p:nvSpPr>
        <p:spPr/>
        <p:txBody>
          <a:bodyPr/>
          <a:lstStyle/>
          <a:p>
            <a:pPr eaLnBrk="1" hangingPunct="1"/>
            <a:r>
              <a:rPr lang="en-US" altLang="en-US">
                <a:solidFill>
                  <a:schemeClr val="bg1"/>
                </a:solidFill>
              </a:rPr>
              <a:t>Ghawarni shepherd boy playing pipe</a:t>
            </a:r>
          </a:p>
        </p:txBody>
      </p:sp>
      <p:pic>
        <p:nvPicPr>
          <p:cNvPr id="14339" name="Picture 3" descr="02982uJordan Valley, Ghawarni shepherd boy playing pipe"/>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3175" y="1588"/>
            <a:ext cx="913765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4"/>
          <p:cNvSpPr txBox="1">
            <a:spLocks noChangeArrowheads="1"/>
          </p:cNvSpPr>
          <p:nvPr/>
        </p:nvSpPr>
        <p:spPr bwMode="auto">
          <a:xfrm>
            <a:off x="0" y="6400800"/>
            <a:ext cx="9144000" cy="457200"/>
          </a:xfrm>
          <a:prstGeom prst="rect">
            <a:avLst/>
          </a:prstGeom>
        </p:spPr>
        <p:txBody>
          <a:bodyPr/>
          <a:lstStyle>
            <a:defPPr>
              <a:defRPr lang="en-US"/>
            </a:defPPr>
            <a:lvl1pPr algn="ctr" eaLnBrk="1" hangingPunct="1">
              <a:defRPr>
                <a:solidFill>
                  <a:schemeClr val="bg1"/>
                </a:solidFill>
                <a:effectLst>
                  <a:glow rad="76200">
                    <a:schemeClr val="tx1">
                      <a:alpha val="60000"/>
                    </a:schemeClr>
                  </a:glow>
                </a:effectLst>
                <a:latin typeface="+mj-lt"/>
                <a:cs typeface="Calibri" pitchFamily="34" charset="0"/>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defRPr/>
            </a:pPr>
            <a:r>
              <a:rPr lang="en-US" dirty="0" err="1">
                <a:solidFill>
                  <a:schemeClr val="tx1"/>
                </a:solidFill>
                <a:effectLst>
                  <a:glow rad="76200">
                    <a:schemeClr val="bg1">
                      <a:alpha val="60000"/>
                    </a:schemeClr>
                  </a:glow>
                </a:effectLst>
              </a:rPr>
              <a:t>Ghawarni</a:t>
            </a:r>
            <a:r>
              <a:rPr lang="en-US" dirty="0">
                <a:solidFill>
                  <a:schemeClr val="tx1"/>
                </a:solidFill>
                <a:effectLst>
                  <a:glow rad="76200">
                    <a:schemeClr val="bg1">
                      <a:alpha val="60000"/>
                    </a:schemeClr>
                  </a:glow>
                </a:effectLst>
              </a:rPr>
              <a:t> shepherd boy playing pipe</a:t>
            </a:r>
          </a:p>
        </p:txBody>
      </p:sp>
    </p:spTree>
  </p:cSld>
  <p:clrMapOvr>
    <a:overrideClrMapping bg1="dk1" tx1="lt1" bg2="dk2" tx2="lt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5362" name="Rectangle 2" hidden="1"/>
          <p:cNvSpPr>
            <a:spLocks noGrp="1" noChangeArrowheads="1"/>
          </p:cNvSpPr>
          <p:nvPr>
            <p:ph type="title"/>
          </p:nvPr>
        </p:nvSpPr>
        <p:spPr/>
        <p:txBody>
          <a:bodyPr/>
          <a:lstStyle/>
          <a:p>
            <a:pPr eaLnBrk="1" hangingPunct="1"/>
            <a:r>
              <a:rPr lang="en-US" altLang="en-US">
                <a:solidFill>
                  <a:schemeClr val="bg1"/>
                </a:solidFill>
              </a:rPr>
              <a:t>Shepherd piping to his flocks</a:t>
            </a:r>
          </a:p>
        </p:txBody>
      </p:sp>
      <p:pic>
        <p:nvPicPr>
          <p:cNvPr id="15363" name="Picture 3" descr="03167uShepherd piping to his flocks"/>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3175" y="1588"/>
            <a:ext cx="913765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Text Box 4"/>
          <p:cNvSpPr txBox="1">
            <a:spLocks noChangeArrowheads="1"/>
          </p:cNvSpPr>
          <p:nvPr/>
        </p:nvSpPr>
        <p:spPr bwMode="auto">
          <a:xfrm>
            <a:off x="0" y="6400800"/>
            <a:ext cx="9144000" cy="457200"/>
          </a:xfrm>
          <a:prstGeom prst="rect">
            <a:avLst/>
          </a:prstGeom>
        </p:spPr>
        <p:txBody>
          <a:bodyPr/>
          <a:lstStyle>
            <a:defPPr>
              <a:defRPr lang="en-US"/>
            </a:defPPr>
            <a:lvl1pPr algn="ctr" eaLnBrk="1" hangingPunct="1">
              <a:defRPr>
                <a:solidFill>
                  <a:schemeClr val="bg1"/>
                </a:solidFill>
                <a:effectLst>
                  <a:glow rad="76200">
                    <a:schemeClr val="tx1">
                      <a:alpha val="60000"/>
                    </a:schemeClr>
                  </a:glow>
                </a:effectLst>
                <a:latin typeface="+mj-lt"/>
                <a:cs typeface="Calibri" pitchFamily="34" charset="0"/>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defRPr/>
            </a:pPr>
            <a:r>
              <a:rPr lang="en-US" dirty="0">
                <a:solidFill>
                  <a:schemeClr val="tx1"/>
                </a:solidFill>
                <a:effectLst>
                  <a:glow rad="76200">
                    <a:schemeClr val="bg1">
                      <a:alpha val="60000"/>
                    </a:schemeClr>
                  </a:glow>
                </a:effectLst>
              </a:rPr>
              <a:t>Shepherd piping to his flocks</a:t>
            </a:r>
          </a:p>
        </p:txBody>
      </p:sp>
    </p:spTree>
  </p:cSld>
  <p:clrMapOvr>
    <a:overrideClrMapping bg1="dk1" tx1="lt1" bg2="dk2" tx2="lt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386" name="Rectangle 2" hidden="1"/>
          <p:cNvSpPr>
            <a:spLocks noGrp="1" noChangeArrowheads="1"/>
          </p:cNvSpPr>
          <p:nvPr>
            <p:ph type="title"/>
          </p:nvPr>
        </p:nvSpPr>
        <p:spPr/>
        <p:txBody>
          <a:bodyPr/>
          <a:lstStyle/>
          <a:p>
            <a:pPr eaLnBrk="1" hangingPunct="1"/>
            <a:r>
              <a:rPr lang="en-US" altLang="en-US">
                <a:solidFill>
                  <a:schemeClr val="bg1"/>
                </a:solidFill>
              </a:rPr>
              <a:t>Shepherd boy slinging</a:t>
            </a:r>
          </a:p>
        </p:txBody>
      </p:sp>
      <p:pic>
        <p:nvPicPr>
          <p:cNvPr id="16387" name="Picture 3" descr="06327uShepherd boy slinging"/>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2284413" y="1588"/>
            <a:ext cx="4576762"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8" name="Text Box 4"/>
          <p:cNvSpPr txBox="1">
            <a:spLocks noChangeArrowheads="1"/>
          </p:cNvSpPr>
          <p:nvPr/>
        </p:nvSpPr>
        <p:spPr bwMode="auto">
          <a:xfrm>
            <a:off x="2286000" y="6400800"/>
            <a:ext cx="4572000" cy="457200"/>
          </a:xfrm>
          <a:prstGeom prst="rect">
            <a:avLst/>
          </a:prstGeom>
        </p:spPr>
        <p:txBody>
          <a:bodyPr/>
          <a:lstStyle>
            <a:defPPr>
              <a:defRPr lang="en-US"/>
            </a:defPPr>
            <a:lvl1pPr algn="ctr" eaLnBrk="1" hangingPunct="1">
              <a:defRPr>
                <a:solidFill>
                  <a:schemeClr val="bg1"/>
                </a:solidFill>
                <a:effectLst>
                  <a:glow rad="76200">
                    <a:schemeClr val="tx1">
                      <a:alpha val="60000"/>
                    </a:schemeClr>
                  </a:glow>
                </a:effectLst>
                <a:latin typeface="+mj-lt"/>
                <a:cs typeface="Calibri" pitchFamily="34" charset="0"/>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defRPr/>
            </a:pPr>
            <a:r>
              <a:rPr lang="en-US" dirty="0">
                <a:solidFill>
                  <a:schemeClr val="tx1"/>
                </a:solidFill>
                <a:effectLst>
                  <a:glow rad="76200">
                    <a:schemeClr val="bg1">
                      <a:alpha val="60000"/>
                    </a:schemeClr>
                  </a:glow>
                </a:effectLst>
              </a:rPr>
              <a:t>Shepherd boy slinging</a:t>
            </a:r>
          </a:p>
        </p:txBody>
      </p:sp>
    </p:spTree>
  </p:cSld>
  <p:clrMapOvr>
    <a:overrideClrMapping bg1="dk1" tx1="lt1" bg2="dk2" tx2="lt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410" name="Rectangle 2" hidden="1"/>
          <p:cNvSpPr>
            <a:spLocks noGrp="1" noChangeArrowheads="1"/>
          </p:cNvSpPr>
          <p:nvPr>
            <p:ph type="title"/>
          </p:nvPr>
        </p:nvSpPr>
        <p:spPr/>
        <p:txBody>
          <a:bodyPr/>
          <a:lstStyle/>
          <a:p>
            <a:pPr eaLnBrk="1" hangingPunct="1"/>
            <a:r>
              <a:rPr lang="en-US" altLang="en-US">
                <a:solidFill>
                  <a:schemeClr val="bg1"/>
                </a:solidFill>
              </a:rPr>
              <a:t>Shepherd of Moab</a:t>
            </a:r>
          </a:p>
        </p:txBody>
      </p:sp>
      <p:pic>
        <p:nvPicPr>
          <p:cNvPr id="17411" name="Picture 3" descr="06359uShepherd of Moab"/>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2284413" y="1588"/>
            <a:ext cx="4576762"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Text Box 4"/>
          <p:cNvSpPr txBox="1">
            <a:spLocks noChangeArrowheads="1"/>
          </p:cNvSpPr>
          <p:nvPr/>
        </p:nvSpPr>
        <p:spPr bwMode="auto">
          <a:xfrm>
            <a:off x="2286000" y="6400800"/>
            <a:ext cx="4572000" cy="457200"/>
          </a:xfrm>
          <a:prstGeom prst="rect">
            <a:avLst/>
          </a:prstGeom>
        </p:spPr>
        <p:txBody>
          <a:bodyPr/>
          <a:lstStyle>
            <a:defPPr>
              <a:defRPr lang="en-US"/>
            </a:defPPr>
            <a:lvl1pPr algn="ctr" eaLnBrk="1" hangingPunct="1">
              <a:defRPr>
                <a:solidFill>
                  <a:schemeClr val="bg1"/>
                </a:solidFill>
                <a:effectLst>
                  <a:glow rad="76200">
                    <a:schemeClr val="tx1">
                      <a:alpha val="60000"/>
                    </a:schemeClr>
                  </a:glow>
                </a:effectLst>
                <a:latin typeface="+mj-lt"/>
                <a:cs typeface="Calibri" pitchFamily="34" charset="0"/>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defRPr/>
            </a:pPr>
            <a:r>
              <a:rPr lang="en-US" dirty="0">
                <a:solidFill>
                  <a:schemeClr val="tx1"/>
                </a:solidFill>
                <a:effectLst>
                  <a:glow rad="76200">
                    <a:schemeClr val="bg1">
                      <a:alpha val="60000"/>
                    </a:schemeClr>
                  </a:glow>
                </a:effectLst>
              </a:rPr>
              <a:t>Shepherd of Moab</a:t>
            </a:r>
          </a:p>
        </p:txBody>
      </p:sp>
    </p:spTree>
  </p:cSld>
  <p:clrMapOvr>
    <a:overrideClrMapping bg1="dk1" tx1="lt1" bg2="dk2" tx2="lt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8434" name="Rectangle 2" hidden="1"/>
          <p:cNvSpPr>
            <a:spLocks noGrp="1" noChangeArrowheads="1"/>
          </p:cNvSpPr>
          <p:nvPr>
            <p:ph type="title"/>
          </p:nvPr>
        </p:nvSpPr>
        <p:spPr/>
        <p:txBody>
          <a:bodyPr/>
          <a:lstStyle/>
          <a:p>
            <a:pPr eaLnBrk="1" hangingPunct="1"/>
            <a:r>
              <a:rPr lang="en-US" altLang="en-US">
                <a:solidFill>
                  <a:schemeClr val="bg1"/>
                </a:solidFill>
              </a:rPr>
              <a:t>Shepherd with sheep</a:t>
            </a:r>
          </a:p>
        </p:txBody>
      </p:sp>
      <p:pic>
        <p:nvPicPr>
          <p:cNvPr id="18435" name="Picture 3" descr="06396uShepherd with sheep"/>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2325688" y="1588"/>
            <a:ext cx="4492625"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6" name="Text Box 4"/>
          <p:cNvSpPr txBox="1">
            <a:spLocks noChangeArrowheads="1"/>
          </p:cNvSpPr>
          <p:nvPr/>
        </p:nvSpPr>
        <p:spPr bwMode="auto">
          <a:xfrm>
            <a:off x="2362200" y="6400800"/>
            <a:ext cx="4419600" cy="457200"/>
          </a:xfrm>
          <a:prstGeom prst="rect">
            <a:avLst/>
          </a:prstGeom>
        </p:spPr>
        <p:txBody>
          <a:bodyPr/>
          <a:lstStyle>
            <a:defPPr>
              <a:defRPr lang="en-US"/>
            </a:defPPr>
            <a:lvl1pPr algn="ctr" eaLnBrk="1" hangingPunct="1">
              <a:defRPr>
                <a:solidFill>
                  <a:schemeClr val="bg1"/>
                </a:solidFill>
                <a:effectLst>
                  <a:glow rad="76200">
                    <a:schemeClr val="tx1">
                      <a:alpha val="60000"/>
                    </a:schemeClr>
                  </a:glow>
                </a:effectLst>
                <a:latin typeface="+mj-lt"/>
                <a:cs typeface="Calibri" pitchFamily="34" charset="0"/>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defRPr/>
            </a:pPr>
            <a:r>
              <a:rPr lang="en-US" dirty="0">
                <a:solidFill>
                  <a:schemeClr val="tx1"/>
                </a:solidFill>
                <a:effectLst>
                  <a:glow rad="76200">
                    <a:schemeClr val="bg1">
                      <a:alpha val="60000"/>
                    </a:schemeClr>
                  </a:glow>
                </a:effectLst>
              </a:rPr>
              <a:t>Shepherd with sheep</a:t>
            </a:r>
          </a:p>
        </p:txBody>
      </p:sp>
    </p:spTree>
  </p:cSld>
  <p:clrMapOvr>
    <a:overrideClrMapping bg1="dk1" tx1="lt1" bg2="dk2" tx2="lt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9458" name="Rectangle 2" hidden="1"/>
          <p:cNvSpPr>
            <a:spLocks noGrp="1" noChangeArrowheads="1"/>
          </p:cNvSpPr>
          <p:nvPr>
            <p:ph type="title"/>
          </p:nvPr>
        </p:nvSpPr>
        <p:spPr/>
        <p:txBody>
          <a:bodyPr/>
          <a:lstStyle/>
          <a:p>
            <a:pPr eaLnBrk="1" hangingPunct="1"/>
            <a:r>
              <a:rPr lang="en-US" altLang="en-US">
                <a:solidFill>
                  <a:schemeClr val="bg1"/>
                </a:solidFill>
              </a:rPr>
              <a:t>Shepherd boy</a:t>
            </a:r>
          </a:p>
        </p:txBody>
      </p:sp>
      <p:pic>
        <p:nvPicPr>
          <p:cNvPr id="19459" name="Picture 3" descr="06809uShepherd boy"/>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2871788" y="4763"/>
            <a:ext cx="3400425" cy="685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Text Box 4"/>
          <p:cNvSpPr txBox="1">
            <a:spLocks noChangeArrowheads="1"/>
          </p:cNvSpPr>
          <p:nvPr/>
        </p:nvSpPr>
        <p:spPr bwMode="auto">
          <a:xfrm>
            <a:off x="152400" y="5791200"/>
            <a:ext cx="2514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a:t>Shepherd boy with sling</a:t>
            </a:r>
          </a:p>
        </p:txBody>
      </p:sp>
    </p:spTree>
  </p:cSld>
  <p:clrMapOvr>
    <a:overrideClrMapping bg1="dk1" tx1="lt1" bg2="dk2" tx2="lt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482" name="Rectangle 2" hidden="1"/>
          <p:cNvSpPr>
            <a:spLocks noGrp="1" noChangeArrowheads="1"/>
          </p:cNvSpPr>
          <p:nvPr>
            <p:ph type="title"/>
          </p:nvPr>
        </p:nvSpPr>
        <p:spPr/>
        <p:txBody>
          <a:bodyPr/>
          <a:lstStyle/>
          <a:p>
            <a:pPr eaLnBrk="1" hangingPunct="1"/>
            <a:r>
              <a:rPr lang="en-US" altLang="en-US"/>
              <a:t>Sheep counted while entering sheepfold</a:t>
            </a:r>
          </a:p>
        </p:txBody>
      </p:sp>
      <p:pic>
        <p:nvPicPr>
          <p:cNvPr id="20483" name="Picture 3" descr="02986uSheep counted by shepherd while entering sheep coop"/>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1836738" y="1588"/>
            <a:ext cx="5470525"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Text Box 4"/>
          <p:cNvSpPr txBox="1">
            <a:spLocks noChangeArrowheads="1"/>
          </p:cNvSpPr>
          <p:nvPr/>
        </p:nvSpPr>
        <p:spPr bwMode="auto">
          <a:xfrm>
            <a:off x="0" y="4800600"/>
            <a:ext cx="18288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a:t>Sheep counted while entering sheepfold</a:t>
            </a:r>
          </a:p>
        </p:txBody>
      </p:sp>
    </p:spTree>
  </p:cSld>
  <p:clrMapOvr>
    <a:overrideClrMapping bg1="dk1" tx1="lt1" bg2="dk2" tx2="lt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1506" name="Rectangle 2" hidden="1"/>
          <p:cNvSpPr>
            <a:spLocks noGrp="1" noChangeArrowheads="1"/>
          </p:cNvSpPr>
          <p:nvPr>
            <p:ph type="title"/>
          </p:nvPr>
        </p:nvSpPr>
        <p:spPr/>
        <p:txBody>
          <a:bodyPr/>
          <a:lstStyle/>
          <a:p>
            <a:pPr eaLnBrk="1" hangingPunct="1"/>
            <a:r>
              <a:rPr lang="en-US" altLang="en-US"/>
              <a:t>Shepherd guarding entrance of sheepfold</a:t>
            </a:r>
          </a:p>
        </p:txBody>
      </p:sp>
      <p:pic>
        <p:nvPicPr>
          <p:cNvPr id="21507" name="Picture 3" descr="02987uSherafat, sheep coop, shepherd guarding entrance"/>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2055813" y="1588"/>
            <a:ext cx="5032375"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Text Box 4"/>
          <p:cNvSpPr txBox="1">
            <a:spLocks noChangeArrowheads="1"/>
          </p:cNvSpPr>
          <p:nvPr/>
        </p:nvSpPr>
        <p:spPr bwMode="auto">
          <a:xfrm>
            <a:off x="0" y="5029200"/>
            <a:ext cx="20574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a:t>Shepherd guarding entrance of sheepfold</a:t>
            </a:r>
          </a:p>
        </p:txBody>
      </p:sp>
    </p:spTree>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098" name="Rectangle 2" hidden="1"/>
          <p:cNvSpPr>
            <a:spLocks noGrp="1" noChangeArrowheads="1"/>
          </p:cNvSpPr>
          <p:nvPr>
            <p:ph type="title"/>
          </p:nvPr>
        </p:nvSpPr>
        <p:spPr/>
        <p:txBody>
          <a:bodyPr/>
          <a:lstStyle/>
          <a:p>
            <a:pPr eaLnBrk="1" hangingPunct="1"/>
            <a:r>
              <a:rPr lang="en-US" altLang="en-US">
                <a:solidFill>
                  <a:schemeClr val="bg1"/>
                </a:solidFill>
              </a:rPr>
              <a:t>Sheep with their shepherd</a:t>
            </a:r>
          </a:p>
        </p:txBody>
      </p:sp>
      <p:pic>
        <p:nvPicPr>
          <p:cNvPr id="4099" name="Picture 3" descr="01285uSheep with their shepherd"/>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1884363" y="1588"/>
            <a:ext cx="5376862"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0" name="Text Box 4"/>
          <p:cNvSpPr txBox="1">
            <a:spLocks noChangeArrowheads="1"/>
          </p:cNvSpPr>
          <p:nvPr/>
        </p:nvSpPr>
        <p:spPr bwMode="auto">
          <a:xfrm>
            <a:off x="1905000" y="6400800"/>
            <a:ext cx="5334000" cy="457200"/>
          </a:xfrm>
          <a:prstGeom prst="rect">
            <a:avLst/>
          </a:prstGeom>
        </p:spPr>
        <p:txBody>
          <a:bodyPr/>
          <a:lstStyle>
            <a:defPPr>
              <a:defRPr lang="en-US"/>
            </a:defPPr>
            <a:lvl1pPr algn="ctr" eaLnBrk="1" hangingPunct="1">
              <a:defRPr>
                <a:solidFill>
                  <a:schemeClr val="bg1"/>
                </a:solidFill>
                <a:effectLst>
                  <a:glow rad="76200">
                    <a:schemeClr val="tx1">
                      <a:alpha val="60000"/>
                    </a:schemeClr>
                  </a:glow>
                </a:effectLst>
                <a:latin typeface="+mj-lt"/>
                <a:cs typeface="Calibri" pitchFamily="34" charset="0"/>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defRPr/>
            </a:pPr>
            <a:r>
              <a:rPr lang="en-US" dirty="0">
                <a:solidFill>
                  <a:schemeClr val="tx1"/>
                </a:solidFill>
                <a:effectLst>
                  <a:glow rad="76200">
                    <a:schemeClr val="bg1">
                      <a:alpha val="60000"/>
                    </a:schemeClr>
                  </a:glow>
                </a:effectLst>
              </a:rPr>
              <a:t>Sheep with their shepherd</a:t>
            </a:r>
          </a:p>
        </p:txBody>
      </p:sp>
    </p:spTree>
  </p:cSld>
  <p:clrMapOvr>
    <a:overrideClrMapping bg1="dk1" tx1="lt1" bg2="dk2" tx2="lt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2530" name="Picture 5" descr="Samaria, threshing floor, mat01071"/>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1524000" y="1588"/>
            <a:ext cx="6111875"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Rectangle 2" hidden="1"/>
          <p:cNvSpPr>
            <a:spLocks noGrp="1" noChangeArrowheads="1"/>
          </p:cNvSpPr>
          <p:nvPr>
            <p:ph type="title"/>
          </p:nvPr>
        </p:nvSpPr>
        <p:spPr/>
        <p:txBody>
          <a:bodyPr/>
          <a:lstStyle/>
          <a:p>
            <a:pPr eaLnBrk="1" hangingPunct="1"/>
            <a:r>
              <a:rPr lang="en-US" altLang="en-US">
                <a:solidFill>
                  <a:schemeClr val="bg1"/>
                </a:solidFill>
              </a:rPr>
              <a:t>Shepherd shearing sheep</a:t>
            </a:r>
          </a:p>
        </p:txBody>
      </p:sp>
      <p:sp>
        <p:nvSpPr>
          <p:cNvPr id="22532" name="Text Box 4"/>
          <p:cNvSpPr txBox="1">
            <a:spLocks noChangeArrowheads="1"/>
          </p:cNvSpPr>
          <p:nvPr/>
        </p:nvSpPr>
        <p:spPr bwMode="auto">
          <a:xfrm>
            <a:off x="1524000" y="6400800"/>
            <a:ext cx="6096000" cy="457200"/>
          </a:xfrm>
          <a:prstGeom prst="rect">
            <a:avLst/>
          </a:prstGeom>
        </p:spPr>
        <p:txBody>
          <a:bodyPr/>
          <a:lstStyle>
            <a:defPPr>
              <a:defRPr lang="en-US"/>
            </a:defPPr>
            <a:lvl1pPr algn="ctr" eaLnBrk="1" hangingPunct="1">
              <a:defRPr>
                <a:solidFill>
                  <a:schemeClr val="bg1"/>
                </a:solidFill>
                <a:effectLst>
                  <a:glow rad="76200">
                    <a:schemeClr val="tx1">
                      <a:alpha val="60000"/>
                    </a:schemeClr>
                  </a:glow>
                </a:effectLst>
                <a:latin typeface="+mj-lt"/>
                <a:cs typeface="Calibri" pitchFamily="34" charset="0"/>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defRPr/>
            </a:pPr>
            <a:r>
              <a:rPr lang="en-US" dirty="0">
                <a:solidFill>
                  <a:schemeClr val="tx1"/>
                </a:solidFill>
                <a:effectLst>
                  <a:glow rad="76200">
                    <a:schemeClr val="bg1">
                      <a:alpha val="60000"/>
                    </a:schemeClr>
                  </a:glow>
                </a:effectLst>
              </a:rPr>
              <a:t>Shepherd shearing sheep</a:t>
            </a:r>
          </a:p>
        </p:txBody>
      </p:sp>
    </p:spTree>
  </p:cSld>
  <p:clrMapOvr>
    <a:overrideClrMapping bg1="dk1" tx1="lt1" bg2="dk2" tx2="lt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3554" name="Rectangle 2" hidden="1"/>
          <p:cNvSpPr>
            <a:spLocks noGrp="1" noChangeArrowheads="1"/>
          </p:cNvSpPr>
          <p:nvPr>
            <p:ph type="title"/>
          </p:nvPr>
        </p:nvSpPr>
        <p:spPr/>
        <p:txBody>
          <a:bodyPr/>
          <a:lstStyle/>
          <a:p>
            <a:pPr eaLnBrk="1" hangingPunct="1"/>
            <a:r>
              <a:rPr lang="en-US" altLang="en-US">
                <a:solidFill>
                  <a:schemeClr val="bg1"/>
                </a:solidFill>
              </a:rPr>
              <a:t>Shepherds pooling noonday meal</a:t>
            </a:r>
          </a:p>
        </p:txBody>
      </p:sp>
      <p:pic>
        <p:nvPicPr>
          <p:cNvPr id="23555" name="Picture 3" descr="02984uRas el Ein spring, Shepherds pooling noonday meal"/>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3175" y="1588"/>
            <a:ext cx="913765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Text Box 4"/>
          <p:cNvSpPr txBox="1">
            <a:spLocks noChangeArrowheads="1"/>
          </p:cNvSpPr>
          <p:nvPr/>
        </p:nvSpPr>
        <p:spPr bwMode="auto">
          <a:xfrm>
            <a:off x="0" y="6400800"/>
            <a:ext cx="9144000" cy="457200"/>
          </a:xfrm>
          <a:prstGeom prst="rect">
            <a:avLst/>
          </a:prstGeom>
        </p:spPr>
        <p:txBody>
          <a:bodyPr/>
          <a:lstStyle>
            <a:defPPr>
              <a:defRPr lang="en-US"/>
            </a:defPPr>
            <a:lvl1pPr algn="ctr" eaLnBrk="1" hangingPunct="1">
              <a:defRPr>
                <a:solidFill>
                  <a:schemeClr val="bg1"/>
                </a:solidFill>
                <a:effectLst>
                  <a:glow rad="76200">
                    <a:schemeClr val="tx1">
                      <a:alpha val="60000"/>
                    </a:schemeClr>
                  </a:glow>
                </a:effectLst>
                <a:latin typeface="+mj-lt"/>
                <a:cs typeface="Calibri" pitchFamily="34" charset="0"/>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defRPr/>
            </a:pPr>
            <a:r>
              <a:rPr lang="en-US" dirty="0">
                <a:solidFill>
                  <a:schemeClr val="tx1"/>
                </a:solidFill>
                <a:effectLst>
                  <a:glow rad="76200">
                    <a:schemeClr val="bg1">
                      <a:alpha val="60000"/>
                    </a:schemeClr>
                  </a:glow>
                </a:effectLst>
              </a:rPr>
              <a:t>Shepherds pooling noonday meal</a:t>
            </a:r>
          </a:p>
        </p:txBody>
      </p:sp>
    </p:spTree>
  </p:cSld>
  <p:clrMapOvr>
    <a:overrideClrMapping bg1="dk1" tx1="lt1" bg2="dk2" tx2="lt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4578" name="Rectangle 2" hidden="1"/>
          <p:cNvSpPr>
            <a:spLocks noGrp="1" noChangeArrowheads="1"/>
          </p:cNvSpPr>
          <p:nvPr>
            <p:ph type="title"/>
          </p:nvPr>
        </p:nvSpPr>
        <p:spPr/>
        <p:txBody>
          <a:bodyPr/>
          <a:lstStyle/>
          <a:p>
            <a:pPr eaLnBrk="1" hangingPunct="1"/>
            <a:r>
              <a:rPr lang="en-US" altLang="en-US"/>
              <a:t>Shepherds with flock at night</a:t>
            </a:r>
          </a:p>
        </p:txBody>
      </p:sp>
      <p:pic>
        <p:nvPicPr>
          <p:cNvPr id="24579" name="Picture 3" descr="02989uShepherd night watch reads stars to know hour"/>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4763" y="0"/>
            <a:ext cx="9148763" cy="629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0" name="Text Box 4"/>
          <p:cNvSpPr txBox="1">
            <a:spLocks noChangeArrowheads="1"/>
          </p:cNvSpPr>
          <p:nvPr/>
        </p:nvSpPr>
        <p:spPr bwMode="auto">
          <a:xfrm>
            <a:off x="0" y="6324600"/>
            <a:ext cx="9144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a:t>Shepherds with flock at night</a:t>
            </a:r>
          </a:p>
        </p:txBody>
      </p:sp>
    </p:spTree>
  </p:cSld>
  <p:clrMapOvr>
    <a:overrideClrMapping bg1="dk1" tx1="lt1" bg2="dk2" tx2="lt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5602" name="Rectangle 2" hidden="1"/>
          <p:cNvSpPr>
            <a:spLocks noGrp="1" noChangeArrowheads="1"/>
          </p:cNvSpPr>
          <p:nvPr>
            <p:ph type="title"/>
          </p:nvPr>
        </p:nvSpPr>
        <p:spPr/>
        <p:txBody>
          <a:bodyPr/>
          <a:lstStyle/>
          <a:p>
            <a:pPr eaLnBrk="1" hangingPunct="1"/>
            <a:r>
              <a:rPr lang="en-US" altLang="en-US"/>
              <a:t>Pastoral night scene showing Bethlehem in distance</a:t>
            </a:r>
          </a:p>
        </p:txBody>
      </p:sp>
      <p:pic>
        <p:nvPicPr>
          <p:cNvPr id="25603" name="Picture 3" descr="02990uPastoral night scene showing Bethlehem in distance"/>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b="1375"/>
          <a:stretch>
            <a:fillRect/>
          </a:stretch>
        </p:blipFill>
        <p:spPr bwMode="auto">
          <a:xfrm>
            <a:off x="-4763" y="0"/>
            <a:ext cx="9148763" cy="637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4" name="Text Box 4"/>
          <p:cNvSpPr txBox="1">
            <a:spLocks noChangeArrowheads="1"/>
          </p:cNvSpPr>
          <p:nvPr/>
        </p:nvSpPr>
        <p:spPr bwMode="auto">
          <a:xfrm>
            <a:off x="0" y="6362700"/>
            <a:ext cx="91440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a:t>Pastoral night scene showing Bethlehem in distance</a:t>
            </a:r>
          </a:p>
        </p:txBody>
      </p:sp>
    </p:spTree>
  </p:cSld>
  <p:clrMapOvr>
    <a:overrideClrMapping bg1="dk1" tx1="lt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122" name="Rectangle 2" hidden="1"/>
          <p:cNvSpPr>
            <a:spLocks noGrp="1" noChangeArrowheads="1"/>
          </p:cNvSpPr>
          <p:nvPr>
            <p:ph type="title" idx="4294967295"/>
          </p:nvPr>
        </p:nvSpPr>
        <p:spPr/>
        <p:txBody>
          <a:bodyPr/>
          <a:lstStyle/>
          <a:p>
            <a:pPr eaLnBrk="1" hangingPunct="1"/>
            <a:r>
              <a:rPr lang="en-US" altLang="en-US">
                <a:solidFill>
                  <a:schemeClr val="bg1"/>
                </a:solidFill>
              </a:rPr>
              <a:t>Shepherd boy with sheep</a:t>
            </a:r>
          </a:p>
        </p:txBody>
      </p:sp>
      <p:pic>
        <p:nvPicPr>
          <p:cNvPr id="5123" name="Picture 3" descr="06811uShepherd boy and sheep"/>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4" name="Text Box 4"/>
          <p:cNvSpPr txBox="1">
            <a:spLocks noChangeArrowheads="1"/>
          </p:cNvSpPr>
          <p:nvPr/>
        </p:nvSpPr>
        <p:spPr bwMode="auto">
          <a:xfrm>
            <a:off x="0" y="6400800"/>
            <a:ext cx="9144000" cy="457200"/>
          </a:xfrm>
          <a:prstGeom prst="rect">
            <a:avLst/>
          </a:prstGeom>
        </p:spPr>
        <p:txBody>
          <a:bodyPr/>
          <a:lstStyle>
            <a:defPPr>
              <a:defRPr lang="en-US"/>
            </a:defPPr>
            <a:lvl1pPr algn="ctr" eaLnBrk="1" hangingPunct="1">
              <a:defRPr>
                <a:solidFill>
                  <a:schemeClr val="bg1"/>
                </a:solidFill>
                <a:effectLst>
                  <a:glow rad="76200">
                    <a:schemeClr val="tx1">
                      <a:alpha val="60000"/>
                    </a:schemeClr>
                  </a:glow>
                </a:effectLst>
                <a:latin typeface="+mj-lt"/>
                <a:cs typeface="Calibri" pitchFamily="34" charset="0"/>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defRPr/>
            </a:pPr>
            <a:r>
              <a:rPr lang="en-US" dirty="0">
                <a:solidFill>
                  <a:schemeClr val="tx1"/>
                </a:solidFill>
                <a:effectLst>
                  <a:glow rad="76200">
                    <a:schemeClr val="bg1">
                      <a:alpha val="60000"/>
                    </a:schemeClr>
                  </a:glow>
                </a:effectLst>
              </a:rPr>
              <a:t>Shepherd boy with sheep</a:t>
            </a:r>
          </a:p>
        </p:txBody>
      </p:sp>
    </p:spTree>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146" name="Rectangle 2" hidden="1"/>
          <p:cNvSpPr>
            <a:spLocks noGrp="1" noChangeArrowheads="1"/>
          </p:cNvSpPr>
          <p:nvPr>
            <p:ph type="title" idx="4294967295"/>
          </p:nvPr>
        </p:nvSpPr>
        <p:spPr/>
        <p:txBody>
          <a:bodyPr/>
          <a:lstStyle/>
          <a:p>
            <a:pPr eaLnBrk="1" hangingPunct="1"/>
            <a:r>
              <a:rPr lang="en-US" altLang="en-US"/>
              <a:t>Sheep grazing</a:t>
            </a:r>
          </a:p>
        </p:txBody>
      </p:sp>
      <p:pic>
        <p:nvPicPr>
          <p:cNvPr id="6147" name="Picture 3" descr="E:\0Projects\Matson photos\05 Manners and Customs\_Future or not\sr\Sheep plus\10043u Sheep grazing, mat10043zzz.jpg"/>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3175" y="381000"/>
            <a:ext cx="9148763" cy="602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 name="Text Box 4"/>
          <p:cNvSpPr txBox="1">
            <a:spLocks noChangeArrowheads="1"/>
          </p:cNvSpPr>
          <p:nvPr/>
        </p:nvSpPr>
        <p:spPr bwMode="auto">
          <a:xfrm>
            <a:off x="0" y="6400800"/>
            <a:ext cx="914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a:cs typeface="Times New Roman" charset="0"/>
              </a:rPr>
              <a:t>Sheep grazing</a:t>
            </a:r>
          </a:p>
        </p:txBody>
      </p:sp>
    </p:spTree>
  </p:cSld>
  <p:clrMapOvr>
    <a:overrideClrMapping bg1="dk1" tx1="lt1" bg2="dk2" tx2="lt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170" name="Rectangle 2" hidden="1"/>
          <p:cNvSpPr>
            <a:spLocks noGrp="1" noChangeArrowheads="1"/>
          </p:cNvSpPr>
          <p:nvPr>
            <p:ph type="title"/>
          </p:nvPr>
        </p:nvSpPr>
        <p:spPr/>
        <p:txBody>
          <a:bodyPr/>
          <a:lstStyle/>
          <a:p>
            <a:pPr eaLnBrk="1" hangingPunct="1"/>
            <a:r>
              <a:rPr lang="en-US" altLang="en-US">
                <a:solidFill>
                  <a:schemeClr val="bg1"/>
                </a:solidFill>
              </a:rPr>
              <a:t>Natural sheepfold at Ras el Ein</a:t>
            </a:r>
          </a:p>
        </p:txBody>
      </p:sp>
      <p:pic>
        <p:nvPicPr>
          <p:cNvPr id="7171" name="Picture 3" descr="02985uRas el Ein, natural sheep coop, rock and olive tree"/>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3175" y="1588"/>
            <a:ext cx="913765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Text Box 4"/>
          <p:cNvSpPr txBox="1">
            <a:spLocks noChangeArrowheads="1"/>
          </p:cNvSpPr>
          <p:nvPr/>
        </p:nvSpPr>
        <p:spPr bwMode="auto">
          <a:xfrm>
            <a:off x="0" y="6400800"/>
            <a:ext cx="9144000" cy="457200"/>
          </a:xfrm>
          <a:prstGeom prst="rect">
            <a:avLst/>
          </a:prstGeom>
        </p:spPr>
        <p:txBody>
          <a:bodyPr/>
          <a:lstStyle>
            <a:defPPr>
              <a:defRPr lang="en-US"/>
            </a:defPPr>
            <a:lvl1pPr algn="ctr" eaLnBrk="1" hangingPunct="1">
              <a:defRPr>
                <a:solidFill>
                  <a:schemeClr val="bg1"/>
                </a:solidFill>
                <a:effectLst>
                  <a:glow rad="76200">
                    <a:schemeClr val="tx1">
                      <a:alpha val="60000"/>
                    </a:schemeClr>
                  </a:glow>
                </a:effectLst>
                <a:latin typeface="+mj-lt"/>
                <a:cs typeface="Calibri" pitchFamily="34" charset="0"/>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defRPr/>
            </a:pPr>
            <a:r>
              <a:rPr lang="en-US" dirty="0">
                <a:solidFill>
                  <a:schemeClr val="tx1"/>
                </a:solidFill>
                <a:effectLst>
                  <a:glow rad="76200">
                    <a:schemeClr val="bg1">
                      <a:alpha val="60000"/>
                    </a:schemeClr>
                  </a:glow>
                </a:effectLst>
              </a:rPr>
              <a:t>Natural sheepfold at </a:t>
            </a:r>
            <a:r>
              <a:rPr lang="en-US" dirty="0" err="1">
                <a:solidFill>
                  <a:schemeClr val="tx1"/>
                </a:solidFill>
                <a:effectLst>
                  <a:glow rad="76200">
                    <a:schemeClr val="bg1">
                      <a:alpha val="60000"/>
                    </a:schemeClr>
                  </a:glow>
                </a:effectLst>
              </a:rPr>
              <a:t>Ras</a:t>
            </a:r>
            <a:r>
              <a:rPr lang="en-US" dirty="0">
                <a:solidFill>
                  <a:schemeClr val="tx1"/>
                </a:solidFill>
                <a:effectLst>
                  <a:glow rad="76200">
                    <a:schemeClr val="bg1">
                      <a:alpha val="60000"/>
                    </a:schemeClr>
                  </a:glow>
                </a:effectLst>
              </a:rPr>
              <a:t> el </a:t>
            </a:r>
            <a:r>
              <a:rPr lang="en-US" dirty="0" err="1">
                <a:solidFill>
                  <a:schemeClr val="tx1"/>
                </a:solidFill>
                <a:effectLst>
                  <a:glow rad="76200">
                    <a:schemeClr val="bg1">
                      <a:alpha val="60000"/>
                    </a:schemeClr>
                  </a:glow>
                </a:effectLst>
              </a:rPr>
              <a:t>Ein</a:t>
            </a:r>
            <a:endParaRPr lang="en-US" dirty="0">
              <a:solidFill>
                <a:schemeClr val="tx1"/>
              </a:solidFill>
              <a:effectLst>
                <a:glow rad="76200">
                  <a:schemeClr val="bg1">
                    <a:alpha val="60000"/>
                  </a:schemeClr>
                </a:glow>
              </a:effectLst>
            </a:endParaRPr>
          </a:p>
        </p:txBody>
      </p:sp>
    </p:spTree>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194" name="Rectangle 2" hidden="1"/>
          <p:cNvSpPr>
            <a:spLocks noGrp="1" noChangeArrowheads="1"/>
          </p:cNvSpPr>
          <p:nvPr>
            <p:ph type="title" idx="4294967295"/>
          </p:nvPr>
        </p:nvSpPr>
        <p:spPr/>
        <p:txBody>
          <a:bodyPr/>
          <a:lstStyle/>
          <a:p>
            <a:pPr eaLnBrk="1" hangingPunct="1"/>
            <a:r>
              <a:rPr lang="en-US" altLang="en-US">
                <a:solidFill>
                  <a:schemeClr val="bg1"/>
                </a:solidFill>
              </a:rPr>
              <a:t>Shepherd with flock beside stream</a:t>
            </a:r>
          </a:p>
        </p:txBody>
      </p:sp>
      <p:pic>
        <p:nvPicPr>
          <p:cNvPr id="8195" name="Picture 3" descr="E:\0Projects\Matson photos\05 Manners and Customs\_Future or not\sr\Sheep plus\10006u Sheperd with flock beside stream, mat10006adjzzz.jpg"/>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500063" y="-1588"/>
            <a:ext cx="8143875" cy="6861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6" name="Text Box 4"/>
          <p:cNvSpPr txBox="1">
            <a:spLocks noChangeArrowheads="1"/>
          </p:cNvSpPr>
          <p:nvPr/>
        </p:nvSpPr>
        <p:spPr bwMode="auto">
          <a:xfrm>
            <a:off x="500063" y="6400800"/>
            <a:ext cx="8143875" cy="457200"/>
          </a:xfrm>
          <a:prstGeom prst="rect">
            <a:avLst/>
          </a:prstGeom>
        </p:spPr>
        <p:txBody>
          <a:bodyPr/>
          <a:lstStyle>
            <a:defPPr>
              <a:defRPr lang="en-US"/>
            </a:defPPr>
            <a:lvl1pPr algn="ctr" eaLnBrk="1" hangingPunct="1">
              <a:defRPr>
                <a:solidFill>
                  <a:schemeClr val="bg1"/>
                </a:solidFill>
                <a:effectLst>
                  <a:glow rad="76200">
                    <a:schemeClr val="tx1">
                      <a:alpha val="60000"/>
                    </a:schemeClr>
                  </a:glow>
                </a:effectLst>
                <a:latin typeface="+mj-lt"/>
                <a:cs typeface="Calibri" pitchFamily="34" charset="0"/>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defRPr/>
            </a:pPr>
            <a:r>
              <a:rPr lang="en-US" dirty="0">
                <a:solidFill>
                  <a:schemeClr val="tx1"/>
                </a:solidFill>
                <a:effectLst>
                  <a:glow rad="76200">
                    <a:schemeClr val="bg1">
                      <a:alpha val="60000"/>
                    </a:schemeClr>
                  </a:glow>
                </a:effectLst>
              </a:rPr>
              <a:t>Shepherd with flock beside stream</a:t>
            </a:r>
          </a:p>
        </p:txBody>
      </p:sp>
    </p:spTree>
  </p:cSld>
  <p:clrMapOvr>
    <a:overrideClrMapping bg1="dk1" tx1="lt1" bg2="dk2" tx2="lt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218" name="Rectangle 2" hidden="1"/>
          <p:cNvSpPr>
            <a:spLocks noGrp="1" noChangeArrowheads="1"/>
          </p:cNvSpPr>
          <p:nvPr>
            <p:ph type="title" idx="4294967295"/>
          </p:nvPr>
        </p:nvSpPr>
        <p:spPr/>
        <p:txBody>
          <a:bodyPr/>
          <a:lstStyle/>
          <a:p>
            <a:pPr eaLnBrk="1" hangingPunct="1"/>
            <a:r>
              <a:rPr lang="en-US" altLang="en-US"/>
              <a:t>Shepherd carrying sheep beside still waters</a:t>
            </a:r>
          </a:p>
        </p:txBody>
      </p:sp>
      <p:pic>
        <p:nvPicPr>
          <p:cNvPr id="9219" name="Picture 3" descr="E:\0Projects\Matson photos\05 Manners and Customs\_Future or not\sr\Sheep plus\10016u Shepherd carrying sheep beside still waters, mat10016.jpg"/>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3175" y="76200"/>
            <a:ext cx="9148763" cy="6307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 Box 4"/>
          <p:cNvSpPr txBox="1">
            <a:spLocks noChangeArrowheads="1"/>
          </p:cNvSpPr>
          <p:nvPr/>
        </p:nvSpPr>
        <p:spPr bwMode="auto">
          <a:xfrm>
            <a:off x="0" y="6400800"/>
            <a:ext cx="914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a:cs typeface="Times New Roman" charset="0"/>
              </a:rPr>
              <a:t>Shepherd carrying sheep beside still waters</a:t>
            </a:r>
          </a:p>
        </p:txBody>
      </p:sp>
    </p:spTree>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42" name="Rectangle 2" hidden="1"/>
          <p:cNvSpPr>
            <a:spLocks noGrp="1" noChangeArrowheads="1"/>
          </p:cNvSpPr>
          <p:nvPr>
            <p:ph type="title"/>
          </p:nvPr>
        </p:nvSpPr>
        <p:spPr/>
        <p:txBody>
          <a:bodyPr/>
          <a:lstStyle/>
          <a:p>
            <a:pPr eaLnBrk="1" hangingPunct="1"/>
            <a:r>
              <a:rPr lang="en-US" altLang="en-US">
                <a:solidFill>
                  <a:schemeClr val="bg1"/>
                </a:solidFill>
              </a:rPr>
              <a:t>Shepherd resting with flock at Ein Farah</a:t>
            </a:r>
          </a:p>
        </p:txBody>
      </p:sp>
      <p:pic>
        <p:nvPicPr>
          <p:cNvPr id="10243" name="Picture 3" descr="05629uShepherd resting with flock at Ein Farah"/>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3175" y="1588"/>
            <a:ext cx="9137650" cy="6856412"/>
          </a:xfrm>
          <a:prstGeom prst="rect">
            <a:avLst/>
          </a:prstGeom>
          <a:solidFill>
            <a:schemeClr val="tx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0244" name="Text Box 4"/>
          <p:cNvSpPr txBox="1">
            <a:spLocks noChangeArrowheads="1"/>
          </p:cNvSpPr>
          <p:nvPr/>
        </p:nvSpPr>
        <p:spPr bwMode="auto">
          <a:xfrm>
            <a:off x="0" y="6400800"/>
            <a:ext cx="9144000" cy="457200"/>
          </a:xfrm>
          <a:prstGeom prst="rect">
            <a:avLst/>
          </a:prstGeom>
        </p:spPr>
        <p:txBody>
          <a:bodyPr/>
          <a:lstStyle>
            <a:defPPr>
              <a:defRPr lang="en-US"/>
            </a:defPPr>
            <a:lvl1pPr algn="ctr" eaLnBrk="1" hangingPunct="1">
              <a:defRPr>
                <a:solidFill>
                  <a:schemeClr val="bg1"/>
                </a:solidFill>
                <a:effectLst>
                  <a:glow rad="76200">
                    <a:schemeClr val="tx1">
                      <a:alpha val="60000"/>
                    </a:schemeClr>
                  </a:glow>
                </a:effectLst>
                <a:latin typeface="+mj-lt"/>
                <a:cs typeface="Calibri" pitchFamily="34" charset="0"/>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defRPr/>
            </a:pPr>
            <a:r>
              <a:rPr lang="en-US" dirty="0">
                <a:solidFill>
                  <a:schemeClr val="tx1"/>
                </a:solidFill>
                <a:effectLst>
                  <a:glow rad="76200">
                    <a:schemeClr val="bg1">
                      <a:alpha val="60000"/>
                    </a:schemeClr>
                  </a:glow>
                </a:effectLst>
              </a:rPr>
              <a:t>Shepherd resting with flock at </a:t>
            </a:r>
            <a:r>
              <a:rPr lang="en-US" dirty="0" err="1">
                <a:solidFill>
                  <a:schemeClr val="tx1"/>
                </a:solidFill>
                <a:effectLst>
                  <a:glow rad="76200">
                    <a:schemeClr val="bg1">
                      <a:alpha val="60000"/>
                    </a:schemeClr>
                  </a:glow>
                </a:effectLst>
              </a:rPr>
              <a:t>Ein</a:t>
            </a:r>
            <a:r>
              <a:rPr lang="en-US" dirty="0">
                <a:solidFill>
                  <a:schemeClr val="tx1"/>
                </a:solidFill>
                <a:effectLst>
                  <a:glow rad="76200">
                    <a:schemeClr val="bg1">
                      <a:alpha val="60000"/>
                    </a:schemeClr>
                  </a:glow>
                </a:effectLst>
              </a:rPr>
              <a:t> Farah</a:t>
            </a:r>
          </a:p>
        </p:txBody>
      </p:sp>
    </p:spTree>
  </p:cSld>
  <p:clrMapOvr>
    <a:overrideClrMapping bg1="dk1" tx1="lt1" bg2="dk2"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266" name="Rectangle 2" hidden="1"/>
          <p:cNvSpPr>
            <a:spLocks noGrp="1" noChangeArrowheads="1"/>
          </p:cNvSpPr>
          <p:nvPr>
            <p:ph type="title"/>
          </p:nvPr>
        </p:nvSpPr>
        <p:spPr/>
        <p:txBody>
          <a:bodyPr/>
          <a:lstStyle/>
          <a:p>
            <a:pPr eaLnBrk="1" hangingPunct="1"/>
            <a:r>
              <a:rPr lang="en-US" altLang="en-US">
                <a:solidFill>
                  <a:schemeClr val="bg1"/>
                </a:solidFill>
              </a:rPr>
              <a:t>Sheep drinking from pool</a:t>
            </a:r>
          </a:p>
        </p:txBody>
      </p:sp>
      <p:pic>
        <p:nvPicPr>
          <p:cNvPr id="11267" name="Picture 3" descr="06358uAin Farah maybe, sheep drinking from pool"/>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381000" y="-3175"/>
            <a:ext cx="8305800" cy="686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8" name="Text Box 4"/>
          <p:cNvSpPr txBox="1">
            <a:spLocks noChangeArrowheads="1"/>
          </p:cNvSpPr>
          <p:nvPr/>
        </p:nvSpPr>
        <p:spPr bwMode="auto">
          <a:xfrm>
            <a:off x="381000" y="6400800"/>
            <a:ext cx="8305800" cy="457200"/>
          </a:xfrm>
          <a:prstGeom prst="rect">
            <a:avLst/>
          </a:prstGeom>
        </p:spPr>
        <p:txBody>
          <a:bodyPr/>
          <a:lstStyle>
            <a:defPPr>
              <a:defRPr lang="en-US"/>
            </a:defPPr>
            <a:lvl1pPr algn="ctr" eaLnBrk="1" hangingPunct="1">
              <a:defRPr>
                <a:solidFill>
                  <a:schemeClr val="bg1"/>
                </a:solidFill>
                <a:effectLst>
                  <a:glow rad="76200">
                    <a:schemeClr val="tx1">
                      <a:alpha val="60000"/>
                    </a:schemeClr>
                  </a:glow>
                </a:effectLst>
                <a:latin typeface="+mj-lt"/>
                <a:cs typeface="Calibri" pitchFamily="34" charset="0"/>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defRPr/>
            </a:pPr>
            <a:r>
              <a:rPr lang="en-US" dirty="0">
                <a:solidFill>
                  <a:schemeClr val="tx1"/>
                </a:solidFill>
                <a:effectLst>
                  <a:glow rad="76200">
                    <a:schemeClr val="bg1">
                      <a:alpha val="60000"/>
                    </a:schemeClr>
                  </a:glow>
                </a:effectLst>
              </a:rPr>
              <a:t>Sheep drinking from pool</a:t>
            </a:r>
          </a:p>
        </p:txBody>
      </p:sp>
    </p:spTree>
  </p:cSld>
  <p:clrMapOvr>
    <a:overrideClrMapping bg1="dk1" tx1="lt1" bg2="dk2" tx2="lt2" accent1="accent1" accent2="accent2" accent3="accent3" accent4="accent4" accent5="accent5" accent6="accent6" hlink="hlink" folHlink="folHlink"/>
  </p:clrMapOvr>
</p:sld>
</file>

<file path=ppt/tags/tag1.xml><?xml version="1.0" encoding="utf-8"?>
<p:tagLst xmlns:a="http://schemas.openxmlformats.org/drawingml/2006/main" xmlns:r="http://schemas.openxmlformats.org/officeDocument/2006/relationships" xmlns:p="http://schemas.openxmlformats.org/presentationml/2006/main">
  <p:tag name="PHOTOALBUM" val="TRUE"/>
  <p:tag name="VERSION" val="1.0"/>
</p:tagLst>
</file>

<file path=ppt/tags/tag10.xml><?xml version="1.0" encoding="utf-8"?>
<p:tagLst xmlns:a="http://schemas.openxmlformats.org/drawingml/2006/main" xmlns:r="http://schemas.openxmlformats.org/officeDocument/2006/relationships" xmlns:p="http://schemas.openxmlformats.org/presentationml/2006/main">
  <p:tag name="PHOTO" val="TRUE"/>
  <p:tag name="FILENAME" val="D:\0\Desktop\Sheep sr\05631uWashing sheep at Ein Farah.jpg"/>
</p:tagLst>
</file>

<file path=ppt/tags/tag11.xml><?xml version="1.0" encoding="utf-8"?>
<p:tagLst xmlns:a="http://schemas.openxmlformats.org/drawingml/2006/main" xmlns:r="http://schemas.openxmlformats.org/officeDocument/2006/relationships" xmlns:p="http://schemas.openxmlformats.org/presentationml/2006/main">
  <p:tag name="PHOTO" val="TRUE"/>
  <p:tag name="FILENAME" val="D:\0\Desktop\Sheep sr\02981uJordan Valley, shepherd boy playing to his sheep.jpg"/>
</p:tagLst>
</file>

<file path=ppt/tags/tag12.xml><?xml version="1.0" encoding="utf-8"?>
<p:tagLst xmlns:a="http://schemas.openxmlformats.org/drawingml/2006/main" xmlns:r="http://schemas.openxmlformats.org/officeDocument/2006/relationships" xmlns:p="http://schemas.openxmlformats.org/presentationml/2006/main">
  <p:tag name="PHOTO" val="TRUE"/>
  <p:tag name="FILENAME" val="D:\0\Desktop\Sheep sr\02982uJordan Valley, Ghawarni shepherd boy playing pipe.jpg"/>
</p:tagLst>
</file>

<file path=ppt/tags/tag13.xml><?xml version="1.0" encoding="utf-8"?>
<p:tagLst xmlns:a="http://schemas.openxmlformats.org/drawingml/2006/main" xmlns:r="http://schemas.openxmlformats.org/officeDocument/2006/relationships" xmlns:p="http://schemas.openxmlformats.org/presentationml/2006/main">
  <p:tag name="PHOTO" val="TRUE"/>
  <p:tag name="FILENAME" val="D:\0\Desktop\Sheep sr\03167uShepherd piping to his flocks.jpg"/>
</p:tagLst>
</file>

<file path=ppt/tags/tag14.xml><?xml version="1.0" encoding="utf-8"?>
<p:tagLst xmlns:a="http://schemas.openxmlformats.org/drawingml/2006/main" xmlns:r="http://schemas.openxmlformats.org/officeDocument/2006/relationships" xmlns:p="http://schemas.openxmlformats.org/presentationml/2006/main">
  <p:tag name="PHOTO" val="TRUE"/>
  <p:tag name="FILENAME" val="D:\0\Desktop\Sheep sr\06327uShepherd boy slinging.jpg"/>
</p:tagLst>
</file>

<file path=ppt/tags/tag15.xml><?xml version="1.0" encoding="utf-8"?>
<p:tagLst xmlns:a="http://schemas.openxmlformats.org/drawingml/2006/main" xmlns:r="http://schemas.openxmlformats.org/officeDocument/2006/relationships" xmlns:p="http://schemas.openxmlformats.org/presentationml/2006/main">
  <p:tag name="PHOTO" val="TRUE"/>
  <p:tag name="FILENAME" val="D:\0\Desktop\Sheep sr\06359uShepherd of Moab.jpg"/>
</p:tagLst>
</file>

<file path=ppt/tags/tag16.xml><?xml version="1.0" encoding="utf-8"?>
<p:tagLst xmlns:a="http://schemas.openxmlformats.org/drawingml/2006/main" xmlns:r="http://schemas.openxmlformats.org/officeDocument/2006/relationships" xmlns:p="http://schemas.openxmlformats.org/presentationml/2006/main">
  <p:tag name="PHOTO" val="TRUE"/>
  <p:tag name="FILENAME" val="D:\0\Desktop\Sheep sr\06396uShepherd with sheep.jpg"/>
</p:tagLst>
</file>

<file path=ppt/tags/tag17.xml><?xml version="1.0" encoding="utf-8"?>
<p:tagLst xmlns:a="http://schemas.openxmlformats.org/drawingml/2006/main" xmlns:r="http://schemas.openxmlformats.org/officeDocument/2006/relationships" xmlns:p="http://schemas.openxmlformats.org/presentationml/2006/main">
  <p:tag name="PHOTO" val="TRUE"/>
  <p:tag name="FILENAME" val="D:\0\Desktop\Sheep sr\06809uShepherd boy.jpg"/>
</p:tagLst>
</file>

<file path=ppt/tags/tag18.xml><?xml version="1.0" encoding="utf-8"?>
<p:tagLst xmlns:a="http://schemas.openxmlformats.org/drawingml/2006/main" xmlns:r="http://schemas.openxmlformats.org/officeDocument/2006/relationships" xmlns:p="http://schemas.openxmlformats.org/presentationml/2006/main">
  <p:tag name="PHOTO" val="TRUE"/>
  <p:tag name="FILENAME" val="D:\0\Desktop\Sheep sr\02986uSheep counted by shepherd while entering sheep coop.jpg"/>
</p:tagLst>
</file>

<file path=ppt/tags/tag19.xml><?xml version="1.0" encoding="utf-8"?>
<p:tagLst xmlns:a="http://schemas.openxmlformats.org/drawingml/2006/main" xmlns:r="http://schemas.openxmlformats.org/officeDocument/2006/relationships" xmlns:p="http://schemas.openxmlformats.org/presentationml/2006/main">
  <p:tag name="PHOTO" val="TRUE"/>
  <p:tag name="FILENAME" val="D:\0\Desktop\Sheep sr\02987uSherafat, sheep coop, shepherd guarding entrance.jpg"/>
</p:tagLst>
</file>

<file path=ppt/tags/tag2.xml><?xml version="1.0" encoding="utf-8"?>
<p:tagLst xmlns:a="http://schemas.openxmlformats.org/drawingml/2006/main" xmlns:r="http://schemas.openxmlformats.org/officeDocument/2006/relationships" xmlns:p="http://schemas.openxmlformats.org/presentationml/2006/main">
  <p:tag name="PHOTO" val="TRUE"/>
  <p:tag name="FILENAME" val="D:\0\Desktop\Sheep sr\01285uSheep with their shepherd.jpg"/>
</p:tagLst>
</file>

<file path=ppt/tags/tag20.xml><?xml version="1.0" encoding="utf-8"?>
<p:tagLst xmlns:a="http://schemas.openxmlformats.org/drawingml/2006/main" xmlns:r="http://schemas.openxmlformats.org/officeDocument/2006/relationships" xmlns:p="http://schemas.openxmlformats.org/presentationml/2006/main">
  <p:tag name="PHOTO" val="TRUE"/>
  <p:tag name="FILENAME" val="E:\0Projects\Matson photos\03b Israel-Samaria sr\Samaria city\Samaria, threshing floor, mat01071.jpg"/>
</p:tagLst>
</file>

<file path=ppt/tags/tag21.xml><?xml version="1.0" encoding="utf-8"?>
<p:tagLst xmlns:a="http://schemas.openxmlformats.org/drawingml/2006/main" xmlns:r="http://schemas.openxmlformats.org/officeDocument/2006/relationships" xmlns:p="http://schemas.openxmlformats.org/presentationml/2006/main">
  <p:tag name="PHOTO" val="TRUE"/>
  <p:tag name="FILENAME" val="D:\0\Desktop\Sheep sr\02984uRas el Ein spring, Shepherds pooling noonday meal.jpg"/>
</p:tagLst>
</file>

<file path=ppt/tags/tag22.xml><?xml version="1.0" encoding="utf-8"?>
<p:tagLst xmlns:a="http://schemas.openxmlformats.org/drawingml/2006/main" xmlns:r="http://schemas.openxmlformats.org/officeDocument/2006/relationships" xmlns:p="http://schemas.openxmlformats.org/presentationml/2006/main">
  <p:tag name="PHOTO" val="TRUE"/>
  <p:tag name="FILENAME" val="D:\0\Desktop\Sheep sr\02989uShepherd night watch reads stars to know hour.jpg"/>
</p:tagLst>
</file>

<file path=ppt/tags/tag23.xml><?xml version="1.0" encoding="utf-8"?>
<p:tagLst xmlns:a="http://schemas.openxmlformats.org/drawingml/2006/main" xmlns:r="http://schemas.openxmlformats.org/officeDocument/2006/relationships" xmlns:p="http://schemas.openxmlformats.org/presentationml/2006/main">
  <p:tag name="PHOTO" val="TRUE"/>
  <p:tag name="FILENAME" val="D:\0\Desktop\Sheep sr\02990uPastoral night scene showing Bethlehem in distance.jpg"/>
</p:tagLst>
</file>

<file path=ppt/tags/tag3.xml><?xml version="1.0" encoding="utf-8"?>
<p:tagLst xmlns:a="http://schemas.openxmlformats.org/drawingml/2006/main" xmlns:r="http://schemas.openxmlformats.org/officeDocument/2006/relationships" xmlns:p="http://schemas.openxmlformats.org/presentationml/2006/main">
  <p:tag name="PHOTO" val="TRUE"/>
  <p:tag name="FILENAME" val="D:\0\Desktop\Sheep sr\06811uShepherd boy and sheep.jpg"/>
</p:tagLst>
</file>

<file path=ppt/tags/tag4.xml><?xml version="1.0" encoding="utf-8"?>
<p:tagLst xmlns:a="http://schemas.openxmlformats.org/drawingml/2006/main" xmlns:r="http://schemas.openxmlformats.org/officeDocument/2006/relationships" xmlns:p="http://schemas.openxmlformats.org/presentationml/2006/main">
  <p:tag name="PHOTO" val="TRUE"/>
  <p:tag name="FILENAME" val="E:\0Projects\Matson photos\05 Manners and Customs\_Future or not\sr\Sheep plus\10043u Sheep grazing, mat10043zzz.jpg"/>
</p:tagLst>
</file>

<file path=ppt/tags/tag5.xml><?xml version="1.0" encoding="utf-8"?>
<p:tagLst xmlns:a="http://schemas.openxmlformats.org/drawingml/2006/main" xmlns:r="http://schemas.openxmlformats.org/officeDocument/2006/relationships" xmlns:p="http://schemas.openxmlformats.org/presentationml/2006/main">
  <p:tag name="PHOTO" val="TRUE"/>
  <p:tag name="FILENAME" val="D:\0\Desktop\Sheep sr\02985uRas el Ein, natural sheep coop, rock and olive tree.jpg"/>
</p:tagLst>
</file>

<file path=ppt/tags/tag6.xml><?xml version="1.0" encoding="utf-8"?>
<p:tagLst xmlns:a="http://schemas.openxmlformats.org/drawingml/2006/main" xmlns:r="http://schemas.openxmlformats.org/officeDocument/2006/relationships" xmlns:p="http://schemas.openxmlformats.org/presentationml/2006/main">
  <p:tag name="PHOTO" val="TRUE"/>
  <p:tag name="FILENAME" val="E:\0Projects\Matson photos\05 Manners and Customs\_Future or not\sr\Sheep plus\10006u Sheperd with flock beside stream, mat10006adjzzz.jpg"/>
</p:tagLst>
</file>

<file path=ppt/tags/tag7.xml><?xml version="1.0" encoding="utf-8"?>
<p:tagLst xmlns:a="http://schemas.openxmlformats.org/drawingml/2006/main" xmlns:r="http://schemas.openxmlformats.org/officeDocument/2006/relationships" xmlns:p="http://schemas.openxmlformats.org/presentationml/2006/main">
  <p:tag name="PHOTO" val="TRUE"/>
  <p:tag name="FILENAME" val="E:\0Projects\Matson photos\05 Manners and Customs\_Future or not\sr\Sheep plus\10016u Shepherd carrying sheep beside still waters, mat10016.jpg"/>
</p:tagLst>
</file>

<file path=ppt/tags/tag8.xml><?xml version="1.0" encoding="utf-8"?>
<p:tagLst xmlns:a="http://schemas.openxmlformats.org/drawingml/2006/main" xmlns:r="http://schemas.openxmlformats.org/officeDocument/2006/relationships" xmlns:p="http://schemas.openxmlformats.org/presentationml/2006/main">
  <p:tag name="PHOTO" val="TRUE"/>
  <p:tag name="FILENAME" val="D:\0\Desktop\Sheep sr\05629uShepherd resting with flock at Ein Farah.jpg"/>
</p:tagLst>
</file>

<file path=ppt/tags/tag9.xml><?xml version="1.0" encoding="utf-8"?>
<p:tagLst xmlns:a="http://schemas.openxmlformats.org/drawingml/2006/main" xmlns:r="http://schemas.openxmlformats.org/officeDocument/2006/relationships" xmlns:p="http://schemas.openxmlformats.org/presentationml/2006/main">
  <p:tag name="PHOTO" val="TRUE"/>
  <p:tag name="FILENAME" val="D:\0\Desktop\Sheep sr\06358uAin Farah maybe, sheep drinking from pool.jpg"/>
</p:tagLst>
</file>

<file path=ppt/theme/theme1.xml><?xml version="1.0" encoding="utf-8"?>
<a:theme xmlns:a="http://schemas.openxmlformats.org/drawingml/2006/main" name="White">
  <a:themeElements>
    <a:clrScheme name="White 3">
      <a:dk1>
        <a:srgbClr val="000000"/>
      </a:dk1>
      <a:lt1>
        <a:srgbClr val="FFFFFF"/>
      </a:lt1>
      <a:dk2>
        <a:srgbClr val="000000"/>
      </a:dk2>
      <a:lt2>
        <a:srgbClr val="B2B2B2"/>
      </a:lt2>
      <a:accent1>
        <a:srgbClr val="B2B2B2"/>
      </a:accent1>
      <a:accent2>
        <a:srgbClr val="808080"/>
      </a:accent2>
      <a:accent3>
        <a:srgbClr val="FFFFFF"/>
      </a:accent3>
      <a:accent4>
        <a:srgbClr val="000000"/>
      </a:accent4>
      <a:accent5>
        <a:srgbClr val="D5D5D5"/>
      </a:accent5>
      <a:accent6>
        <a:srgbClr val="737373"/>
      </a:accent6>
      <a:hlink>
        <a:srgbClr val="969696"/>
      </a:hlink>
      <a:folHlink>
        <a:srgbClr val="4D4D4D"/>
      </a:folHlink>
    </a:clrScheme>
    <a:fontScheme name="Whi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White 1">
        <a:dk1>
          <a:srgbClr val="00458A"/>
        </a:dk1>
        <a:lt1>
          <a:srgbClr val="D7D6AE"/>
        </a:lt1>
        <a:dk2>
          <a:srgbClr val="000066"/>
        </a:dk2>
        <a:lt2>
          <a:srgbClr val="006666"/>
        </a:lt2>
        <a:accent1>
          <a:srgbClr val="007A77"/>
        </a:accent1>
        <a:accent2>
          <a:srgbClr val="005856"/>
        </a:accent2>
        <a:accent3>
          <a:srgbClr val="AAAAB8"/>
        </a:accent3>
        <a:accent4>
          <a:srgbClr val="B7B794"/>
        </a:accent4>
        <a:accent5>
          <a:srgbClr val="AABEBD"/>
        </a:accent5>
        <a:accent6>
          <a:srgbClr val="004F4D"/>
        </a:accent6>
        <a:hlink>
          <a:srgbClr val="A8A884"/>
        </a:hlink>
        <a:folHlink>
          <a:srgbClr val="867E5E"/>
        </a:folHlink>
      </a:clrScheme>
      <a:clrMap bg1="dk2" tx1="lt1" bg2="dk1" tx2="lt2" accent1="accent1" accent2="accent2" accent3="accent3" accent4="accent4" accent5="accent5" accent6="accent6" hlink="hlink" folHlink="folHlink"/>
    </a:extraClrScheme>
    <a:extraClrScheme>
      <a:clrScheme name="White 2">
        <a:dk1>
          <a:srgbClr val="000066"/>
        </a:dk1>
        <a:lt1>
          <a:srgbClr val="FFFFFF"/>
        </a:lt1>
        <a:dk2>
          <a:srgbClr val="660066"/>
        </a:dk2>
        <a:lt2>
          <a:srgbClr val="FFFFCC"/>
        </a:lt2>
        <a:accent1>
          <a:srgbClr val="666699"/>
        </a:accent1>
        <a:accent2>
          <a:srgbClr val="000099"/>
        </a:accent2>
        <a:accent3>
          <a:srgbClr val="FFFFFF"/>
        </a:accent3>
        <a:accent4>
          <a:srgbClr val="000056"/>
        </a:accent4>
        <a:accent5>
          <a:srgbClr val="B8B8CA"/>
        </a:accent5>
        <a:accent6>
          <a:srgbClr val="00008A"/>
        </a:accent6>
        <a:hlink>
          <a:srgbClr val="006666"/>
        </a:hlink>
        <a:folHlink>
          <a:srgbClr val="800080"/>
        </a:folHlink>
      </a:clrScheme>
      <a:clrMap bg1="lt1" tx1="dk1" bg2="lt2" tx2="dk2" accent1="accent1" accent2="accent2" accent3="accent3" accent4="accent4" accent5="accent5" accent6="accent6" hlink="hlink" folHlink="folHlink"/>
    </a:extraClrScheme>
    <a:extraClrScheme>
      <a:clrScheme name="White 3">
        <a:dk1>
          <a:srgbClr val="000000"/>
        </a:dk1>
        <a:lt1>
          <a:srgbClr val="FFFFFF"/>
        </a:lt1>
        <a:dk2>
          <a:srgbClr val="000000"/>
        </a:dk2>
        <a:lt2>
          <a:srgbClr val="B2B2B2"/>
        </a:lt2>
        <a:accent1>
          <a:srgbClr val="B2B2B2"/>
        </a:accent1>
        <a:accent2>
          <a:srgbClr val="808080"/>
        </a:accent2>
        <a:accent3>
          <a:srgbClr val="FFFFFF"/>
        </a:accent3>
        <a:accent4>
          <a:srgbClr val="000000"/>
        </a:accent4>
        <a:accent5>
          <a:srgbClr val="D5D5D5"/>
        </a:accent5>
        <a:accent6>
          <a:srgbClr val="737373"/>
        </a:accent6>
        <a:hlink>
          <a:srgbClr val="969696"/>
        </a:hlink>
        <a:folHlink>
          <a:srgbClr val="4D4D4D"/>
        </a:folHlink>
      </a:clrScheme>
      <a:clrMap bg1="lt1" tx1="dk1" bg2="lt2" tx2="dk2" accent1="accent1" accent2="accent2" accent3="accent3" accent4="accent4" accent5="accent5" accent6="accent6" hlink="hlink" folHlink="folHlink"/>
    </a:extraClrScheme>
    <a:extraClrScheme>
      <a:clrScheme name="White 4">
        <a:dk1>
          <a:srgbClr val="003300"/>
        </a:dk1>
        <a:lt1>
          <a:srgbClr val="DBD0B9"/>
        </a:lt1>
        <a:dk2>
          <a:srgbClr val="09472B"/>
        </a:dk2>
        <a:lt2>
          <a:srgbClr val="A38955"/>
        </a:lt2>
        <a:accent1>
          <a:srgbClr val="B8A378"/>
        </a:accent1>
        <a:accent2>
          <a:srgbClr val="8E774A"/>
        </a:accent2>
        <a:accent3>
          <a:srgbClr val="AAB1AC"/>
        </a:accent3>
        <a:accent4>
          <a:srgbClr val="BBB19E"/>
        </a:accent4>
        <a:accent5>
          <a:srgbClr val="D8CEBE"/>
        </a:accent5>
        <a:accent6>
          <a:srgbClr val="806B42"/>
        </a:accent6>
        <a:hlink>
          <a:srgbClr val="A7A743"/>
        </a:hlink>
        <a:folHlink>
          <a:srgbClr val="919777"/>
        </a:folHlink>
      </a:clrScheme>
      <a:clrMap bg1="dk2" tx1="lt1" bg2="dk1" tx2="lt2" accent1="accent1" accent2="accent2" accent3="accent3" accent4="accent4" accent5="accent5" accent6="accent6" hlink="hlink" folHlink="folHlink"/>
    </a:extraClrScheme>
    <a:extraClrScheme>
      <a:clrScheme name="White 5">
        <a:dk1>
          <a:srgbClr val="5F5F5F"/>
        </a:dk1>
        <a:lt1>
          <a:srgbClr val="DDDDDD"/>
        </a:lt1>
        <a:dk2>
          <a:srgbClr val="000000"/>
        </a:dk2>
        <a:lt2>
          <a:srgbClr val="5F5F5F"/>
        </a:lt2>
        <a:accent1>
          <a:srgbClr val="B2B2B2"/>
        </a:accent1>
        <a:accent2>
          <a:srgbClr val="808080"/>
        </a:accent2>
        <a:accent3>
          <a:srgbClr val="AAAAAA"/>
        </a:accent3>
        <a:accent4>
          <a:srgbClr val="BDBDBD"/>
        </a:accent4>
        <a:accent5>
          <a:srgbClr val="D5D5D5"/>
        </a:accent5>
        <a:accent6>
          <a:srgbClr val="737373"/>
        </a:accent6>
        <a:hlink>
          <a:srgbClr val="B2B2B2"/>
        </a:hlink>
        <a:folHlink>
          <a:srgbClr val="777777"/>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C:\Documents and Settings\TB\Application Data\Microsoft\Templates\Photo Album Templates\White.pot</Template>
  <TotalTime>1550</TotalTime>
  <Words>2187</Words>
  <Application>Microsoft Office PowerPoint</Application>
  <PresentationFormat>On-screen Show (4:3)</PresentationFormat>
  <Paragraphs>198</Paragraphs>
  <Slides>23</Slides>
  <Notes>23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新細明體</vt:lpstr>
      <vt:lpstr>Arial</vt:lpstr>
      <vt:lpstr>Calibri</vt:lpstr>
      <vt:lpstr>Times New Roman</vt:lpstr>
      <vt:lpstr>White</vt:lpstr>
      <vt:lpstr>Shepherds</vt:lpstr>
      <vt:lpstr>Sheep with their shepherd</vt:lpstr>
      <vt:lpstr>Shepherd boy with sheep</vt:lpstr>
      <vt:lpstr>Sheep grazing</vt:lpstr>
      <vt:lpstr>Natural sheepfold at Ras el Ein</vt:lpstr>
      <vt:lpstr>Shepherd with flock beside stream</vt:lpstr>
      <vt:lpstr>Shepherd carrying sheep beside still waters</vt:lpstr>
      <vt:lpstr>Shepherd resting with flock at Ein Farah</vt:lpstr>
      <vt:lpstr>Sheep drinking from pool</vt:lpstr>
      <vt:lpstr>Washing sheep at Ein Farah</vt:lpstr>
      <vt:lpstr>Shepherd boy playing to his sheep</vt:lpstr>
      <vt:lpstr>Ghawarni shepherd boy playing pipe</vt:lpstr>
      <vt:lpstr>Shepherd piping to his flocks</vt:lpstr>
      <vt:lpstr>Shepherd boy slinging</vt:lpstr>
      <vt:lpstr>Shepherd of Moab</vt:lpstr>
      <vt:lpstr>Shepherd with sheep</vt:lpstr>
      <vt:lpstr>Shepherd boy</vt:lpstr>
      <vt:lpstr>Sheep counted while entering sheepfold</vt:lpstr>
      <vt:lpstr>Shepherd guarding entrance of sheepfold</vt:lpstr>
      <vt:lpstr>Shepherd shearing sheep</vt:lpstr>
      <vt:lpstr>Shepherds pooling noonday meal</vt:lpstr>
      <vt:lpstr>Shepherds with flock at night</vt:lpstr>
      <vt:lpstr>Pastoral night scene showing Bethlehem in distance</vt:lpstr>
    </vt:vector>
  </TitlesOfParts>
  <Company>LifeintheHolyLand.com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Shepherds, American Colony</dc:title>
  <dc:subject>The American Colony and Eric Matson Collection</dc:subject>
  <dc:creator>Todd Bolen</dc:creator>
  <cp:keywords>Historic Views of the Holy Land</cp:keywords>
  <cp:lastModifiedBy>Todd Bolen</cp:lastModifiedBy>
  <cp:revision>47</cp:revision>
  <dcterms:created xsi:type="dcterms:W3CDTF">2005-02-22T05:36:44Z</dcterms:created>
  <dcterms:modified xsi:type="dcterms:W3CDTF">2018-04-27T04:18:11Z</dcterms:modified>
</cp:coreProperties>
</file>