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08"/>
  </p:notesMasterIdLst>
  <p:sldIdLst>
    <p:sldId id="433" r:id="rId2"/>
    <p:sldId id="290" r:id="rId3"/>
    <p:sldId id="434" r:id="rId4"/>
    <p:sldId id="436" r:id="rId5"/>
    <p:sldId id="294" r:id="rId6"/>
    <p:sldId id="442" r:id="rId7"/>
    <p:sldId id="443" r:id="rId8"/>
    <p:sldId id="378" r:id="rId9"/>
    <p:sldId id="375" r:id="rId10"/>
    <p:sldId id="376" r:id="rId11"/>
    <p:sldId id="379" r:id="rId12"/>
    <p:sldId id="323" r:id="rId13"/>
    <p:sldId id="343" r:id="rId14"/>
    <p:sldId id="444" r:id="rId15"/>
    <p:sldId id="445" r:id="rId16"/>
    <p:sldId id="390" r:id="rId17"/>
    <p:sldId id="385" r:id="rId18"/>
    <p:sldId id="308" r:id="rId19"/>
    <p:sldId id="297" r:id="rId20"/>
    <p:sldId id="298" r:id="rId21"/>
    <p:sldId id="320" r:id="rId22"/>
    <p:sldId id="394" r:id="rId23"/>
    <p:sldId id="360" r:id="rId24"/>
    <p:sldId id="395" r:id="rId25"/>
    <p:sldId id="351" r:id="rId26"/>
    <p:sldId id="309" r:id="rId27"/>
    <p:sldId id="325" r:id="rId28"/>
    <p:sldId id="437" r:id="rId29"/>
    <p:sldId id="344" r:id="rId30"/>
    <p:sldId id="361" r:id="rId31"/>
    <p:sldId id="326" r:id="rId32"/>
    <p:sldId id="311" r:id="rId33"/>
    <p:sldId id="299" r:id="rId34"/>
    <p:sldId id="310" r:id="rId35"/>
    <p:sldId id="438" r:id="rId36"/>
    <p:sldId id="439" r:id="rId37"/>
    <p:sldId id="350" r:id="rId38"/>
    <p:sldId id="392" r:id="rId39"/>
    <p:sldId id="393" r:id="rId40"/>
    <p:sldId id="327" r:id="rId41"/>
    <p:sldId id="348" r:id="rId42"/>
    <p:sldId id="347" r:id="rId43"/>
    <p:sldId id="349" r:id="rId44"/>
    <p:sldId id="300" r:id="rId45"/>
    <p:sldId id="312" r:id="rId46"/>
    <p:sldId id="301" r:id="rId47"/>
    <p:sldId id="353" r:id="rId48"/>
    <p:sldId id="352" r:id="rId49"/>
    <p:sldId id="391" r:id="rId50"/>
    <p:sldId id="314" r:id="rId51"/>
    <p:sldId id="328" r:id="rId52"/>
    <p:sldId id="329" r:id="rId53"/>
    <p:sldId id="346" r:id="rId54"/>
    <p:sldId id="354" r:id="rId55"/>
    <p:sldId id="302" r:id="rId56"/>
    <p:sldId id="446" r:id="rId57"/>
    <p:sldId id="345" r:id="rId58"/>
    <p:sldId id="386" r:id="rId59"/>
    <p:sldId id="387" r:id="rId60"/>
    <p:sldId id="388" r:id="rId61"/>
    <p:sldId id="330" r:id="rId62"/>
    <p:sldId id="356" r:id="rId63"/>
    <p:sldId id="369" r:id="rId64"/>
    <p:sldId id="303" r:id="rId65"/>
    <p:sldId id="447" r:id="rId66"/>
    <p:sldId id="321" r:id="rId67"/>
    <p:sldId id="440" r:id="rId68"/>
    <p:sldId id="372" r:id="rId69"/>
    <p:sldId id="382" r:id="rId70"/>
    <p:sldId id="373" r:id="rId71"/>
    <p:sldId id="383" r:id="rId72"/>
    <p:sldId id="374" r:id="rId73"/>
    <p:sldId id="355" r:id="rId74"/>
    <p:sldId id="380" r:id="rId75"/>
    <p:sldId id="335" r:id="rId76"/>
    <p:sldId id="366" r:id="rId77"/>
    <p:sldId id="384" r:id="rId78"/>
    <p:sldId id="365" r:id="rId79"/>
    <p:sldId id="441" r:id="rId80"/>
    <p:sldId id="401" r:id="rId81"/>
    <p:sldId id="363" r:id="rId82"/>
    <p:sldId id="304" r:id="rId83"/>
    <p:sldId id="316" r:id="rId84"/>
    <p:sldId id="332" r:id="rId85"/>
    <p:sldId id="399" r:id="rId86"/>
    <p:sldId id="371" r:id="rId87"/>
    <p:sldId id="370" r:id="rId88"/>
    <p:sldId id="396" r:id="rId89"/>
    <p:sldId id="397" r:id="rId90"/>
    <p:sldId id="305" r:id="rId91"/>
    <p:sldId id="317" r:id="rId92"/>
    <p:sldId id="359" r:id="rId93"/>
    <p:sldId id="358" r:id="rId94"/>
    <p:sldId id="368" r:id="rId95"/>
    <p:sldId id="306" r:id="rId96"/>
    <p:sldId id="318" r:id="rId97"/>
    <p:sldId id="389" r:id="rId98"/>
    <p:sldId id="319" r:id="rId99"/>
    <p:sldId id="362" r:id="rId100"/>
    <p:sldId id="340" r:id="rId101"/>
    <p:sldId id="334" r:id="rId102"/>
    <p:sldId id="339" r:id="rId103"/>
    <p:sldId id="398" r:id="rId104"/>
    <p:sldId id="336" r:id="rId105"/>
    <p:sldId id="337" r:id="rId106"/>
    <p:sldId id="338" r:id="rId107"/>
  </p:sldIdLst>
  <p:sldSz cx="18288000" cy="10287000"/>
  <p:notesSz cx="6858000" cy="9144000"/>
  <p:defaultTextStyle>
    <a:defPPr>
      <a:defRPr lang="en-US"/>
    </a:defPPr>
    <a:lvl1pPr marL="0" algn="l" defTabSz="1632844" rtl="0" eaLnBrk="1" latinLnBrk="0" hangingPunct="1">
      <a:defRPr sz="3214" kern="1200">
        <a:solidFill>
          <a:schemeClr val="tx1"/>
        </a:solidFill>
        <a:latin typeface="+mn-lt"/>
        <a:ea typeface="+mn-ea"/>
        <a:cs typeface="+mn-cs"/>
      </a:defRPr>
    </a:lvl1pPr>
    <a:lvl2pPr marL="816422" algn="l" defTabSz="1632844" rtl="0" eaLnBrk="1" latinLnBrk="0" hangingPunct="1">
      <a:defRPr sz="3214" kern="1200">
        <a:solidFill>
          <a:schemeClr val="tx1"/>
        </a:solidFill>
        <a:latin typeface="+mn-lt"/>
        <a:ea typeface="+mn-ea"/>
        <a:cs typeface="+mn-cs"/>
      </a:defRPr>
    </a:lvl2pPr>
    <a:lvl3pPr marL="1632844" algn="l" defTabSz="1632844" rtl="0" eaLnBrk="1" latinLnBrk="0" hangingPunct="1">
      <a:defRPr sz="3214" kern="1200">
        <a:solidFill>
          <a:schemeClr val="tx1"/>
        </a:solidFill>
        <a:latin typeface="+mn-lt"/>
        <a:ea typeface="+mn-ea"/>
        <a:cs typeface="+mn-cs"/>
      </a:defRPr>
    </a:lvl3pPr>
    <a:lvl4pPr marL="2449266" algn="l" defTabSz="1632844" rtl="0" eaLnBrk="1" latinLnBrk="0" hangingPunct="1">
      <a:defRPr sz="3214" kern="1200">
        <a:solidFill>
          <a:schemeClr val="tx1"/>
        </a:solidFill>
        <a:latin typeface="+mn-lt"/>
        <a:ea typeface="+mn-ea"/>
        <a:cs typeface="+mn-cs"/>
      </a:defRPr>
    </a:lvl4pPr>
    <a:lvl5pPr marL="3265688" algn="l" defTabSz="1632844" rtl="0" eaLnBrk="1" latinLnBrk="0" hangingPunct="1">
      <a:defRPr sz="3214" kern="1200">
        <a:solidFill>
          <a:schemeClr val="tx1"/>
        </a:solidFill>
        <a:latin typeface="+mn-lt"/>
        <a:ea typeface="+mn-ea"/>
        <a:cs typeface="+mn-cs"/>
      </a:defRPr>
    </a:lvl5pPr>
    <a:lvl6pPr marL="4082110" algn="l" defTabSz="1632844" rtl="0" eaLnBrk="1" latinLnBrk="0" hangingPunct="1">
      <a:defRPr sz="3214" kern="1200">
        <a:solidFill>
          <a:schemeClr val="tx1"/>
        </a:solidFill>
        <a:latin typeface="+mn-lt"/>
        <a:ea typeface="+mn-ea"/>
        <a:cs typeface="+mn-cs"/>
      </a:defRPr>
    </a:lvl6pPr>
    <a:lvl7pPr marL="4898532" algn="l" defTabSz="1632844" rtl="0" eaLnBrk="1" latinLnBrk="0" hangingPunct="1">
      <a:defRPr sz="3214" kern="1200">
        <a:solidFill>
          <a:schemeClr val="tx1"/>
        </a:solidFill>
        <a:latin typeface="+mn-lt"/>
        <a:ea typeface="+mn-ea"/>
        <a:cs typeface="+mn-cs"/>
      </a:defRPr>
    </a:lvl7pPr>
    <a:lvl8pPr marL="5714954" algn="l" defTabSz="1632844" rtl="0" eaLnBrk="1" latinLnBrk="0" hangingPunct="1">
      <a:defRPr sz="3214" kern="1200">
        <a:solidFill>
          <a:schemeClr val="tx1"/>
        </a:solidFill>
        <a:latin typeface="+mn-lt"/>
        <a:ea typeface="+mn-ea"/>
        <a:cs typeface="+mn-cs"/>
      </a:defRPr>
    </a:lvl8pPr>
    <a:lvl9pPr marL="6531376" algn="l" defTabSz="1632844" rtl="0" eaLnBrk="1" latinLnBrk="0" hangingPunct="1">
      <a:defRPr sz="321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0" userDrawn="1">
          <p15:clr>
            <a:srgbClr val="A4A3A4"/>
          </p15:clr>
        </p15:guide>
        <p15:guide id="2" pos="57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D2CDE3-F05D-4F2B-A29E-F7C650272D90}" v="3" dt="2022-04-26T11:06:40.4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05" autoAdjust="0"/>
    <p:restoredTop sz="77818" autoAdjust="0"/>
  </p:normalViewPr>
  <p:slideViewPr>
    <p:cSldViewPr snapToGrid="0" snapToObjects="1">
      <p:cViewPr varScale="1">
        <p:scale>
          <a:sx n="58" d="100"/>
          <a:sy n="58" d="100"/>
        </p:scale>
        <p:origin x="1302" y="90"/>
      </p:cViewPr>
      <p:guideLst>
        <p:guide orient="horz" pos="3240"/>
        <p:guide pos="57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snapToObjects="1">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F21660F6-438D-4E88-A34B-335DDDBD1C88}"/>
    <pc:docChg chg="undo custSel modSld">
      <pc:chgData name="Bethany Bolen" userId="8e338a04f9f07398" providerId="LiveId" clId="{F21660F6-438D-4E88-A34B-335DDDBD1C88}" dt="2020-10-07T04:09:01.515" v="19" actId="478"/>
      <pc:docMkLst>
        <pc:docMk/>
      </pc:docMkLst>
      <pc:sldChg chg="addSp delSp modSp mod">
        <pc:chgData name="Bethany Bolen" userId="8e338a04f9f07398" providerId="LiveId" clId="{F21660F6-438D-4E88-A34B-335DDDBD1C88}" dt="2020-10-07T04:09:01.515" v="19" actId="478"/>
        <pc:sldMkLst>
          <pc:docMk/>
          <pc:sldMk cId="1835081462" sldId="338"/>
        </pc:sldMkLst>
        <pc:picChg chg="add mod ord">
          <ac:chgData name="Bethany Bolen" userId="8e338a04f9f07398" providerId="LiveId" clId="{F21660F6-438D-4E88-A34B-335DDDBD1C88}" dt="2020-10-07T04:09:00.383" v="18" actId="167"/>
          <ac:picMkLst>
            <pc:docMk/>
            <pc:sldMk cId="1835081462" sldId="338"/>
            <ac:picMk id="6" creationId="{FA0BFC1A-32F6-42DB-B101-29E1C894AF17}"/>
          </ac:picMkLst>
        </pc:picChg>
        <pc:picChg chg="del">
          <ac:chgData name="Bethany Bolen" userId="8e338a04f9f07398" providerId="LiveId" clId="{F21660F6-438D-4E88-A34B-335DDDBD1C88}" dt="2020-10-07T04:09:01.515" v="19" actId="478"/>
          <ac:picMkLst>
            <pc:docMk/>
            <pc:sldMk cId="1835081462" sldId="338"/>
            <ac:picMk id="7" creationId="{221000B7-47F4-4E37-8BF4-5CFE60D5C214}"/>
          </ac:picMkLst>
        </pc:picChg>
      </pc:sldChg>
      <pc:sldChg chg="addSp delSp modSp mod">
        <pc:chgData name="Bethany Bolen" userId="8e338a04f9f07398" providerId="LiveId" clId="{F21660F6-438D-4E88-A34B-335DDDBD1C88}" dt="2020-10-07T04:08:27.612" v="12" actId="478"/>
        <pc:sldMkLst>
          <pc:docMk/>
          <pc:sldMk cId="4170379605" sldId="433"/>
        </pc:sldMkLst>
        <pc:picChg chg="del mod">
          <ac:chgData name="Bethany Bolen" userId="8e338a04f9f07398" providerId="LiveId" clId="{F21660F6-438D-4E88-A34B-335DDDBD1C88}" dt="2020-10-07T04:08:27.612" v="12" actId="478"/>
          <ac:picMkLst>
            <pc:docMk/>
            <pc:sldMk cId="4170379605" sldId="433"/>
            <ac:picMk id="3" creationId="{FB17306C-BAA9-45D0-B57F-F359932C4F1E}"/>
          </ac:picMkLst>
        </pc:picChg>
        <pc:picChg chg="add mod ord">
          <ac:chgData name="Bethany Bolen" userId="8e338a04f9f07398" providerId="LiveId" clId="{F21660F6-438D-4E88-A34B-335DDDBD1C88}" dt="2020-10-07T04:08:26.078" v="11" actId="167"/>
          <ac:picMkLst>
            <pc:docMk/>
            <pc:sldMk cId="4170379605" sldId="433"/>
            <ac:picMk id="4" creationId="{527424F5-7ADF-44EB-BE08-60E8C247EBAD}"/>
          </ac:picMkLst>
        </pc:picChg>
      </pc:sldChg>
    </pc:docChg>
  </pc:docChgLst>
  <pc:docChgLst>
    <pc:chgData name="Steven Anderson" userId="b9d6594948bca552" providerId="LiveId" clId="{2FD2CDE3-F05D-4F2B-A29E-F7C650272D90}"/>
    <pc:docChg chg="custSel addSld modSld">
      <pc:chgData name="Steven Anderson" userId="b9d6594948bca552" providerId="LiveId" clId="{2FD2CDE3-F05D-4F2B-A29E-F7C650272D90}" dt="2022-04-26T11:06:54.845" v="151" actId="207"/>
      <pc:docMkLst>
        <pc:docMk/>
      </pc:docMkLst>
      <pc:sldChg chg="addSp delSp modSp add mod modNotesTx">
        <pc:chgData name="Steven Anderson" userId="b9d6594948bca552" providerId="LiveId" clId="{2FD2CDE3-F05D-4F2B-A29E-F7C650272D90}" dt="2022-04-26T11:06:54.845" v="151" actId="207"/>
        <pc:sldMkLst>
          <pc:docMk/>
          <pc:sldMk cId="1877877220" sldId="437"/>
        </pc:sldMkLst>
        <pc:spChg chg="mod">
          <ac:chgData name="Steven Anderson" userId="b9d6594948bca552" providerId="LiveId" clId="{2FD2CDE3-F05D-4F2B-A29E-F7C650272D90}" dt="2022-04-26T11:05:46.366" v="103" actId="20577"/>
          <ac:spMkLst>
            <pc:docMk/>
            <pc:sldMk cId="1877877220" sldId="437"/>
            <ac:spMk id="2" creationId="{724C0F7F-9C0D-4B11-B8A3-50401E4759AF}"/>
          </ac:spMkLst>
        </pc:spChg>
        <pc:spChg chg="add mod">
          <ac:chgData name="Steven Anderson" userId="b9d6594948bca552" providerId="LiveId" clId="{2FD2CDE3-F05D-4F2B-A29E-F7C650272D90}" dt="2022-04-26T11:06:54.845" v="151" actId="207"/>
          <ac:spMkLst>
            <pc:docMk/>
            <pc:sldMk cId="1877877220" sldId="437"/>
            <ac:spMk id="8" creationId="{F2706C13-CE47-4E43-87F2-CCA71CDC22DD}"/>
          </ac:spMkLst>
        </pc:spChg>
        <pc:picChg chg="add mod ord">
          <ac:chgData name="Steven Anderson" userId="b9d6594948bca552" providerId="LiveId" clId="{2FD2CDE3-F05D-4F2B-A29E-F7C650272D90}" dt="2022-04-26T11:06:23.308" v="110" actId="962"/>
          <ac:picMkLst>
            <pc:docMk/>
            <pc:sldMk cId="1877877220" sldId="437"/>
            <ac:picMk id="6" creationId="{AEF8B5FC-626C-499D-BB26-1147FD82408A}"/>
          </ac:picMkLst>
        </pc:picChg>
        <pc:picChg chg="del">
          <ac:chgData name="Steven Anderson" userId="b9d6594948bca552" providerId="LiveId" clId="{2FD2CDE3-F05D-4F2B-A29E-F7C650272D90}" dt="2022-04-26T11:04:40.089" v="1" actId="478"/>
          <ac:picMkLst>
            <pc:docMk/>
            <pc:sldMk cId="1877877220" sldId="437"/>
            <ac:picMk id="7" creationId="{7AD9E2AA-1A6C-405E-8AE0-71E24C7810F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6/30/2022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1632844" rtl="0" eaLnBrk="1" latinLnBrk="0" hangingPunct="1">
      <a:defRPr sz="2143" kern="1200">
        <a:solidFill>
          <a:schemeClr val="tx1"/>
        </a:solidFill>
        <a:latin typeface="+mn-lt"/>
        <a:ea typeface="+mn-ea"/>
        <a:cs typeface="+mn-cs"/>
      </a:defRPr>
    </a:lvl1pPr>
    <a:lvl2pPr marL="816422" algn="l" defTabSz="1632844" rtl="0" eaLnBrk="1" latinLnBrk="0" hangingPunct="1">
      <a:defRPr sz="2143" kern="1200">
        <a:solidFill>
          <a:schemeClr val="tx1"/>
        </a:solidFill>
        <a:latin typeface="+mn-lt"/>
        <a:ea typeface="+mn-ea"/>
        <a:cs typeface="+mn-cs"/>
      </a:defRPr>
    </a:lvl2pPr>
    <a:lvl3pPr marL="1632844" algn="l" defTabSz="1632844" rtl="0" eaLnBrk="1" latinLnBrk="0" hangingPunct="1">
      <a:defRPr sz="2143" kern="1200">
        <a:solidFill>
          <a:schemeClr val="tx1"/>
        </a:solidFill>
        <a:latin typeface="+mn-lt"/>
        <a:ea typeface="+mn-ea"/>
        <a:cs typeface="+mn-cs"/>
      </a:defRPr>
    </a:lvl3pPr>
    <a:lvl4pPr marL="2449266" algn="l" defTabSz="1632844" rtl="0" eaLnBrk="1" latinLnBrk="0" hangingPunct="1">
      <a:defRPr sz="2143" kern="1200">
        <a:solidFill>
          <a:schemeClr val="tx1"/>
        </a:solidFill>
        <a:latin typeface="+mn-lt"/>
        <a:ea typeface="+mn-ea"/>
        <a:cs typeface="+mn-cs"/>
      </a:defRPr>
    </a:lvl4pPr>
    <a:lvl5pPr marL="3265688" algn="l" defTabSz="1632844" rtl="0" eaLnBrk="1" latinLnBrk="0" hangingPunct="1">
      <a:defRPr sz="2143" kern="1200">
        <a:solidFill>
          <a:schemeClr val="tx1"/>
        </a:solidFill>
        <a:latin typeface="+mn-lt"/>
        <a:ea typeface="+mn-ea"/>
        <a:cs typeface="+mn-cs"/>
      </a:defRPr>
    </a:lvl5pPr>
    <a:lvl6pPr marL="4082110" algn="l" defTabSz="1632844" rtl="0" eaLnBrk="1" latinLnBrk="0" hangingPunct="1">
      <a:defRPr sz="2143" kern="1200">
        <a:solidFill>
          <a:schemeClr val="tx1"/>
        </a:solidFill>
        <a:latin typeface="+mn-lt"/>
        <a:ea typeface="+mn-ea"/>
        <a:cs typeface="+mn-cs"/>
      </a:defRPr>
    </a:lvl6pPr>
    <a:lvl7pPr marL="4898532" algn="l" defTabSz="1632844" rtl="0" eaLnBrk="1" latinLnBrk="0" hangingPunct="1">
      <a:defRPr sz="2143" kern="1200">
        <a:solidFill>
          <a:schemeClr val="tx1"/>
        </a:solidFill>
        <a:latin typeface="+mn-lt"/>
        <a:ea typeface="+mn-ea"/>
        <a:cs typeface="+mn-cs"/>
      </a:defRPr>
    </a:lvl7pPr>
    <a:lvl8pPr marL="5714954" algn="l" defTabSz="1632844" rtl="0" eaLnBrk="1" latinLnBrk="0" hangingPunct="1">
      <a:defRPr sz="2143" kern="1200">
        <a:solidFill>
          <a:schemeClr val="tx1"/>
        </a:solidFill>
        <a:latin typeface="+mn-lt"/>
        <a:ea typeface="+mn-ea"/>
        <a:cs typeface="+mn-cs"/>
      </a:defRPr>
    </a:lvl8pPr>
    <a:lvl9pPr marL="6531376" algn="l" defTabSz="1632844" rtl="0" eaLnBrk="1" latinLnBrk="0" hangingPunct="1">
      <a:defRPr sz="214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bibleplaces.com/PCB-Psalm23-updates46077/"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www.bibleplaces.com/ps23book/"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digitalcollections.nypl.org/items/510d47e2-5d71-a3d9-e040-e00a18064a99"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1632844"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pPr rtl="0"/>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Steven D. Anderson, Chris McKinny,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Psalm 23 volume, you may access the most recent version of this presentation at this private link: </a:t>
            </a:r>
            <a:r>
              <a:rPr lang="en-US" sz="1200" kern="1200" dirty="0">
                <a:solidFill>
                  <a:schemeClr val="tx1"/>
                </a:solidFill>
                <a:effectLst/>
                <a:latin typeface="+mn-lt"/>
                <a:ea typeface="+mn-ea"/>
                <a:cs typeface="+mn-cs"/>
                <a:hlinkClick r:id="rId3"/>
              </a:rPr>
              <a:t>https://www.BiblePlaces.com/PCB-Psalm23-updates46077/</a:t>
            </a:r>
            <a:endParaRPr lang="en-US" sz="1100" kern="1200" dirty="0">
              <a:solidFill>
                <a:schemeClr val="tx1"/>
              </a:solidFill>
              <a:effectLst/>
              <a:latin typeface="+mn-lt"/>
              <a:ea typeface="+mn-ea"/>
              <a:cs typeface="+mn-cs"/>
            </a:endParaRPr>
          </a:p>
          <a:p>
            <a:endParaRPr lang="en-US" sz="11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latin typeface="+mn-lt"/>
                <a:ea typeface="+mn-ea"/>
                <a:cs typeface="+mn-cs"/>
              </a:rPr>
              <a:t>Book Version:</a:t>
            </a:r>
            <a:r>
              <a:rPr lang="en-US" sz="1100" kern="1200" dirty="0">
                <a:solidFill>
                  <a:schemeClr val="tx1"/>
                </a:solidFill>
                <a:effectLst/>
                <a:latin typeface="+mn-lt"/>
                <a:ea typeface="+mn-ea"/>
                <a:cs typeface="+mn-cs"/>
              </a:rPr>
              <a:t> An adaptation of this collection is available as a book (print and Kindle) from Amazon, </a:t>
            </a:r>
            <a:r>
              <a:rPr lang="en-US" sz="1100" i="1" kern="1200" dirty="0">
                <a:solidFill>
                  <a:schemeClr val="tx1"/>
                </a:solidFill>
                <a:effectLst/>
                <a:latin typeface="+mn-lt"/>
                <a:ea typeface="+mn-ea"/>
                <a:cs typeface="+mn-cs"/>
              </a:rPr>
              <a:t>Psalm 23: A Photo Commentary</a:t>
            </a:r>
            <a:r>
              <a:rPr lang="en-US" sz="1100" kern="1200" dirty="0">
                <a:solidFill>
                  <a:schemeClr val="tx1"/>
                </a:solidFill>
                <a:effectLst/>
                <a:latin typeface="+mn-lt"/>
                <a:ea typeface="+mn-ea"/>
                <a:cs typeface="+mn-cs"/>
              </a:rPr>
              <a:t>. See </a:t>
            </a:r>
            <a:r>
              <a:rPr lang="en-US" sz="1100" u="sng" kern="1200" dirty="0">
                <a:solidFill>
                  <a:schemeClr val="tx1"/>
                </a:solidFill>
                <a:effectLst/>
                <a:latin typeface="+mn-lt"/>
                <a:ea typeface="+mn-ea"/>
                <a:cs typeface="+mn-cs"/>
                <a:hlinkClick r:id="rId4"/>
              </a:rPr>
              <a:t>www.bibleplaces.com/ps23book/</a:t>
            </a:r>
            <a:endParaRPr lang="en-US" sz="1100" dirty="0"/>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10895023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good shepherd guides his sheep to sources of food and water. In biblical times, the work was more challenging than in modern days when a shepherd can use a water hose to fill up a trough for his flock. Compare this verse with Psalm 34:9 – “O fear the L</a:t>
            </a:r>
            <a:r>
              <a:rPr lang="en-US" cap="small" baseline="0" dirty="0"/>
              <a:t>ord</a:t>
            </a:r>
            <a:r>
              <a:rPr lang="en-US" dirty="0"/>
              <a:t>, you His saints; for to those who fear Him there is no lack!”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tb050504613</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34508222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temple is often called “the house of Yahweh.” To live in the presence of the Lord was the psalmist’s chief desire (cf. </a:t>
            </a:r>
            <a:r>
              <a:rPr lang="en-US" dirty="0" err="1"/>
              <a:t>Pss</a:t>
            </a:r>
            <a:r>
              <a:rPr lang="en-US" dirty="0"/>
              <a:t> 16:11; 27:4; 84:10). This hand-colored American Colony photograph dates to </a:t>
            </a:r>
            <a:r>
              <a:rPr lang="en-US" altLang="en-US" dirty="0"/>
              <a:t>between 1925 and 1946. It shows a man looking toward the Temple Mount, which is dominated by the Dome of the Rock.</a:t>
            </a:r>
            <a:endParaRPr lang="en-US" dirty="0"/>
          </a:p>
          <a:p>
            <a:endParaRPr lang="en-US" dirty="0"/>
          </a:p>
          <a:p>
            <a:r>
              <a:rPr lang="en-US" dirty="0"/>
              <a:t>mat14952</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187904324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tabernacle is called “the house of Yahweh” in 1 Samuel 1:7. Sometime in the course of his reign, David began making plans for the construction of a permanent temple in Jerusalem. This photograph shows a life-size tabernacle model in Timna Park near Eilat.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ws031215730c</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38152666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David gave Solomon plans to build a temple (1 Chr 28:11-19). This architectural drawing comes from G. Wilton Lewis, </a:t>
            </a:r>
            <a:r>
              <a:rPr lang="en-US" i="1" dirty="0"/>
              <a:t>The House Which King Solomon Built for Jehovah</a:t>
            </a:r>
            <a:r>
              <a:rPr lang="en-US" dirty="0"/>
              <a:t>, Cincinnati, OH: Standard,</a:t>
            </a:r>
            <a:r>
              <a:rPr lang="en-US" baseline="0" dirty="0"/>
              <a:t> 1927.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gwl19270043</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262131248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model of Solomon’s temple and the surrounding buildings is on display at the Ariel Center for Jerusalem in the First Temple Period, located in the Jewish Quarter of the Old City of Jerusalem.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mjb1903102467c</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410535505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This model is located on top of the </a:t>
            </a:r>
            <a:r>
              <a:rPr lang="en-US" sz="1200" kern="1200" baseline="0" dirty="0" err="1">
                <a:solidFill>
                  <a:schemeClr val="tx1"/>
                </a:solidFill>
                <a:latin typeface="+mn-lt"/>
                <a:ea typeface="+mn-ea"/>
                <a:cs typeface="+mn-cs"/>
              </a:rPr>
              <a:t>Aish</a:t>
            </a:r>
            <a:r>
              <a:rPr lang="en-US" sz="1200" kern="1200" baseline="0" dirty="0">
                <a:solidFill>
                  <a:schemeClr val="tx1"/>
                </a:solidFill>
                <a:latin typeface="+mn-lt"/>
                <a:ea typeface="+mn-ea"/>
                <a:cs typeface="+mn-cs"/>
              </a:rPr>
              <a:t> </a:t>
            </a:r>
            <a:r>
              <a:rPr lang="en-US" sz="1200" kern="1200" baseline="0" dirty="0" err="1">
                <a:solidFill>
                  <a:schemeClr val="tx1"/>
                </a:solidFill>
                <a:latin typeface="+mn-lt"/>
                <a:ea typeface="+mn-ea"/>
                <a:cs typeface="+mn-cs"/>
              </a:rPr>
              <a:t>HaTorah</a:t>
            </a:r>
            <a:r>
              <a:rPr lang="en-US" sz="1200" kern="1200" baseline="0" dirty="0">
                <a:solidFill>
                  <a:schemeClr val="tx1"/>
                </a:solidFill>
                <a:latin typeface="+mn-lt"/>
                <a:ea typeface="+mn-ea"/>
                <a:cs typeface="+mn-cs"/>
              </a:rPr>
              <a:t> World Center overlooking the Western Wall prayer plaza. It was built by Michael </a:t>
            </a:r>
            <a:r>
              <a:rPr lang="en-US" sz="1200" kern="1200" baseline="0" dirty="0" err="1">
                <a:solidFill>
                  <a:schemeClr val="tx1"/>
                </a:solidFill>
                <a:latin typeface="+mn-lt"/>
                <a:ea typeface="+mn-ea"/>
                <a:cs typeface="+mn-cs"/>
              </a:rPr>
              <a:t>Osanis</a:t>
            </a:r>
            <a:r>
              <a:rPr lang="en-US" sz="1200" kern="1200" baseline="0" dirty="0">
                <a:solidFill>
                  <a:schemeClr val="tx1"/>
                </a:solidFill>
                <a:latin typeface="+mn-lt"/>
                <a:ea typeface="+mn-ea"/>
                <a:cs typeface="+mn-cs"/>
              </a:rPr>
              <a:t> and installed in August 2009. The 1.2-ton (1.1 t) model was constructed with gold, silver, wood, and stone and features a hydraulic elevator that lifts the temple building so visitors can view the interior. The model is built on a scale of 1:60 and faces west, opposite the orientation of the temple it represents.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tb010312508</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216089280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This model</a:t>
            </a:r>
            <a:r>
              <a:rPr lang="en-US" baseline="0" dirty="0"/>
              <a:t>, which is based on the best scholarly research from ancient historical sources and archaeological discoveries,</a:t>
            </a:r>
            <a:r>
              <a:rPr lang="en-US" sz="1200" baseline="0" dirty="0"/>
              <a:t> is on display at the </a:t>
            </a:r>
            <a:r>
              <a:rPr lang="en-US" sz="1200" dirty="0"/>
              <a:t>Israel Museum in Jerusalem.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tb060316625</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4257261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Ezekiel 40–48 gives a detailed description of a future temple which will be the center of Christ’s kingdom during the millennium. This illustration of the yet-to-be-constructed temple where David will one day worship comes from </a:t>
            </a:r>
            <a:r>
              <a:rPr lang="en-US" sz="1200" kern="1200" dirty="0">
                <a:solidFill>
                  <a:schemeClr val="tx1"/>
                </a:solidFill>
                <a:effectLst/>
                <a:latin typeface="+mn-lt"/>
                <a:ea typeface="+mn-ea"/>
                <a:cs typeface="+mn-cs"/>
              </a:rPr>
              <a:t>C. H. Toy, </a:t>
            </a:r>
            <a:r>
              <a:rPr lang="en-US" sz="1200" i="1" kern="1200" dirty="0">
                <a:solidFill>
                  <a:schemeClr val="tx1"/>
                </a:solidFill>
                <a:effectLst/>
                <a:latin typeface="+mn-lt"/>
                <a:ea typeface="+mn-ea"/>
                <a:cs typeface="+mn-cs"/>
              </a:rPr>
              <a:t>The Book of the Prophet Ezekiel: A New English Translation: with Explanatory Notes and Pictorial Illustrations</a:t>
            </a:r>
            <a:r>
              <a:rPr lang="en-US" sz="1200" kern="1200" dirty="0">
                <a:solidFill>
                  <a:schemeClr val="tx1"/>
                </a:solidFill>
                <a:effectLst/>
                <a:latin typeface="+mn-lt"/>
                <a:ea typeface="+mn-ea"/>
                <a:cs typeface="+mn-cs"/>
              </a:rPr>
              <a:t>, Holy Bible: Polychrome Edition (New York: Dodd, Mead, and Company, 1899), </a:t>
            </a:r>
            <a:r>
              <a:rPr lang="en-US" dirty="0"/>
              <a:t>facing page 70.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toy70f</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697629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 Shephelah of Judah, where this photo was taken, the valley floors are ideal for cultivation. Thus the shepherd must take his flocks to the surrounding hillsides to graze until after the harvest has been brought in. This photo was taken in early March, when the fields were full of crops and thus off-limits to the sheep.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tb030407706</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302001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David must have shepherded flocks of sheep in the area shown above. The old shepherds’ fields near Bethlehem are quickly being covered over by urban sprawl. The building with the reddish-pink dome in the center of the photograph is the Greek Orthodox Church of Shepherds’ Fields, commemorating the announcement of Jesus’s birth to shepherds near Bethlehem.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ws021815411</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830611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“Green pastures” is literally, “meadows of grass.” The word for “grass,” </a:t>
            </a:r>
            <a:r>
              <a:rPr lang="en-US" i="1" dirty="0" err="1"/>
              <a:t>deshe</a:t>
            </a:r>
            <a:r>
              <a:rPr lang="en-US" dirty="0"/>
              <a:t> (</a:t>
            </a:r>
            <a:r>
              <a:rPr lang="he-IL" sz="1200" kern="1200" dirty="0">
                <a:solidFill>
                  <a:schemeClr val="tx1"/>
                </a:solidFill>
                <a:latin typeface="+mn-lt"/>
                <a:ea typeface="+mn-ea"/>
                <a:cs typeface="+mn-cs"/>
              </a:rPr>
              <a:t>דֶּשֶׁא</a:t>
            </a:r>
            <a:r>
              <a:rPr lang="en-US" dirty="0"/>
              <a:t>), refers specifically to fresh or green grass, as opposed to mature grass or hay, </a:t>
            </a:r>
            <a:r>
              <a:rPr lang="en-US" sz="1200" b="0" i="1" u="none" strike="noStrike" kern="1200" baseline="0" dirty="0" err="1">
                <a:solidFill>
                  <a:schemeClr val="tx1"/>
                </a:solidFill>
                <a:latin typeface="+mn-lt"/>
                <a:ea typeface="+mn-ea"/>
                <a:cs typeface="+mn-cs"/>
              </a:rPr>
              <a:t>ḥatsir</a:t>
            </a:r>
            <a:r>
              <a:rPr lang="en-US" dirty="0"/>
              <a:t> (</a:t>
            </a:r>
            <a:r>
              <a:rPr lang="he-IL" sz="1200" kern="1200" dirty="0">
                <a:solidFill>
                  <a:schemeClr val="tx1"/>
                </a:solidFill>
                <a:latin typeface="+mn-lt"/>
                <a:ea typeface="+mn-ea"/>
                <a:cs typeface="+mn-cs"/>
              </a:rPr>
              <a:t>חָצִיר</a:t>
            </a:r>
            <a:r>
              <a:rPr lang="en-US" dirty="0"/>
              <a:t>; cf. </a:t>
            </a:r>
            <a:r>
              <a:rPr lang="en-US" dirty="0" err="1"/>
              <a:t>Prov</a:t>
            </a:r>
            <a:r>
              <a:rPr lang="en-US" dirty="0"/>
              <a:t> 27:25). In this photo, some of the sheep are lying down in a green pasture. A green pasture is the ideal place for sheep to feed. Note that the word “make” here does not indicate compulsion—it simply means that the shepherd leads the sheep to a place where their food grows abundantly. The sheep will eat of their own accord and will lie down once they are fully fed. A sheep lying down in a green pasture is satiated and content. As a metaphor, verse 2 refers to God fully providing for all of David’s needs, both physical and spiritual.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tb031405447</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762081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1925 and 1946. It is part of a series of photographs designed to illustrate Psalm 23.</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mat14284</a:t>
            </a:r>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544153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hand-colored version of the black-and-white photograph shown on the previous slide. It was taken </a:t>
            </a:r>
            <a:r>
              <a:rPr lang="en-US" altLang="en-US" dirty="0"/>
              <a:t>between 1925 and 1946.</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mat14906</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4218649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in early February. Most of the year the hillsides of the Judean wilderness are brown.</a:t>
            </a:r>
          </a:p>
          <a:p>
            <a:endParaRPr lang="en-US" dirty="0"/>
          </a:p>
          <a:p>
            <a:r>
              <a:rPr lang="en-US" dirty="0"/>
              <a:t>tb020804332</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3311309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Sheep are always led, not driven, by shepherds in Israel. “Still waters” is probably not the best translation of the Hebrew, which literally means “waters of rest” (</a:t>
            </a:r>
            <a:r>
              <a:rPr lang="en-US" i="1" dirty="0" err="1"/>
              <a:t>mey-menuḥoth</a:t>
            </a:r>
            <a:r>
              <a:rPr lang="en-US" dirty="0"/>
              <a:t>, </a:t>
            </a:r>
            <a:r>
              <a:rPr lang="he-IL" sz="1200" b="0" i="0" u="none" strike="noStrike" kern="1200" baseline="0" dirty="0">
                <a:solidFill>
                  <a:schemeClr val="tx1"/>
                </a:solidFill>
                <a:latin typeface="+mn-lt"/>
                <a:ea typeface="+mn-ea"/>
                <a:cs typeface="+mn-cs"/>
              </a:rPr>
              <a:t>מֵי מְנֻחוֹת</a:t>
            </a:r>
            <a:r>
              <a:rPr lang="en-US" dirty="0"/>
              <a:t>). The idea seems to be of water that the flock can rest beside, or where the flock can find refreshment—not necessarily placid water. This American Colony photograph was taken between 1900 and 1920.</a:t>
            </a:r>
          </a:p>
          <a:p>
            <a:endParaRPr lang="en-US" dirty="0"/>
          </a:p>
          <a:p>
            <a:r>
              <a:rPr lang="nn-NO" dirty="0"/>
              <a:t>mat00962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15759612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hand-colored American Colony photograph was taken </a:t>
            </a:r>
            <a:r>
              <a:rPr lang="en-US" altLang="en-US" dirty="0"/>
              <a:t>between 1900 and 1920. It appears to have been taken in the Judean wilderness east of Jerusalem, likely in the Wadi Qilt that runs from the Jerusalem environs to Jericho. Several perennial springs feed the Wadi Qilt and supplied the water shown here.</a:t>
            </a:r>
            <a:endParaRPr lang="en-US" dirty="0"/>
          </a:p>
          <a:p>
            <a:endParaRPr lang="en-US" dirty="0"/>
          </a:p>
          <a:p>
            <a:r>
              <a:rPr lang="en-US" dirty="0"/>
              <a:t>mat14881</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7194106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designed to illustrate Psalm 23. This photograph was likely taken in the Wadi Qilt east of Jerusalem.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mat01286</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498937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superscription, which is part of its original Hebrew text, attributes authorship of Psalm 23 to David. David was Israel’s greatest psalmist, and its paradigmatic king. Although kings are often called “shepherds” in ancient Near Eastern literature (e.g., Ps 78:71; </a:t>
            </a:r>
            <a:r>
              <a:rPr lang="en-US" dirty="0" err="1"/>
              <a:t>Jer</a:t>
            </a:r>
            <a:r>
              <a:rPr lang="en-US" dirty="0"/>
              <a:t> 23:1-4), David literally was a shepherd before he became king. It was natural for him to employ the shepherd-sheep metaphor to describe his relationship with God. While this psalm is usually understood as an expression of David’s personal faith, it is applicable to any believer’s walk with God. Psalm 23 is perhaps the most comforting of psalms, and, as such, it is the best-known and most-beloved. It is </a:t>
            </a:r>
            <a:r>
              <a:rPr lang="en-US" sz="1200" kern="1200" dirty="0">
                <a:solidFill>
                  <a:schemeClr val="tx1"/>
                </a:solidFill>
                <a:effectLst/>
                <a:latin typeface="+mn-lt"/>
                <a:ea typeface="+mn-ea"/>
                <a:cs typeface="+mn-cs"/>
              </a:rPr>
              <a:t>not just a psalm of praise, but also a prayer of trust and confidence. The statue shown above is located on the modern “Mount Zion” adjacent to the traditional tomb of David and the Upper Room.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tb010312629</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Besides the food found in green pastures, sheep also need water to drink—daily, in the climate of Israel. A good shepherd will find a good source of water for his flock. Ein Farah (the Farah Spring) is located in the upper reaches of the Wadi Qilt in the Judean wilderness. It is quite possible that David would have brought his flock to this abundant spring that is about 10 miles (16 km) north of Bethlehem. This American Colony photograph was taken </a:t>
            </a:r>
            <a:r>
              <a:rPr lang="en-US" altLang="en-US" dirty="0"/>
              <a:t>between 1898 and 1946. It is part of a series of photographs designed to illustrate Psalm 23.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mat10100</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2083449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mat05629</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3306667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is a modern photo of the area shown in the previous slides. The Hebrew name for this spring is Ein </a:t>
            </a:r>
            <a:r>
              <a:rPr lang="en-US" dirty="0" err="1"/>
              <a:t>Perat</a:t>
            </a:r>
            <a:r>
              <a:rPr lang="en-US" dirty="0"/>
              <a:t>. It is a lush oasis in the middle of the barren wilderness. </a:t>
            </a:r>
          </a:p>
          <a:p>
            <a:endParaRPr lang="en-US" dirty="0"/>
          </a:p>
          <a:p>
            <a:r>
              <a:rPr lang="en-US" dirty="0"/>
              <a:t>tb020804287</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41795187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conveyed by this verse is one of calm serenity and satiety.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tb020503251</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971321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Places with plentiful water are difficult to find in the hot, dry, Judean wilderness, but the image of the faithful shepherd here is one who provides for all the needs of his flock.</a:t>
            </a:r>
          </a:p>
          <a:p>
            <a:endParaRPr lang="en-US" dirty="0"/>
          </a:p>
          <a:p>
            <a:r>
              <a:rPr lang="en-US" dirty="0"/>
              <a:t>tb020804282</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14984353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Nahal</a:t>
            </a:r>
            <a:r>
              <a:rPr lang="en-US" dirty="0"/>
              <a:t> Zin was the southern border of Canaan (cf. </a:t>
            </a:r>
            <a:r>
              <a:rPr lang="en-US" dirty="0" err="1"/>
              <a:t>Num</a:t>
            </a:r>
            <a:r>
              <a:rPr lang="en-US" dirty="0"/>
              <a:t> 34:3-4; Josh 15:3).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tb052407953</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5922017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Some commentators understand restoring the soul as the result of being led to waters of rest, although this connection is not made in the biblical text. This hand-colored American Colony photograph was taken </a:t>
            </a:r>
            <a:r>
              <a:rPr lang="en-US" altLang="en-US" dirty="0"/>
              <a:t>between 1900 and 1920, probably in the Wadi Qilt near Ein Farah.</a:t>
            </a:r>
            <a:endParaRPr lang="en-US" dirty="0"/>
          </a:p>
          <a:p>
            <a:endParaRPr lang="en-US" dirty="0"/>
          </a:p>
          <a:p>
            <a:r>
              <a:rPr lang="en-US" dirty="0"/>
              <a:t>mat14915</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1589123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“Restoring” the soul refers to the renewing and sustaining of life. The Hebrew word for “soul” here, </a:t>
            </a:r>
            <a:r>
              <a:rPr lang="en-US" i="1" dirty="0"/>
              <a:t>nephesh</a:t>
            </a:r>
            <a:r>
              <a:rPr lang="en-US" dirty="0"/>
              <a:t> (</a:t>
            </a:r>
            <a:r>
              <a:rPr lang="he-IL" sz="1200" b="0" i="0" u="none" strike="noStrike" kern="1200" baseline="0" dirty="0">
                <a:solidFill>
                  <a:schemeClr val="tx1"/>
                </a:solidFill>
                <a:latin typeface="+mn-lt"/>
                <a:ea typeface="+mn-ea"/>
                <a:cs typeface="+mn-cs"/>
              </a:rPr>
              <a:t>נֶפֶשׁ</a:t>
            </a:r>
            <a:r>
              <a:rPr lang="en-US" dirty="0"/>
              <a:t>), refers to all of one’s being (life), not just to man’s immaterial part. The Hebrew word translated “restore,” </a:t>
            </a:r>
            <a:r>
              <a:rPr lang="en-US" i="1" dirty="0" err="1"/>
              <a:t>shuv</a:t>
            </a:r>
            <a:r>
              <a:rPr lang="en-US" dirty="0"/>
              <a:t> (</a:t>
            </a:r>
            <a:r>
              <a:rPr lang="he-IL" sz="1200" b="0" i="0" u="none" strike="noStrike" kern="1200" baseline="0" dirty="0">
                <a:solidFill>
                  <a:schemeClr val="tx1"/>
                </a:solidFill>
                <a:latin typeface="+mn-lt"/>
                <a:ea typeface="+mn-ea"/>
                <a:cs typeface="+mn-cs"/>
              </a:rPr>
              <a:t>שׁוּב</a:t>
            </a:r>
            <a:r>
              <a:rPr lang="en-US" dirty="0"/>
              <a:t>), literally means “bring back.” It is not uncommon to see a shepherd carrying a lost or tired lamb. This statue was photographed in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tb0512175651c</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13731877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at the Cleveland Museum of 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adr1709144002</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2709466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latin typeface="+mj-lt"/>
              </a:rPr>
              <a:t>Assos</a:t>
            </a:r>
            <a:r>
              <a:rPr lang="en-US" dirty="0">
                <a:latin typeface="+mj-lt"/>
              </a:rPr>
              <a:t> is situated on the Gulf of </a:t>
            </a:r>
            <a:r>
              <a:rPr lang="en-US" dirty="0" err="1">
                <a:latin typeface="+mj-lt"/>
              </a:rPr>
              <a:t>Adramyttium</a:t>
            </a:r>
            <a:r>
              <a:rPr lang="en-US" dirty="0">
                <a:latin typeface="+mj-lt"/>
              </a:rPr>
              <a:t> in a region of </a:t>
            </a:r>
            <a:r>
              <a:rPr lang="en-US" dirty="0" err="1">
                <a:latin typeface="+mj-lt"/>
              </a:rPr>
              <a:t>Mysia</a:t>
            </a:r>
            <a:r>
              <a:rPr lang="en-US" dirty="0">
                <a:latin typeface="+mj-lt"/>
              </a:rPr>
              <a:t> (northwest Asia Minor) known as </a:t>
            </a:r>
            <a:r>
              <a:rPr lang="en-US" dirty="0" err="1">
                <a:latin typeface="+mj-lt"/>
              </a:rPr>
              <a:t>Troad</a:t>
            </a:r>
            <a:r>
              <a:rPr lang="en-US" dirty="0">
                <a:latin typeface="+mj-lt"/>
              </a:rPr>
              <a:t>. The apostle Paul once embarked on a ship at Assos (Acts 20:13-14).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tb010517846</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3089812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David may have appeared in his youth something like the Palestinian shepherd boy in this photograph. This American Colony photograph was taken </a:t>
            </a:r>
            <a:r>
              <a:rPr lang="en-US" altLang="en-US" dirty="0">
                <a:latin typeface="+mj-lt"/>
              </a:rPr>
              <a:t>between 1898 and 1914.</a:t>
            </a: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mat06809</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30628765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Middle Eastern shepherds will often lead their flocks to find shade during the heat of the day. </a:t>
            </a:r>
            <a:r>
              <a:rPr lang="en-US" dirty="0" err="1"/>
              <a:t>Nahal</a:t>
            </a:r>
            <a:r>
              <a:rPr lang="en-US" dirty="0"/>
              <a:t> Tekoa is located to the southeast of Bethlehem.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tb111706086</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13446019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r>
              <a:rPr lang="en-US" dirty="0"/>
              <a:t>Sheep are dependent on a shepherd to guide them down the right paths—paths that lead to food, water, and shelter, while staying away from danger. However, the term that is used here refers specifically to what is morally right—emphasizing the metaphorical meaning of a manner of life that is in accord with God’s will (cf. </a:t>
            </a:r>
            <a:r>
              <a:rPr lang="en-US" dirty="0" err="1"/>
              <a:t>Prov</a:t>
            </a:r>
            <a:r>
              <a:rPr lang="en-US" dirty="0"/>
              <a:t> 8:20; 12:28; 16:31). The Lord led David down right paths “for His name’s sake,” i.e., in order to maintain His reputation by taking care of His people as He has promised.</a:t>
            </a:r>
          </a:p>
          <a:p>
            <a:endParaRPr lang="en-US" dirty="0"/>
          </a:p>
          <a:p>
            <a:r>
              <a:rPr lang="en-US" dirty="0"/>
              <a:t>tb030407764e</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779521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Hebrew word for “path,” </a:t>
            </a:r>
            <a:r>
              <a:rPr lang="en-US" i="1" dirty="0" err="1"/>
              <a:t>magal</a:t>
            </a:r>
            <a:r>
              <a:rPr lang="en-US" dirty="0"/>
              <a:t> (</a:t>
            </a:r>
            <a:r>
              <a:rPr lang="he-IL" sz="1200" b="0" i="0" u="none" strike="noStrike" kern="1200" baseline="0" dirty="0">
                <a:solidFill>
                  <a:schemeClr val="tx1"/>
                </a:solidFill>
                <a:latin typeface="+mn-lt"/>
                <a:ea typeface="+mn-ea"/>
                <a:cs typeface="+mn-cs"/>
              </a:rPr>
              <a:t>מַעְגָּל</a:t>
            </a:r>
            <a:r>
              <a:rPr lang="en-US" dirty="0"/>
              <a:t>), literally refers to a “wagon track” or “firm path.” This hand-colored American Colony photograph was taken </a:t>
            </a:r>
            <a:r>
              <a:rPr lang="en-US" altLang="en-US" dirty="0"/>
              <a:t>between 1900 and 1920.</a:t>
            </a:r>
            <a:endParaRPr lang="en-US" dirty="0"/>
          </a:p>
          <a:p>
            <a:endParaRPr lang="en-US" dirty="0"/>
          </a:p>
          <a:p>
            <a:r>
              <a:rPr lang="en-US" dirty="0"/>
              <a:t>mat14919</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38129577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1925 and 1946. It is part of a series of photographs designed to illustrate Psalm 23.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mat05406</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10726883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hand-colored version of the black-and-white photograph shown on the previous slide. This American Colony photograph dates to </a:t>
            </a:r>
            <a:r>
              <a:rPr lang="en-US" altLang="en-US" dirty="0"/>
              <a:t>between 1925 and 1946.</a:t>
            </a:r>
            <a:endParaRPr lang="en-US" dirty="0"/>
          </a:p>
          <a:p>
            <a:endParaRPr lang="en-US" dirty="0"/>
          </a:p>
          <a:p>
            <a:r>
              <a:rPr lang="en-US" dirty="0"/>
              <a:t>mat14880 mat05406</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669309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Jewish reverence for the name of God (YHWH/Yahweh) is well known. God’s name is connected to His reputation. Since David was identified as a follower of Yahweh and had placed his trust in God’s promises, God was protecting His own reputation by leading David in paths of righteousness. This inscription was photographed at the Good Samaritan Museum in Israel, on the road between Jerusalem and Jericho. The</a:t>
            </a:r>
            <a:r>
              <a:rPr lang="en-US" baseline="0" dirty="0"/>
              <a:t> next slide includes a highlight for the divine name.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tb053116635</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5040335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Jewish reverence for the name of God (YHWH/Yahweh) is well known. God’s name is connected to His reputation. Since David was identified as a follower of Yahweh and had placed his trust in God’s promises, God was protecting His own reputation by leading David in paths of righteousness. This inscription was photographed at the Good Samaritan Museum in Israel, on the road between Jerusalem and Jericho.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tb053116635</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5040335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familiar translation “shadow of death” is retained here, although the meaning of the Hebrew term </a:t>
            </a:r>
            <a:r>
              <a:rPr lang="en-US" i="1" dirty="0" err="1"/>
              <a:t>tsalmaveth</a:t>
            </a:r>
            <a:r>
              <a:rPr lang="en-US" dirty="0"/>
              <a:t> (</a:t>
            </a:r>
            <a:r>
              <a:rPr lang="he-IL" sz="1200" b="0" i="0" u="none" strike="noStrike" kern="1200" baseline="0" dirty="0">
                <a:solidFill>
                  <a:schemeClr val="tx1"/>
                </a:solidFill>
                <a:latin typeface="+mn-lt"/>
                <a:ea typeface="+mn-ea"/>
                <a:cs typeface="+mn-cs"/>
              </a:rPr>
              <a:t>צַלְמָוֶת</a:t>
            </a:r>
            <a:r>
              <a:rPr lang="en-US" dirty="0"/>
              <a:t>) may be understood as “darkest shadow.” Even during a bright, sunny day, the depths of a canyon can be covered by a dark shadow, making it difficult to see danger. </a:t>
            </a:r>
            <a:r>
              <a:rPr lang="en-US" dirty="0" err="1"/>
              <a:t>Nahal</a:t>
            </a:r>
            <a:r>
              <a:rPr lang="en-US" dirty="0"/>
              <a:t> Zin was the southern border of Canaan (cf. </a:t>
            </a:r>
            <a:r>
              <a:rPr lang="en-US" dirty="0" err="1"/>
              <a:t>Num</a:t>
            </a:r>
            <a:r>
              <a:rPr lang="en-US" dirty="0"/>
              <a:t> 34:3-4).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tb010512847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33321537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darkness made it more difficult to see the threats that might be lurking behind the crags and in the crevices.</a:t>
            </a:r>
          </a:p>
          <a:p>
            <a:endParaRPr lang="en-US" dirty="0"/>
          </a:p>
          <a:p>
            <a:r>
              <a:rPr lang="en-US" dirty="0"/>
              <a:t>tb020804244</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39642458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 addition to dangers from animals or outlaws, sheep traveling through a dark valley could be quickly swept away by a flash flood. Rain falling higher up in the Judean hills can quickly fill narrow gorges, destroying all life in the way.</a:t>
            </a:r>
          </a:p>
          <a:p>
            <a:endParaRPr lang="en-US" dirty="0"/>
          </a:p>
          <a:p>
            <a:r>
              <a:rPr lang="en-US" dirty="0"/>
              <a:t>tb020804224</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903132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photo illustrates the ongoing practice of youngsters tending sheep, even in the modern day. As</a:t>
            </a:r>
            <a:r>
              <a:rPr lang="en-US" baseline="0" dirty="0"/>
              <a:t> the youngest son, David likely had this task from an early age. </a:t>
            </a:r>
            <a:r>
              <a:rPr lang="en-US" dirty="0"/>
              <a:t>This image comes from </a:t>
            </a:r>
            <a:r>
              <a:rPr lang="en-US" dirty="0" err="1"/>
              <a:t>Victor.ibrahiem.photographe</a:t>
            </a:r>
            <a:r>
              <a:rPr lang="en-US" dirty="0"/>
              <a:t> and is licensed under CC BY-SA 3.0, via Wikimedia Commons: https://commons.wikimedia.org/wiki/File:Jableh.jpg.</a:t>
            </a:r>
          </a:p>
          <a:p>
            <a:endParaRPr lang="en-US" dirty="0"/>
          </a:p>
          <a:p>
            <a:r>
              <a:rPr lang="en-US" dirty="0"/>
              <a:t>wiki011820130418113264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5634256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“valley of the shadow of death” is a metaphor for life’s darkest days, when one is weighed down by sadness, sickness, oppression, and danger. In the context of Psalm 22, it may refer to the king’s horrible suffering at the hands of his enemies. </a:t>
            </a:r>
            <a:r>
              <a:rPr lang="en-US" dirty="0" err="1"/>
              <a:t>Nahal</a:t>
            </a:r>
            <a:r>
              <a:rPr lang="en-US" dirty="0"/>
              <a:t> </a:t>
            </a:r>
            <a:r>
              <a:rPr lang="en-US" dirty="0" err="1"/>
              <a:t>Mishmar</a:t>
            </a:r>
            <a:r>
              <a:rPr lang="en-US" dirty="0"/>
              <a:t> is situated in the Judean wilderness between En Gedi and Masada. This is an area that David would have traversed.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tb120703078</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7359107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John Bunyan famously developed the idea of “the valley of the shadow of death” in </a:t>
            </a:r>
            <a:r>
              <a:rPr lang="en-US" i="1" dirty="0"/>
              <a:t>Pilgrim’s Progress</a:t>
            </a:r>
            <a:r>
              <a:rPr lang="en-US" i="0" dirty="0"/>
              <a:t> as a deep, dry gully in the desert with a narrow and difficult path, through which Christian had to pass on his way to the Celestial City. The portion of Nahal David shown in this photograph is above the popular waterfalls in the En Gedi Nature Reserve; few tourists visit this more remote section today. </a:t>
            </a:r>
            <a:r>
              <a:rPr lang="en-US" dirty="0"/>
              <a:t>David likely walked through this canyon during the years he was on the run from Saul.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tb100106447</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3930084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The Red Canyon is located near Eilat (biblical Elath), in southern Israel. This </a:t>
            </a:r>
            <a:r>
              <a:rPr lang="en-US" dirty="0">
                <a:latin typeface="+mj-lt"/>
                <a:ea typeface="ＭＳ Ｐゴシック" pitchFamily="34" charset="-128"/>
              </a:rPr>
              <a:t>red sandstone gorge is less than 1,000 feet (300 m) long and only 6–12 feet (2–4 m) wide, and it drops several dozen yards (meters) in its short course. Huge limestone boulders have been swept here during floods and have become lodged in the gorge, creating steps. Oxidized minerals create varying shades of red, which change the appearance of the sandstone as the lighting changes.</a:t>
            </a: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tb030707977</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16982574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err="1"/>
              <a:t>Nahal</a:t>
            </a:r>
            <a:r>
              <a:rPr lang="en-US" noProof="0" dirty="0"/>
              <a:t> </a:t>
            </a:r>
            <a:r>
              <a:rPr lang="en-US" noProof="0" dirty="0" err="1"/>
              <a:t>Paran</a:t>
            </a:r>
            <a:r>
              <a:rPr lang="en-US" noProof="0" dirty="0"/>
              <a:t> is located in the wilderness of </a:t>
            </a:r>
            <a:r>
              <a:rPr lang="en-US" noProof="0" dirty="0" err="1"/>
              <a:t>Paran</a:t>
            </a:r>
            <a:r>
              <a:rPr lang="en-US" noProof="0" dirty="0"/>
              <a:t> in southern Israel</a:t>
            </a:r>
            <a:r>
              <a:rPr lang="es-E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tb042007557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2897508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1898 and 1946, probably in the Wadi Qilt. It is part of a series of photographs designed to illustrate Psalm 23.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mat05407</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41965529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hand-colored American Colony photograph was taken </a:t>
            </a:r>
            <a:r>
              <a:rPr lang="en-US" altLang="en-US" dirty="0"/>
              <a:t>between 1898 and 1946, probably in the Wadi Qilt.</a:t>
            </a:r>
            <a:endParaRPr lang="en-US" dirty="0"/>
          </a:p>
          <a:p>
            <a:endParaRPr lang="en-US" dirty="0"/>
          </a:p>
          <a:p>
            <a:r>
              <a:rPr lang="en-US" dirty="0"/>
              <a:t>mat14922</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4129925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a:t>
            </a:r>
            <a:r>
              <a:rPr lang="en-US" altLang="en-US" dirty="0">
                <a:latin typeface="Times New Roman" charset="0"/>
              </a:rPr>
              <a:t>1898 and 1946</a:t>
            </a:r>
            <a:r>
              <a:rPr lang="en-US" altLang="en-US" dirty="0"/>
              <a:t>. It is part of a series of photographs designed to illustrate Psalm 23.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mat10057</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18500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word for “evil,” </a:t>
            </a:r>
            <a:r>
              <a:rPr lang="en-US" i="1" dirty="0"/>
              <a:t>ra</a:t>
            </a:r>
            <a:r>
              <a:rPr lang="en-US" baseline="0" dirty="0"/>
              <a:t> (</a:t>
            </a:r>
            <a:r>
              <a:rPr lang="he-IL" sz="1200" b="0" i="0" u="none" strike="noStrike" kern="1200" baseline="0" dirty="0">
                <a:solidFill>
                  <a:schemeClr val="tx1"/>
                </a:solidFill>
                <a:latin typeface="+mn-lt"/>
                <a:ea typeface="+mn-ea"/>
                <a:cs typeface="+mn-cs"/>
              </a:rPr>
              <a:t>רַע</a:t>
            </a:r>
            <a:r>
              <a:rPr lang="en-US" baseline="0" dirty="0"/>
              <a:t>),</a:t>
            </a:r>
            <a:r>
              <a:rPr lang="en-US" dirty="0"/>
              <a:t> can also be translated “calamity.” The greatest threat to a flock of sheep was predatory animals—especially, in ancient Israel, lions and bears (cf. Prov 28:15; Lam 3:10; Hos 13:8; Amos 5:19). The Asiatic lion was the species of lion that inhabited the land of Israel during the biblical period. David killed lions to protect his flock of sheep (1 Sam 17:34-37). This lion was photographed in the Jerusalem Biblical Zoo.</a:t>
            </a:r>
          </a:p>
          <a:p>
            <a:endParaRPr lang="en-US" dirty="0"/>
          </a:p>
          <a:p>
            <a:r>
              <a:rPr lang="en-US" dirty="0"/>
              <a:t>tb080404966e</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3885367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Syrian brown bear was the species of bear that inhabited the land of Israel during the biblical period. The species has been extinct in the wild in Israel for more than a century. David also killed bears to protect his flock of sheep (1 Sam 17:34-37). This bear was photographed in the Jerusalem Biblical Zoo.</a:t>
            </a:r>
          </a:p>
          <a:p>
            <a:endParaRPr lang="en-US" dirty="0"/>
          </a:p>
          <a:p>
            <a:r>
              <a:rPr lang="en-US" dirty="0"/>
              <a:t>tb080404953</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29861018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sv-SE" dirty="0"/>
              <a:t>The perils of the journey were evident to the flock in the carcasses of those who had gone before.</a:t>
            </a:r>
          </a:p>
          <a:p>
            <a:endParaRPr lang="sv-SE" dirty="0"/>
          </a:p>
          <a:p>
            <a:r>
              <a:rPr lang="sv-SE" dirty="0"/>
              <a:t>tb020804251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1099036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“Shepherd” is a particularly appropriate way to describe God’s relationship to His people, as He is not merely their Ruler, but also their Caretaker (cf. Ps 80:1; Isa 40:11; John 10:11; </a:t>
            </a:r>
            <a:r>
              <a:rPr lang="en-US" dirty="0" err="1"/>
              <a:t>Heb</a:t>
            </a:r>
            <a:r>
              <a:rPr lang="en-US" dirty="0"/>
              <a:t> 13:20; 1 Pet 2:25). </a:t>
            </a:r>
            <a:r>
              <a:rPr lang="en-US" sz="1200" kern="1200" dirty="0">
                <a:solidFill>
                  <a:schemeClr val="tx1"/>
                </a:solidFill>
                <a:effectLst/>
                <a:latin typeface="+mn-lt"/>
                <a:ea typeface="+mn-ea"/>
                <a:cs typeface="+mn-cs"/>
              </a:rPr>
              <a:t>The theme of this psalm is God’s watchful care of David, providing for him and protecting him at all times, and never abandoning or failing him. Yahweh is the word in Hebrew that is usually translated as “the L</a:t>
            </a:r>
            <a:r>
              <a:rPr lang="en-US" sz="1200" kern="1200" cap="small" baseline="0" dirty="0">
                <a:solidFill>
                  <a:schemeClr val="tx1"/>
                </a:solidFill>
                <a:effectLst/>
                <a:latin typeface="+mn-lt"/>
                <a:ea typeface="+mn-ea"/>
                <a:cs typeface="+mn-cs"/>
              </a:rPr>
              <a:t>ord</a:t>
            </a:r>
            <a:r>
              <a:rPr lang="en-US" sz="1200" kern="1200" dirty="0">
                <a:solidFill>
                  <a:schemeClr val="tx1"/>
                </a:solidFill>
                <a:effectLst/>
                <a:latin typeface="+mn-lt"/>
                <a:ea typeface="+mn-ea"/>
                <a:cs typeface="+mn-cs"/>
              </a:rPr>
              <a:t>” in English. Yahweh is God’s personal name revealed to His people. Har </a:t>
            </a:r>
            <a:r>
              <a:rPr lang="en-US" sz="1200" kern="1200" dirty="0" err="1">
                <a:solidFill>
                  <a:schemeClr val="tx1"/>
                </a:solidFill>
                <a:effectLst/>
                <a:latin typeface="+mn-lt"/>
                <a:ea typeface="+mn-ea"/>
                <a:cs typeface="+mn-cs"/>
              </a:rPr>
              <a:t>Homa</a:t>
            </a:r>
            <a:r>
              <a:rPr lang="en-US" sz="1200" kern="1200" dirty="0">
                <a:solidFill>
                  <a:schemeClr val="tx1"/>
                </a:solidFill>
                <a:effectLst/>
                <a:latin typeface="+mn-lt"/>
                <a:ea typeface="+mn-ea"/>
                <a:cs typeface="+mn-cs"/>
              </a:rPr>
              <a:t> is located just north of Bethlehem.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cd090417141</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26352637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These sheep can be at peace and fearless as they pass through dangerous areas, knowing that the shepherd is there to protect them. As a metaphor, God is always present with His people to protect them in trying circumstances. No matter how dark our surroundings, the Lord is still there with us (cf. Matt 28:20; </a:t>
            </a:r>
            <a:r>
              <a:rPr lang="en-US" dirty="0" err="1"/>
              <a:t>Heb</a:t>
            </a:r>
            <a:r>
              <a:rPr lang="en-US" dirty="0"/>
              <a:t> 13:5). Psalm 23 is often read at funerals, as this verse implies that God will be with His own even as they experience death itself—as they pass through “the valley of the shadow of death.” This hand-colored American Colony photograph was taken </a:t>
            </a:r>
            <a:r>
              <a:rPr lang="en-US" altLang="en-US" dirty="0"/>
              <a:t>between 1900 and 1920.</a:t>
            </a:r>
            <a:endParaRPr lang="en-US" dirty="0"/>
          </a:p>
          <a:p>
            <a:endParaRPr lang="en-US" dirty="0"/>
          </a:p>
          <a:p>
            <a:r>
              <a:rPr lang="en-US" dirty="0"/>
              <a:t>mat14924</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22750408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These Bedouin shepherds are well-armed. This photochrom image dates to the late </a:t>
            </a:r>
            <a:r>
              <a:rPr lang="en-US"/>
              <a:t>19th century.</a:t>
            </a:r>
            <a:endParaRPr lang="en-US" dirty="0"/>
          </a:p>
          <a:p>
            <a:endParaRPr lang="en-US" dirty="0"/>
          </a:p>
          <a:p>
            <a:r>
              <a:rPr lang="en-US" dirty="0"/>
              <a:t>pcm02752</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4381360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Some commentators understand “rod” and “staff” as a poetic description of the same instrument, used for two different purposes (cf. Isa 9:4; 10:5, 15, 24; 28:27; </a:t>
            </a:r>
            <a:r>
              <a:rPr lang="en-US" dirty="0" err="1"/>
              <a:t>Jer</a:t>
            </a:r>
            <a:r>
              <a:rPr lang="en-US" dirty="0"/>
              <a:t> 48:17). Others view the rod and staff as two different instruments. If there is a distinction, the “rod,” or club, </a:t>
            </a:r>
            <a:r>
              <a:rPr lang="en-US" i="1" dirty="0" err="1"/>
              <a:t>shebet</a:t>
            </a:r>
            <a:r>
              <a:rPr lang="en-US" dirty="0"/>
              <a:t> (</a:t>
            </a:r>
            <a:r>
              <a:rPr lang="he-IL" sz="1200" b="0" i="0" u="none" strike="noStrike" kern="1200" baseline="0" dirty="0">
                <a:solidFill>
                  <a:schemeClr val="tx1"/>
                </a:solidFill>
                <a:latin typeface="+mn-lt"/>
                <a:ea typeface="+mn-ea"/>
                <a:cs typeface="+mn-cs"/>
              </a:rPr>
              <a:t>שֵׁבֶט</a:t>
            </a:r>
            <a:r>
              <a:rPr lang="en-US" dirty="0"/>
              <a:t>), was used to strike predatory animals. The “staff,” </a:t>
            </a:r>
            <a:r>
              <a:rPr lang="en-US" i="1" dirty="0" err="1"/>
              <a:t>misheneth</a:t>
            </a:r>
            <a:r>
              <a:rPr lang="en-US" dirty="0"/>
              <a:t> (</a:t>
            </a:r>
            <a:r>
              <a:rPr lang="he-IL" sz="1200" b="0" i="0" u="none" strike="noStrike" kern="1200" baseline="0" dirty="0">
                <a:solidFill>
                  <a:schemeClr val="tx1"/>
                </a:solidFill>
                <a:latin typeface="+mn-lt"/>
                <a:ea typeface="+mn-ea"/>
                <a:cs typeface="+mn-cs"/>
              </a:rPr>
              <a:t>מִשְׁעֶנֶת</a:t>
            </a:r>
            <a:r>
              <a:rPr lang="en-US" dirty="0"/>
              <a:t>), was the stick on which the shepherd leaned; its crook was also used to snag wayward sheep, protecting them. This display of ancient staffs and rods was photographed at the Egyptian Museum in Cairo.</a:t>
            </a:r>
          </a:p>
          <a:p>
            <a:endParaRPr lang="en-US" dirty="0"/>
          </a:p>
          <a:p>
            <a:r>
              <a:rPr lang="en-US" dirty="0"/>
              <a:t>adr1603194663e</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8517485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use of staffs as weapons in ancient times made them a symbol of power. These two statuettes were found together as guardians of a shrine. The one on the left wears the red crown of Lower Egypt; the one on the right wears the white crown of Upper Egypt. They both portray the reigning king, probably Amenemhat II or Senusret II. The image on the left comes from The Metropolitan Museum of Art, public domain, Rogers Fund and Edward S. Harkness Gift, 1914, accession number 14.3.17, http://metmuseum.org/art/collection/search/543864. The figure on the right was photographed in the Egyptian Museum in Cairo.</a:t>
            </a:r>
          </a:p>
          <a:p>
            <a:endParaRPr lang="en-US" dirty="0"/>
          </a:p>
          <a:p>
            <a:r>
              <a:rPr lang="en-US" dirty="0"/>
              <a:t>Left: met543864; right: </a:t>
            </a:r>
            <a:r>
              <a:rPr lang="en-US" dirty="0">
                <a:solidFill>
                  <a:schemeClr val="bg1"/>
                </a:solidFill>
              </a:rPr>
              <a:t>adr1603111742c</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9423554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image comes from the Metropolitan Museum of Art, public domain, </a:t>
            </a:r>
            <a:r>
              <a:rPr lang="en-US" dirty="0"/>
              <a:t>Gift of J. Pierpont Morgan, 1917, accession number 17.190.394,</a:t>
            </a:r>
            <a:r>
              <a:rPr lang="en-US" sz="1200" kern="1200" dirty="0">
                <a:solidFill>
                  <a:schemeClr val="tx1"/>
                </a:solidFill>
                <a:effectLst/>
                <a:latin typeface="+mn-lt"/>
                <a:ea typeface="+mn-ea"/>
                <a:cs typeface="+mn-cs"/>
              </a:rPr>
              <a:t> http://metmuseum.org/art/collection/search/464375.</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met464375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34158426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photograph was likely taken in the Judean wilderness, in one of the tributaries that feed the Wadi Qilt. This American Colony photograph was taken </a:t>
            </a:r>
            <a:r>
              <a:rPr lang="en-US" altLang="en-US" dirty="0"/>
              <a:t>between 1900 and 1920. It is part of a series of photographs designed to illustrate Psalm 23.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mat05676</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22518102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shepherd walks in front of the flock so as to be the first to encounter any potential predator. The sheep trust in the shepherd’s rod and staff to protect them from danger. This is a hand-colored version of the black-and-white photograph shown on the previous slide. This American Colony photograph was taken </a:t>
            </a:r>
            <a:r>
              <a:rPr lang="en-US" altLang="en-US" dirty="0"/>
              <a:t>between 1900 and 1920.</a:t>
            </a:r>
            <a:endParaRPr lang="en-US" dirty="0"/>
          </a:p>
          <a:p>
            <a:endParaRPr lang="en-US" dirty="0"/>
          </a:p>
          <a:p>
            <a:r>
              <a:rPr lang="en-US" dirty="0"/>
              <a:t>mat14926</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27466976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another hand-colored version of the same black-and-white photograph. This American Colony photograph was taken </a:t>
            </a:r>
            <a:r>
              <a:rPr lang="en-US" altLang="en-US" dirty="0"/>
              <a:t>between 1900 and 1920.</a:t>
            </a:r>
            <a:endParaRPr lang="en-US" dirty="0"/>
          </a:p>
          <a:p>
            <a:endParaRPr lang="en-US" dirty="0"/>
          </a:p>
          <a:p>
            <a:r>
              <a:rPr lang="en-US" dirty="0"/>
              <a:t>mat11968</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20430687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American Colony photograph was taken between 1898 and 1946. See the next slide for a close-up of the shepherd.</a:t>
            </a:r>
          </a:p>
          <a:p>
            <a:endParaRPr lang="en-US" dirty="0"/>
          </a:p>
          <a:p>
            <a:r>
              <a:rPr lang="en-US" dirty="0"/>
              <a:t>mat06366</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150057035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is a close-up of the previous slide. This American Colony photograph was taken between 1898 and 1946.</a:t>
            </a:r>
          </a:p>
          <a:p>
            <a:endParaRPr lang="en-US" dirty="0"/>
          </a:p>
          <a:p>
            <a:r>
              <a:rPr lang="en-US" dirty="0"/>
              <a:t>mat06366</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3585275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designed to illustrate Psalm 23. This photograph was probably taken in the Judean wilderness east of Jerusalem, possibly at Ein Farah in the Wadi Qilt (Nahal Perat).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mat05669</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31950947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American Colony photograph was taken between 1898 and 1946.</a:t>
            </a:r>
          </a:p>
          <a:p>
            <a:endParaRPr lang="en-US" dirty="0"/>
          </a:p>
          <a:p>
            <a:r>
              <a:rPr lang="en-US" dirty="0"/>
              <a:t>mat06369</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24433156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Psalm 23 progresses from the shepherd/sheep metaphor in verses 1-4 to the more personal, human image of host/guest in verses 5-6, building toward a climactic expression of faith. The words in verse 5 for “cup” and “table” are never used of a feeding trough for animals. Yahweh is David’s gracious host who entertains him with great liberality. Verses 5-6 show that God is more than a need-</a:t>
            </a:r>
            <a:r>
              <a:rPr lang="en-US" sz="1200" kern="1200" dirty="0" err="1">
                <a:solidFill>
                  <a:schemeClr val="tx1"/>
                </a:solidFill>
                <a:effectLst/>
                <a:latin typeface="+mn-lt"/>
                <a:ea typeface="+mn-ea"/>
                <a:cs typeface="+mn-cs"/>
              </a:rPr>
              <a:t>meeter</a:t>
            </a:r>
            <a:r>
              <a:rPr lang="en-US" sz="1200" kern="1200" dirty="0">
                <a:solidFill>
                  <a:schemeClr val="tx1"/>
                </a:solidFill>
                <a:effectLst/>
                <a:latin typeface="+mn-lt"/>
                <a:ea typeface="+mn-ea"/>
                <a:cs typeface="+mn-cs"/>
              </a:rPr>
              <a:t>—He is my host, friend, and intimate companion. </a:t>
            </a:r>
            <a:r>
              <a:rPr lang="en-US" dirty="0"/>
              <a:t>This table set with a biblical type of meal was</a:t>
            </a:r>
            <a:r>
              <a:rPr lang="en-US" baseline="0" dirty="0"/>
              <a:t> photographed at the Nazareth Village.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tb053005493e</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40977038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word for “prepare,” </a:t>
            </a:r>
            <a:r>
              <a:rPr lang="en-US" i="1" dirty="0"/>
              <a:t>arak</a:t>
            </a:r>
            <a:r>
              <a:rPr lang="en-US" dirty="0"/>
              <a:t> (</a:t>
            </a:r>
            <a:r>
              <a:rPr lang="he-IL" sz="1200" b="0" i="0" u="none" strike="noStrike" kern="1200" baseline="0" dirty="0">
                <a:solidFill>
                  <a:schemeClr val="tx1"/>
                </a:solidFill>
                <a:latin typeface="+mn-lt"/>
                <a:ea typeface="+mn-ea"/>
                <a:cs typeface="+mn-cs"/>
              </a:rPr>
              <a:t>עָרַךְ</a:t>
            </a:r>
            <a:r>
              <a:rPr lang="en-US" dirty="0"/>
              <a:t>), literally means “arrange” or “set in order.” This shroud depicts Hori at his funeral meal, in accordance with Egyptian religious practices. According to the Met website,</a:t>
            </a:r>
            <a:r>
              <a:rPr lang="en-US" baseline="0" dirty="0"/>
              <a:t> the food on the table includes “</a:t>
            </a:r>
            <a:r>
              <a:rPr lang="en-US" dirty="0"/>
              <a:t>three white loaves of bread, a cut of meat, and various vegetables. Beneath the table are two sealed jars of beer.” This image comes from The Metropolitan Museum of Art, public domain, Fletcher Fund, 1944, accession number 44.2.3, http://metmuseum.org/art/collection/search/546201.</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met546201</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73329450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“Prepare a table” refers to fixing a meal or banquet (cf. Ps 78:19; </a:t>
            </a:r>
            <a:r>
              <a:rPr lang="en-US" dirty="0" err="1"/>
              <a:t>Prov</a:t>
            </a:r>
            <a:r>
              <a:rPr lang="en-US" dirty="0"/>
              <a:t> 9:2; Isa 21:5). This ancient depiction of a banquet was photographed at the Ankara Museum of Anatolian Civilizations.</a:t>
            </a:r>
          </a:p>
          <a:p>
            <a:endParaRPr lang="en-US" dirty="0"/>
          </a:p>
          <a:p>
            <a:r>
              <a:rPr lang="en-US" dirty="0"/>
              <a:t>adr1006031818</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16609894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from the land of Israel designed to illustrate Psalm 23. This photo series assumes that the shepherd-sheep metaphor continues through the end of the psalm.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mat05677</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2612937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hand-colored version of the black-and-white photograph shown on the previous slide. This American Colony photograph was taken </a:t>
            </a:r>
            <a:r>
              <a:rPr lang="en-US" altLang="en-US" dirty="0"/>
              <a:t>between 1900 and 1920. It is part of a series of photographs from the land of Israel designed to illustrate Psalm 23. This photo series assumes that the shepherd-sheep metaphor continues through the end of the psalm.</a:t>
            </a:r>
            <a:endParaRPr lang="en-US" dirty="0"/>
          </a:p>
          <a:p>
            <a:endParaRPr lang="en-US" dirty="0"/>
          </a:p>
          <a:p>
            <a:r>
              <a:rPr lang="en-US" dirty="0"/>
              <a:t>mat14930</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25634991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Philistines were Israel’s main enemies during the life of David. The word for “enemies,” </a:t>
            </a:r>
            <a:r>
              <a:rPr lang="en-US" dirty="0" err="1"/>
              <a:t>tsarar</a:t>
            </a:r>
            <a:r>
              <a:rPr lang="en-US" dirty="0"/>
              <a:t> (</a:t>
            </a:r>
            <a:r>
              <a:rPr lang="he-IL" sz="1200" b="0" i="0" u="none" strike="noStrike" kern="1200" baseline="0" dirty="0">
                <a:solidFill>
                  <a:schemeClr val="tx1"/>
                </a:solidFill>
                <a:latin typeface="+mn-lt"/>
                <a:ea typeface="+mn-ea"/>
                <a:cs typeface="+mn-cs"/>
              </a:rPr>
              <a:t>צָרָר</a:t>
            </a:r>
            <a:r>
              <a:rPr lang="en-US" dirty="0"/>
              <a:t>), may also be translated as “adversaries.” The Hebrew word refers to one who shows hostility. Laying out the banquet in front of David’s enemies shows that his trust in Yahweh has been vindicated and also that his enemies could not destroy him. In David’s life, his enemies in both Israel and the surrounding nations saw how Yahweh blessed David and built up his kingdom. This relief is located on the funerary temple of Ramses III at Medinet Habu near Thebes. It dates to the first half of the 12th century BC.</a:t>
            </a:r>
          </a:p>
          <a:p>
            <a:endParaRPr lang="en-US" dirty="0"/>
          </a:p>
          <a:p>
            <a:r>
              <a:rPr lang="en-US" dirty="0"/>
              <a:t>tb011105854</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34191418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solidFill>
                  <a:srgbClr val="000000"/>
                </a:solidFill>
                <a:ea typeface="ＭＳ Ｐゴシック" pitchFamily="34" charset="-128"/>
                <a:cs typeface="Times New Roman" pitchFamily="18" charset="0"/>
              </a:rPr>
              <a:t>These faience plaques depict various northern enemies of the Egyptians. Each is shown with arms bound, whether behind</a:t>
            </a:r>
            <a:r>
              <a:rPr lang="en-US" baseline="0" dirty="0">
                <a:solidFill>
                  <a:srgbClr val="000000"/>
                </a:solidFill>
                <a:ea typeface="ＭＳ Ｐゴシック" pitchFamily="34" charset="-128"/>
                <a:cs typeface="Times New Roman" pitchFamily="18" charset="0"/>
              </a:rPr>
              <a:t> them, in front of them, or over their head. </a:t>
            </a:r>
            <a:r>
              <a:rPr lang="en-US" dirty="0">
                <a:solidFill>
                  <a:srgbClr val="000000"/>
                </a:solidFill>
                <a:ea typeface="ＭＳ Ｐゴシック" pitchFamily="34" charset="-128"/>
                <a:cs typeface="Times New Roman" pitchFamily="18" charset="0"/>
              </a:rPr>
              <a:t>They predate the time of David by about 150 years but represent a number of the same groups of people that were enemies of the Israelites.</a:t>
            </a:r>
            <a:r>
              <a:rPr lang="en-US" baseline="0" dirty="0">
                <a:solidFill>
                  <a:srgbClr val="000000"/>
                </a:solidFill>
                <a:ea typeface="ＭＳ Ｐゴシック" pitchFamily="34" charset="-128"/>
                <a:cs typeface="Times New Roman" pitchFamily="18" charset="0"/>
              </a:rPr>
              <a:t> These plaques were recovered from Medinet Habu and were photographed at the Boston Museum of Fine Arts. </a:t>
            </a:r>
          </a:p>
          <a:p>
            <a:pPr marL="0" indent="0"/>
            <a:endParaRPr lang="en-US" baseline="0" dirty="0">
              <a:solidFill>
                <a:srgbClr val="000000"/>
              </a:solidFill>
              <a:ea typeface="ＭＳ Ｐゴシック" pitchFamily="34" charset="-128"/>
              <a:cs typeface="Times New Roman" pitchFamily="18" charset="0"/>
            </a:endParaRPr>
          </a:p>
          <a:p>
            <a:pPr marL="0" indent="0"/>
            <a:r>
              <a:rPr lang="en-US" baseline="0" dirty="0">
                <a:solidFill>
                  <a:srgbClr val="000000"/>
                </a:solidFill>
                <a:ea typeface="ＭＳ Ｐゴシック" pitchFamily="34" charset="-128"/>
                <a:cs typeface="Times New Roman" pitchFamily="18" charset="0"/>
              </a:rPr>
              <a:t>Photo numbers (l to r): </a:t>
            </a:r>
            <a:r>
              <a:rPr lang="en-US" dirty="0">
                <a:solidFill>
                  <a:srgbClr val="000000"/>
                </a:solidFill>
                <a:ea typeface="ＭＳ Ｐゴシック" pitchFamily="34" charset="-128"/>
                <a:cs typeface="Times New Roman" pitchFamily="18" charset="0"/>
              </a:rPr>
              <a:t>adr1711203217b; adr1711203216b; adr1711203219b; adr1711203218b</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22618773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 a clear day, the mountains of Moab can be seen from Jerusalem. The Moabites were one of David’s enemies (2 Sam 8:2). Thus, there was a real sense in which David’s kingdom was built up in full view of his enemies. This photograph was taken from the Protestant Cemetery on the modern Mount Zion. See the next slide for labels and the following slide for a closer view.</a:t>
            </a:r>
          </a:p>
          <a:p>
            <a:endParaRPr lang="en-US" dirty="0"/>
          </a:p>
          <a:p>
            <a:r>
              <a:rPr lang="en-US" dirty="0"/>
              <a:t>tbs73149301</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69160182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 a clear day, the mountains of Moab can be seen from Jerusalem. The Moabites were one of David’s enemies (2 Sam 8:2). Thus, there was a real sense in which David’s kingdom was built up in full view of his enemies. This photograph was taken from the Protestant Cemetery on the modern Mount Zion. See the next slide for a closer view.</a:t>
            </a:r>
          </a:p>
          <a:p>
            <a:endParaRPr lang="en-US" dirty="0"/>
          </a:p>
          <a:p>
            <a:r>
              <a:rPr lang="en-US" dirty="0"/>
              <a:t>tbs73149301</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95169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David here identifies “Yahweh” as his Shepherd. In the New Testament, the Lamb of God becomes the Shepherd of God’s people (Rev 7:17; cf. Isa 53:7, 12). This is a hand-colored version of the black-and-white photograph shown on the previous slide. It was taken </a:t>
            </a:r>
            <a:r>
              <a:rPr lang="en-US" altLang="en-US" dirty="0"/>
              <a:t>between 1900 and 1920.</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mat14902</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3352520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One reality that often surprises first-time visitors to Israel is just how close together everything is. One example of this is that the land of Moab is visible from Jerusalem on a clear day. David had various enemies during his years as a fugitive and then as a king, and they were never very far away from him. This photograph was taken with a telephoto lens in 1993 from the Protestant Cemetery on the modern Mount Zion. The Dead Sea is just out of view, obscured by the hills in the foreground. See the next slide for labels.</a:t>
            </a:r>
          </a:p>
          <a:p>
            <a:endParaRPr lang="en-US" dirty="0"/>
          </a:p>
          <a:p>
            <a:r>
              <a:rPr lang="en-US" dirty="0"/>
              <a:t>tbs73169301</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29215497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One reality that often surprises first-time visitors to Israel is just how close together everything is. One example of this is that the land of Moab is visible from Jerusalem on a clear day. David had various enemies during his years as a fugitive and then as a king, and they were never very far away from him. This photograph was taken with a telephoto lens in 1993 from the Protestant Cemetery on the modern Mount Zion. The Dead Sea is just out of view, obscured by the hills in the foreground.</a:t>
            </a:r>
          </a:p>
          <a:p>
            <a:endParaRPr lang="en-US" dirty="0"/>
          </a:p>
          <a:p>
            <a:r>
              <a:rPr lang="en-US" dirty="0"/>
              <a:t>tbs73169301</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6153748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mountains of Moab across the Dead Sea can also be seen on a clear day from David’s hometown of Bethlehem. This photograph was taken by David Bivin in 1966.</a:t>
            </a:r>
          </a:p>
          <a:p>
            <a:endParaRPr lang="en-US" dirty="0"/>
          </a:p>
          <a:p>
            <a:r>
              <a:rPr lang="en-US" dirty="0"/>
              <a:t>db6601060303</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40512019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folding chair, staff, and footstool are on display at the Egyptian Museum in Cairo. The footstool depicts nine bound captives, representative of the enemies of Egypt. See the next slide for a close-up of the footstool.</a:t>
            </a:r>
          </a:p>
          <a:p>
            <a:endParaRPr lang="en-US" dirty="0"/>
          </a:p>
          <a:p>
            <a:r>
              <a:rPr lang="en-US" dirty="0"/>
              <a:t>adr1603194561</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24473041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King Tutankhamun’s footstool depicts the “Nine Bows,” representative enemies of Egypt who are shown here as bound prisoners. This artifact was photographed in the Egyptian Museum in Cairo.</a:t>
            </a:r>
          </a:p>
          <a:p>
            <a:endParaRPr lang="en-US" dirty="0"/>
          </a:p>
          <a:p>
            <a:r>
              <a:rPr lang="en-US" dirty="0"/>
              <a:t>adr1603194567</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324811945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If the shepherd-sheep metaphor is assumed in verse 5, then a wolf would be one of “enemies” mentioned in this verse (cf. Isa 11:6; 65:25; Luke 10:3; John 10:12; Acts 20:29).</a:t>
            </a:r>
          </a:p>
          <a:p>
            <a:endParaRPr lang="en-US" dirty="0"/>
          </a:p>
          <a:p>
            <a:r>
              <a:rPr lang="en-US" dirty="0"/>
              <a:t>tb010712076</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214353237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for “anoint” used here, </a:t>
            </a:r>
            <a:r>
              <a:rPr lang="en-US" i="1" dirty="0" err="1"/>
              <a:t>dashen</a:t>
            </a:r>
            <a:r>
              <a:rPr lang="en-US" dirty="0"/>
              <a:t> (</a:t>
            </a:r>
            <a:r>
              <a:rPr lang="he-IL" sz="1200" kern="1200" dirty="0">
                <a:solidFill>
                  <a:schemeClr val="tx1"/>
                </a:solidFill>
                <a:latin typeface="+mn-lt"/>
                <a:ea typeface="+mn-ea"/>
                <a:cs typeface="+mn-cs"/>
              </a:rPr>
              <a:t>דָּשֵׁן</a:t>
            </a:r>
            <a:r>
              <a:rPr lang="en-US" dirty="0"/>
              <a:t>), is not the word used for anointing a king, </a:t>
            </a:r>
            <a:r>
              <a:rPr lang="en-US" i="1" dirty="0" err="1"/>
              <a:t>mashaḥ</a:t>
            </a:r>
            <a:r>
              <a:rPr lang="en-US" dirty="0"/>
              <a:t> (</a:t>
            </a:r>
            <a:r>
              <a:rPr lang="he-IL" sz="1200" kern="1200" dirty="0">
                <a:solidFill>
                  <a:schemeClr val="tx1"/>
                </a:solidFill>
                <a:latin typeface="+mn-lt"/>
                <a:ea typeface="+mn-ea"/>
                <a:cs typeface="+mn-cs"/>
              </a:rPr>
              <a:t>מָשַׁח</a:t>
            </a:r>
            <a:r>
              <a:rPr lang="en-US" dirty="0"/>
              <a:t>). While the familiar translation is retained here, alternate translations are “you refresh my head with oil” (following </a:t>
            </a:r>
            <a:r>
              <a:rPr lang="en-US" i="1" dirty="0"/>
              <a:t>HALOT</a:t>
            </a:r>
            <a:r>
              <a:rPr lang="en-US" dirty="0"/>
              <a:t>) or “thou hast richly bathed my head with oil” (NEB). The word literally means “to make fat,” and here contains a reference to the fats of which olive oil is comprised; the idea is that David’s head is abundantly soaked in oil, or “made fat with oil.” This is therefore not a reference to Yahweh’s choice of David as king, but rather continues the picture of Yahweh as a host who graciously receives and entertains David. An</a:t>
            </a:r>
            <a:r>
              <a:rPr lang="en-US" baseline="0" dirty="0"/>
              <a:t> ordinary part of personal hygiene in ancient times was the use of mixed oils as perfumes or ointments (cf. Ruth 3:3; 2 Sam 14:2; Eccl 9:8; Dan 10:3; Amos 6:8). It was expected that a host would provide this for his guests (cf. Ps 45:7; Luke 7:46).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slide shows an </a:t>
            </a:r>
            <a:r>
              <a:rPr lang="en-US" dirty="0"/>
              <a:t>ointment jar filled with a red substance, the remains of anointing oil. This image comes from The Metropolitan Museum of Art, public domain, Rogers Fund, 1925, accession number 25.3.46a, http://metmuseum.org/art/collection/search/544464. The Met website contains this description: “A number of foundation deposits of the Deir el-</a:t>
            </a:r>
            <a:r>
              <a:rPr lang="en-US" dirty="0" err="1"/>
              <a:t>Bahri</a:t>
            </a:r>
            <a:r>
              <a:rPr lang="en-US" dirty="0"/>
              <a:t> temple contained a number of ointment jars, most with remains of the original content (plant or animal fat and fragrances). The presence of such items made sure that the sacred images of the temple could be eternally anointed as prescribed in the daily temple ritual.”</a:t>
            </a:r>
          </a:p>
          <a:p>
            <a:endParaRPr lang="en-US" dirty="0"/>
          </a:p>
          <a:p>
            <a:r>
              <a:rPr lang="en-US" dirty="0"/>
              <a:t>met544464a</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13129892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red substance in these ointment jars is residue</a:t>
            </a:r>
            <a:r>
              <a:rPr lang="en-US" baseline="0" dirty="0"/>
              <a:t> </a:t>
            </a:r>
            <a:r>
              <a:rPr lang="en-US" dirty="0"/>
              <a:t>of anointing oil. Many ointment jars were discovered in foundation deposits of the Deir el-</a:t>
            </a:r>
            <a:r>
              <a:rPr lang="en-US" dirty="0" err="1"/>
              <a:t>Bahari</a:t>
            </a:r>
            <a:r>
              <a:rPr lang="en-US" dirty="0"/>
              <a:t> temple, and these held remains of their original contents, including plant</a:t>
            </a:r>
            <a:r>
              <a:rPr lang="en-US" baseline="0" dirty="0"/>
              <a:t> oils</a:t>
            </a:r>
            <a:r>
              <a:rPr lang="en-US" dirty="0"/>
              <a:t>, animal fat, and fragrances. These items were used in daily rituals for anointing sacred images in the temple. This image comes from The Metropolitan Museum of Art, public domain, Rogers Fund, 1925, accession number 25.3.46a, b; 25.3.47a, b, http://metmuseum.org/art/collection/search/544464.</a:t>
            </a:r>
          </a:p>
          <a:p>
            <a:endParaRPr lang="en-US" dirty="0"/>
          </a:p>
          <a:p>
            <a:r>
              <a:rPr lang="en-US" dirty="0"/>
              <a:t>met54446465</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4313745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image comes from The Metropolitan Museum of Art, public domain, Fletcher Fund, 1919, accession number 26.8.18, http://metmuseum.org/art/collection/search/547631. From the Met website: “This handled pitcher is an ointment jar. Handled jugs were included in sets of jars for the seven sacred oils as early as Dynasty 4, approximately a thousand years before this one was made.”</a:t>
            </a:r>
          </a:p>
          <a:p>
            <a:endParaRPr lang="en-US" dirty="0"/>
          </a:p>
          <a:p>
            <a:r>
              <a:rPr lang="en-US" dirty="0"/>
              <a:t>met547631</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105602626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origin of anointing as a way to recognize a king is disputed. Some scholars trace it back to an Egyptian practice that may be represented</a:t>
            </a:r>
            <a:r>
              <a:rPr lang="en-US" baseline="0" dirty="0"/>
              <a:t> in scenes like this one from Amada. These kinds of scenes portray the king flanked by two deities who pour oil flasks over his head. The oil (or perfume, which was oil based) is depicted as a stream of </a:t>
            </a:r>
            <a:r>
              <a:rPr lang="en-US" i="1" baseline="0" dirty="0"/>
              <a:t>ankh</a:t>
            </a:r>
            <a:r>
              <a:rPr lang="en-US" baseline="0" dirty="0"/>
              <a:t> symbols, the Egyptian symbol of life. </a:t>
            </a:r>
            <a:r>
              <a:rPr lang="en-US" dirty="0"/>
              <a:t>This image comes from Olaf Tausch and is licensed under</a:t>
            </a:r>
            <a:r>
              <a:rPr lang="en-US" baseline="0" dirty="0"/>
              <a:t> </a:t>
            </a:r>
            <a:r>
              <a:rPr lang="en-US" dirty="0"/>
              <a:t>CC BY 3.0, via Wikimedia Commons: https://commons.wikimedia.org/wiki/File:Tempel_Amada_046.jpg.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wiki102620191262768</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69519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“Yahweh is my shepherd; I shall not lack” is the main idea of Psalm 23. God provides everything David needs, just as a shepherd looks after all the needs of his sheep. God’s provision encompasses the whole of life—both physical needs and spiritual needs. This slide shows a flock of sheep in the Elah Valley, where David fought Goliath (1 Sam 17:2).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cd091007503</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7889677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anointing scene two gods are seen anointing the king with oil. The two streams of oil</a:t>
            </a:r>
            <a:r>
              <a:rPr lang="en-US" sz="1200" kern="1200" baseline="0" dirty="0">
                <a:solidFill>
                  <a:schemeClr val="tx1"/>
                </a:solidFill>
                <a:effectLst/>
                <a:latin typeface="+mn-lt"/>
                <a:ea typeface="+mn-ea"/>
                <a:cs typeface="+mn-cs"/>
              </a:rPr>
              <a:t> are actually depicted as streams of the ankh symbol (a cross with a looped top), which is the Egyptian character meaning “life.” </a:t>
            </a:r>
            <a:r>
              <a:rPr lang="en-US" sz="1200" kern="1200" dirty="0">
                <a:solidFill>
                  <a:schemeClr val="tx1"/>
                </a:solidFill>
                <a:effectLst/>
                <a:latin typeface="+mn-lt"/>
                <a:ea typeface="+mn-ea"/>
                <a:cs typeface="+mn-cs"/>
              </a:rPr>
              <a:t>This illustration comes from Jean François Champollion, </a:t>
            </a:r>
            <a:r>
              <a:rPr lang="en-US" sz="1200" i="1" kern="1200" dirty="0">
                <a:solidFill>
                  <a:schemeClr val="tx1"/>
                </a:solidFill>
                <a:effectLst/>
                <a:latin typeface="+mn-lt"/>
                <a:ea typeface="+mn-ea"/>
                <a:cs typeface="+mn-cs"/>
              </a:rPr>
              <a:t>Monuments de l''</a:t>
            </a:r>
            <a:r>
              <a:rPr lang="en-US" sz="1200" i="1" kern="1200" dirty="0" err="1">
                <a:solidFill>
                  <a:schemeClr val="tx1"/>
                </a:solidFill>
                <a:effectLst/>
                <a:latin typeface="+mn-lt"/>
                <a:ea typeface="+mn-ea"/>
                <a:cs typeface="+mn-cs"/>
              </a:rPr>
              <a:t>Egypte</a:t>
            </a:r>
            <a:r>
              <a:rPr lang="en-US" sz="1200" i="1" kern="1200" dirty="0">
                <a:solidFill>
                  <a:schemeClr val="tx1"/>
                </a:solidFill>
                <a:effectLst/>
                <a:latin typeface="+mn-lt"/>
                <a:ea typeface="+mn-ea"/>
                <a:cs typeface="+mn-cs"/>
              </a:rPr>
              <a:t> et de la </a:t>
            </a:r>
            <a:r>
              <a:rPr lang="en-US" sz="1200" i="1" kern="1200" dirty="0" err="1">
                <a:solidFill>
                  <a:schemeClr val="tx1"/>
                </a:solidFill>
                <a:effectLst/>
                <a:latin typeface="+mn-lt"/>
                <a:ea typeface="+mn-ea"/>
                <a:cs typeface="+mn-cs"/>
              </a:rPr>
              <a:t>Nubie</a:t>
            </a:r>
            <a:r>
              <a:rPr lang="en-US" sz="1200" kern="1200" dirty="0">
                <a:solidFill>
                  <a:schemeClr val="tx1"/>
                </a:solidFill>
                <a:effectLst/>
                <a:latin typeface="+mn-lt"/>
                <a:ea typeface="+mn-ea"/>
                <a:cs typeface="+mn-cs"/>
              </a:rPr>
              <a:t>, published in 1835–45. Public domain, from The New York Public Library, </a:t>
            </a:r>
            <a:r>
              <a:rPr lang="en-US" sz="1200" u="sng" kern="1200" dirty="0">
                <a:solidFill>
                  <a:schemeClr val="tx1"/>
                </a:solidFill>
                <a:effectLst/>
                <a:latin typeface="+mn-lt"/>
                <a:ea typeface="+mn-ea"/>
                <a:cs typeface="+mn-cs"/>
                <a:hlinkClick r:id="rId3"/>
              </a:rPr>
              <a:t>https://digitalcollections.nypl.org/items/510d47e2-5d71-a3d9-e040-e00a18064a99</a:t>
            </a:r>
            <a:r>
              <a:rPr lang="en-US" sz="1200" u="sng" kern="1200" dirty="0">
                <a:solidFill>
                  <a:schemeClr val="tx1"/>
                </a:solidFill>
                <a:effectLst/>
                <a:latin typeface="+mn-lt"/>
                <a:ea typeface="+mn-ea"/>
                <a:cs typeface="+mn-cs"/>
              </a:rPr>
              <a:t>.</a:t>
            </a:r>
          </a:p>
          <a:p>
            <a:endParaRPr lang="en-US" dirty="0"/>
          </a:p>
          <a:p>
            <a:r>
              <a:rPr lang="en-US" dirty="0"/>
              <a:t>nypl1532095</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216849818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Although Samuel did pour oil on David’s head to anoint him king (1 Sam 16:13), that event is not what is pictured in Psalm 23:5. This image comes from the Metropolitan Museum of Art, public domain, </a:t>
            </a:r>
            <a:r>
              <a:rPr lang="en-US" dirty="0"/>
              <a:t>Gift of J. Pierpont Morgan, 1917,</a:t>
            </a:r>
            <a:r>
              <a:rPr lang="en-US" sz="1200" kern="1200" dirty="0">
                <a:solidFill>
                  <a:schemeClr val="tx1"/>
                </a:solidFill>
                <a:effectLst/>
                <a:latin typeface="+mn-lt"/>
                <a:ea typeface="+mn-ea"/>
                <a:cs typeface="+mn-cs"/>
              </a:rPr>
              <a:t> accession number 17.190.398, http://metmuseum.org/art/collection/search/464379</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met464379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360197954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designed to illustrate Psalm 23. This photo series assumes that the shepherd-sheep metaphor continues through the end of the psalm. Shepherds, however, do not anoint the heads of their sheep with oil.</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mat05678</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06598823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hand-colored version of the black-and-white photograph shown on the previous slide. This American Colony photograph was taken </a:t>
            </a:r>
            <a:r>
              <a:rPr lang="en-US" altLang="en-US" dirty="0"/>
              <a:t>between 1900 and 1920. It is part of a series of photographs designed to illustrate Psalm 23. This photo series assumes that the shepherd-sheep metaphor continues through the end of the psalm. Shepherds, however, do not anoint the heads of their sheep with oil.</a:t>
            </a:r>
            <a:endParaRPr lang="en-US" dirty="0"/>
          </a:p>
          <a:p>
            <a:endParaRPr lang="en-US" dirty="0"/>
          </a:p>
          <a:p>
            <a:r>
              <a:rPr lang="en-US" dirty="0"/>
              <a:t>mat14932</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236962617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better translation of this phrase is “my cup is well-filled”; literally, “my cup is saturation.” A cup (of wine) filled to the brim was a sign of joy and abundance, and also of generosity on the part of the host—God provided David with as much as he could receive. In Psalm 104:15, the psalmist praises God for giving “wine that gladdens man’s heart, oil to make his face shine, and food that strengthens man’s heart.” It is these same three elements that David, speaking metaphorically, says in Psalm 23 were graciously provided for him by Yahweh.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tb041603007</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26739412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is an example of an ornate drinking cup of the type used by royalty in ancient Egypt. This image comes from The Metropolitan Museum of Art,</a:t>
            </a:r>
            <a:r>
              <a:rPr lang="en-US" baseline="0" dirty="0"/>
              <a:t> public domain, </a:t>
            </a:r>
            <a:r>
              <a:rPr lang="en-US" dirty="0"/>
              <a:t>Gift of Edward S. Harkness, 1922, accession number 22.9.1, https://metmuseum.org/art/collection/search/545756.</a:t>
            </a:r>
          </a:p>
          <a:p>
            <a:pPr rtl="0"/>
            <a:endParaRPr lang="en-US" dirty="0"/>
          </a:p>
          <a:p>
            <a:r>
              <a:rPr lang="en-US" dirty="0"/>
              <a:t>met545756</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79680681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depiction of a banquet scene with a man holding a cup was photographed at the Ankara Museum of Anatolian Civilizations. This relief is contemporary with the time of David.</a:t>
            </a:r>
          </a:p>
          <a:p>
            <a:endParaRPr lang="en-US" dirty="0"/>
          </a:p>
          <a:p>
            <a:r>
              <a:rPr lang="en-US" dirty="0"/>
              <a:t>adr1006031164</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97348887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depiction of a banquet scene with a man holding a cup was photographed at the Istanbul Museum of the Ancient Orient.</a:t>
            </a:r>
          </a:p>
          <a:p>
            <a:endParaRPr lang="en-US" dirty="0"/>
          </a:p>
          <a:p>
            <a:r>
              <a:rPr lang="en-US" dirty="0"/>
              <a:t>adr1006065117</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09409720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r>
              <a:rPr lang="en-US" dirty="0"/>
              <a:t>Shallow bowls were generally used for drinking wine in Old Testament Israel. First, wine would be mixed with water in the large bowl. Then the juglet would be dipped into this bowl, and wine poured from the juglet through the strainer into the bowl. This wine set from biblical </a:t>
            </a:r>
            <a:r>
              <a:rPr lang="en-US" dirty="0" err="1"/>
              <a:t>Zarethan</a:t>
            </a:r>
            <a:r>
              <a:rPr lang="en-US" dirty="0"/>
              <a:t> (Tell </a:t>
            </a:r>
            <a:r>
              <a:rPr lang="en-US" dirty="0" err="1"/>
              <a:t>es-Saidiyeh</a:t>
            </a:r>
            <a:r>
              <a:rPr lang="en-US" dirty="0"/>
              <a:t>) was photographed at the University of Pennsylvania Museum of Archaeology and Anthropology. It dates to the Late Bronze IIB period.</a:t>
            </a:r>
          </a:p>
          <a:p>
            <a:endParaRPr lang="en-US" dirty="0"/>
          </a:p>
          <a:p>
            <a:r>
              <a:rPr lang="en-US" dirty="0"/>
              <a:t>adr1605266829</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384834063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r>
              <a:rPr lang="en-US" dirty="0"/>
              <a:t>This relief carving was photographed at the British Museum.</a:t>
            </a:r>
          </a:p>
          <a:p>
            <a:pPr rtl="0"/>
            <a:endParaRPr lang="en-US" dirty="0"/>
          </a:p>
          <a:p>
            <a:pPr rtl="0"/>
            <a:r>
              <a:rPr lang="en-US" dirty="0"/>
              <a:t>tb100919348</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613537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David was familiar with this area shown in this photo, if not from the years tending his father’s sheep, then from his time in Saul’s service fighting the Philistines and later fleeing from Saul (1 Sam 18:27-30; 21:10; 22:1). The shepherd here grazes her flock in fields that have been harvested.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adr0807130231</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01675529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possibly near </a:t>
            </a:r>
            <a:r>
              <a:rPr lang="en-US" altLang="en-US" dirty="0" err="1"/>
              <a:t>Mizpe</a:t>
            </a:r>
            <a:r>
              <a:rPr lang="en-US" altLang="en-US" dirty="0"/>
              <a:t> Dani northeast of Jerusalem. It is part of a series of photographs designed to illustrate Psalm 23. This photo series assumes that the shepherd-sheep metaphor continues through the end of the psalm. However, the word used for “cup” here is not used of a water trough for animals.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mat05679</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264955788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hand-colored version of the black-and-white photograph shown on the previous slide. This American Colony photograph was taken </a:t>
            </a:r>
            <a:r>
              <a:rPr lang="en-US" altLang="en-US" dirty="0"/>
              <a:t>between 1900 and 1920, possibly near </a:t>
            </a:r>
            <a:r>
              <a:rPr lang="en-US" altLang="en-US" dirty="0" err="1"/>
              <a:t>Mizpe</a:t>
            </a:r>
            <a:r>
              <a:rPr lang="en-US" altLang="en-US" dirty="0"/>
              <a:t> Dani northeast of Jerusalem. It is part of a series of photographs designed to illustrate Psalm 23. This photo series assumes that the shepherd-sheep metaphor continues through the end of the psalm. However, the word used for “cup” here, </a:t>
            </a:r>
            <a:r>
              <a:rPr lang="en-US" altLang="en-US" i="1" dirty="0" err="1"/>
              <a:t>kos</a:t>
            </a:r>
            <a:r>
              <a:rPr lang="en-US" altLang="en-US" dirty="0"/>
              <a:t> (</a:t>
            </a:r>
            <a:r>
              <a:rPr lang="he-IL" sz="1200" b="0" i="0" u="none" strike="noStrike" kern="1200" baseline="0" dirty="0">
                <a:solidFill>
                  <a:schemeClr val="tx1"/>
                </a:solidFill>
                <a:latin typeface="+mn-lt"/>
                <a:ea typeface="+mn-ea"/>
                <a:cs typeface="+mn-cs"/>
              </a:rPr>
              <a:t>כּוֹס</a:t>
            </a:r>
            <a:r>
              <a:rPr lang="en-US" altLang="en-US" dirty="0"/>
              <a:t>), is not used of a water trough for animals.</a:t>
            </a:r>
            <a:endParaRPr lang="en-US" dirty="0"/>
          </a:p>
          <a:p>
            <a:endParaRPr lang="en-US" dirty="0"/>
          </a:p>
          <a:p>
            <a:r>
              <a:rPr lang="en-US" dirty="0"/>
              <a:t>mat14935</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390286557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idea of goodness and mercy “pursuing” David evokes the image of a train of servants bringing food and gifts to a king. This image comes from The Metropolitan Museum of Art, public domain, Harris Brisbane Dick Fund, 1934, accession number 34.158, http://metmuseum.org/art/collection/search/323178. From the museum website: “Representations of hundreds of alternating Persian and Median servants bringing food and drink for a royal feast are on the walls of several palace stairways at Persepolis. This relief fragment depicts a Persian mounting a stairway and holding a heavy water- or wineskin on a tray. Ahead of him on the top step is an armed Median holding a covered vessel. The form of the skin container and the size and style of the figures suggest that the relief derives from the time of Artaxerxes III (r. 358–338 B.C.) and adorned either the restored Palace of Darius or that called Palace H.”</a:t>
            </a:r>
          </a:p>
          <a:p>
            <a:endParaRPr lang="en-US" dirty="0"/>
          </a:p>
          <a:p>
            <a:r>
              <a:rPr lang="en-US" dirty="0"/>
              <a:t>met323178</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96545426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r>
              <a:rPr lang="en-US" dirty="0"/>
              <a:t>This ivory representation of a train of tribute-bearers was photographed at the Ashmolean Museum of the University of Oxford. God’s goodness and favor will pursue David wherever he goes, throughout his life.</a:t>
            </a:r>
          </a:p>
          <a:p>
            <a:pPr rtl="0"/>
            <a:endParaRPr lang="en-US" dirty="0"/>
          </a:p>
          <a:p>
            <a:pPr rtl="0"/>
            <a:r>
              <a:rPr lang="en-US" dirty="0"/>
              <a:t>adr1305228061</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25718445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r>
              <a:rPr lang="en-US" dirty="0"/>
              <a:t>In Psalm 1:3, the psalmist compares the blessings of a righteous man to the prosperity of a fruit tree planted by water.</a:t>
            </a:r>
          </a:p>
          <a:p>
            <a:pPr rtl="0"/>
            <a:endParaRPr lang="en-US" dirty="0"/>
          </a:p>
          <a:p>
            <a:pPr rtl="0"/>
            <a:r>
              <a:rPr lang="en-US" dirty="0"/>
              <a:t>tb112103295</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79316951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designed to illustrate Psalm 23. This photo series assumes that the shepherd-sheep metaphor continues through the end of the psalm.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mat10089</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223866118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designed to illustrate Psalm 23. This photo series assumes that the shepherd-sheep metaphor continues through the end of the psalm.</a:t>
            </a:r>
            <a:endParaRPr lang="en-US" dirty="0"/>
          </a:p>
          <a:p>
            <a:endParaRPr lang="en-US" dirty="0"/>
          </a:p>
          <a:p>
            <a:r>
              <a:rPr lang="en-US" dirty="0"/>
              <a:t>mat14938</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239689285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 the familiar imagery of traveling along a path, one imagines the Lord’s goodness and lovingkindness chasing after the psalmist.</a:t>
            </a:r>
          </a:p>
          <a:p>
            <a:endParaRPr lang="en-US" dirty="0"/>
          </a:p>
          <a:p>
            <a:r>
              <a:rPr lang="en-US" dirty="0"/>
              <a:t>tb020804357</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55141313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 is included for those who understand the sheep-shepherd metaphor as extending to the end of the psalm, which we believe is an incorrect view. The translation “and I will dwell” is based on a </a:t>
            </a:r>
            <a:r>
              <a:rPr lang="en-US" dirty="0" err="1"/>
              <a:t>revocalization</a:t>
            </a:r>
            <a:r>
              <a:rPr lang="en-US" dirty="0"/>
              <a:t> of the Masoretic Text, from </a:t>
            </a:r>
            <a:r>
              <a:rPr lang="en-US" i="1" dirty="0" err="1"/>
              <a:t>veshabti</a:t>
            </a:r>
            <a:r>
              <a:rPr lang="en-US" dirty="0"/>
              <a:t> (</a:t>
            </a:r>
            <a:r>
              <a:rPr lang="he-IL" sz="1200" kern="1200" dirty="0">
                <a:solidFill>
                  <a:schemeClr val="tx1"/>
                </a:solidFill>
                <a:effectLst/>
                <a:latin typeface="+mn-lt"/>
                <a:ea typeface="+mn-ea"/>
                <a:cs typeface="+mn-cs"/>
              </a:rPr>
              <a:t>וְשַׁבְתִּי</a:t>
            </a:r>
            <a:r>
              <a:rPr lang="en-US" sz="1200" kern="1200" dirty="0">
                <a:solidFill>
                  <a:schemeClr val="tx1"/>
                </a:solidFill>
                <a:effectLst/>
                <a:latin typeface="+mn-lt"/>
                <a:ea typeface="+mn-ea"/>
                <a:cs typeface="+mn-cs"/>
              </a:rPr>
              <a:t>)</a:t>
            </a:r>
            <a:r>
              <a:rPr lang="en-US" dirty="0"/>
              <a:t> to </a:t>
            </a:r>
            <a:r>
              <a:rPr lang="en-US" i="1" dirty="0" err="1"/>
              <a:t>veshibti</a:t>
            </a:r>
            <a:r>
              <a:rPr lang="en-US" dirty="0"/>
              <a:t> (</a:t>
            </a:r>
            <a:r>
              <a:rPr lang="he-IL" sz="1200" kern="1200" dirty="0">
                <a:solidFill>
                  <a:schemeClr val="tx1"/>
                </a:solidFill>
                <a:effectLst/>
                <a:latin typeface="+mn-lt"/>
                <a:ea typeface="+mn-ea"/>
                <a:cs typeface="+mn-cs"/>
              </a:rPr>
              <a:t>וְשִׁבְתִּי</a:t>
            </a:r>
            <a:r>
              <a:rPr lang="en-US" sz="1200" kern="1200" dirty="0">
                <a:solidFill>
                  <a:schemeClr val="tx1"/>
                </a:solidFill>
                <a:effectLst/>
                <a:latin typeface="+mn-lt"/>
                <a:ea typeface="+mn-ea"/>
                <a:cs typeface="+mn-cs"/>
              </a:rPr>
              <a:t>)</a:t>
            </a:r>
            <a:r>
              <a:rPr lang="en-US" dirty="0"/>
              <a:t> (cf. Ps 27:4), unless </a:t>
            </a:r>
            <a:r>
              <a:rPr lang="en-US" i="1" dirty="0" err="1"/>
              <a:t>veshabti</a:t>
            </a:r>
            <a:r>
              <a:rPr lang="en-US" dirty="0"/>
              <a:t> (</a:t>
            </a:r>
            <a:r>
              <a:rPr lang="he-IL" sz="1200" kern="1200" dirty="0">
                <a:solidFill>
                  <a:schemeClr val="tx1"/>
                </a:solidFill>
                <a:effectLst/>
                <a:latin typeface="+mn-lt"/>
                <a:ea typeface="+mn-ea"/>
                <a:cs typeface="+mn-cs"/>
              </a:rPr>
              <a:t>וְשַׁבְתִּי</a:t>
            </a:r>
            <a:r>
              <a:rPr lang="en-US" dirty="0"/>
              <a:t>) is read as an unusual contraction of </a:t>
            </a:r>
            <a:r>
              <a:rPr lang="en-US" i="1" dirty="0" err="1"/>
              <a:t>veyashabti</a:t>
            </a:r>
            <a:r>
              <a:rPr lang="en-US" dirty="0"/>
              <a:t> (</a:t>
            </a:r>
            <a:r>
              <a:rPr lang="he-IL" sz="1200" kern="1200" dirty="0">
                <a:solidFill>
                  <a:schemeClr val="tx1"/>
                </a:solidFill>
                <a:latin typeface="+mn-lt"/>
                <a:ea typeface="+mn-ea"/>
                <a:cs typeface="+mn-cs"/>
              </a:rPr>
              <a:t>וְיָשַׁבְתִּי</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tbs43309009</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107270946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Some commentators understand “the house of Yahweh” as a technical term for the tabernacle and/or temple. Other commentators understand the text as conveying the image of Yahweh graciously hosting David in His house, providing him food at His table and giving him a room where he can permanently lodge (cf. Gen 43:16–44:3; 2 Sam 9:7; 2 Kgs 4:8-10). It may be noted that the term translated “forever” is literally “for length of days,” </a:t>
            </a:r>
            <a:r>
              <a:rPr lang="en-US" i="1" dirty="0" err="1">
                <a:latin typeface="+mj-lt"/>
              </a:rPr>
              <a:t>leorek</a:t>
            </a:r>
            <a:r>
              <a:rPr lang="en-US" i="1" dirty="0">
                <a:latin typeface="+mj-lt"/>
              </a:rPr>
              <a:t> </a:t>
            </a:r>
            <a:r>
              <a:rPr lang="en-US" i="1" dirty="0" err="1">
                <a:latin typeface="+mj-lt"/>
              </a:rPr>
              <a:t>yamim</a:t>
            </a:r>
            <a:r>
              <a:rPr lang="en-US" i="1" dirty="0">
                <a:latin typeface="+mj-lt"/>
              </a:rPr>
              <a:t> </a:t>
            </a:r>
            <a:r>
              <a:rPr lang="en-US" dirty="0">
                <a:latin typeface="+mj-lt"/>
              </a:rPr>
              <a:t>(</a:t>
            </a:r>
            <a:r>
              <a:rPr lang="he-IL" sz="1200" b="0" i="0" u="none" strike="noStrike" kern="1200" baseline="0" dirty="0">
                <a:solidFill>
                  <a:schemeClr val="tx1"/>
                </a:solidFill>
                <a:latin typeface="+mn-lt"/>
                <a:ea typeface="+mn-ea"/>
                <a:cs typeface="+mn-cs"/>
              </a:rPr>
              <a:t>לְאֹרֶךְ יָמִים</a:t>
            </a:r>
            <a:r>
              <a:rPr lang="en-US" dirty="0">
                <a:latin typeface="+mj-lt"/>
              </a:rPr>
              <a:t>), and often refers simply to a long life, although it can refer to eternity (cf. Job 12:12; Ps 21:5; 91:16; 93:5; </a:t>
            </a:r>
            <a:r>
              <a:rPr lang="en-US" dirty="0" err="1">
                <a:latin typeface="+mj-lt"/>
              </a:rPr>
              <a:t>Prov</a:t>
            </a:r>
            <a:r>
              <a:rPr lang="en-US" dirty="0">
                <a:latin typeface="+mj-lt"/>
              </a:rPr>
              <a:t> 3:2, 16; Lam 5:20). Regardless of the meaning of this metaphor, it is true that David will live forever in Yahweh’s presence and under His care. The usual interpretation of verse 6 is to see a progression from “all the days of my life” to “forever,” with the latter expression referring to eternity. The reading of Psalm 23 at funerals assumes this interpretation.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This photo shows an example of the so-called “four-room” Israelite house, which is better designated as an Israelite pillared building because the number of rooms varies. This typical structure was to be found throughout the land of Israel during the Iron Age (1200–586 BC). The house is subdivided by pillars into smaller rooms. Some four-room houses had a second story, which is inferred from the number of strong pillars found in the houses. Some believe that the houses were completely roofed, while others maintain that the central court was not roofed.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tb052407934</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3014415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18288000" cy="10287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21"/>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4841748"/>
            <a:ext cx="18288000" cy="877824"/>
          </a:xfrm>
          <a:noFill/>
        </p:spPr>
        <p:txBody>
          <a:bodyPr anchor="ctr" anchorCtr="0">
            <a:noAutofit/>
          </a:bodyPr>
          <a:lstStyle>
            <a:lvl1pPr marL="0" algn="ctr" defTabSz="1371600" rtl="0" eaLnBrk="1" fontAlgn="base" latinLnBrk="0" hangingPunct="1">
              <a:spcBef>
                <a:spcPct val="0"/>
              </a:spcBef>
              <a:spcAft>
                <a:spcPct val="0"/>
              </a:spcAft>
              <a:defRPr lang="en-US" sz="4200" b="1" i="0" cap="all" spc="45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18288000" cy="10287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21"/>
          </a:p>
        </p:txBody>
      </p:sp>
      <p:sp>
        <p:nvSpPr>
          <p:cNvPr id="11" name="Text Placeholder 10"/>
          <p:cNvSpPr>
            <a:spLocks noGrp="1"/>
          </p:cNvSpPr>
          <p:nvPr>
            <p:ph type="body" sz="quarter" idx="10" hasCustomPrompt="1"/>
          </p:nvPr>
        </p:nvSpPr>
        <p:spPr>
          <a:xfrm>
            <a:off x="0" y="9779508"/>
            <a:ext cx="16148304" cy="507492"/>
          </a:xfrm>
          <a:solidFill>
            <a:srgbClr val="010000"/>
          </a:solidFill>
        </p:spPr>
        <p:txBody>
          <a:bodyPr anchor="b" anchorCtr="0">
            <a:noAutofit/>
          </a:bodyPr>
          <a:lstStyle>
            <a:lvl1pPr marL="0" indent="0">
              <a:spcBef>
                <a:spcPts val="0"/>
              </a:spcBef>
              <a:buNone/>
              <a:defRPr sz="24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16148304" y="9779508"/>
            <a:ext cx="2139696" cy="507492"/>
          </a:xfrm>
          <a:solidFill>
            <a:srgbClr val="010000"/>
          </a:solidFill>
        </p:spPr>
        <p:txBody>
          <a:bodyPr anchor="b" anchorCtr="0">
            <a:noAutofit/>
          </a:bodyPr>
          <a:lstStyle>
            <a:lvl1pPr marL="514350" indent="-514350" algn="r">
              <a:spcBef>
                <a:spcPts val="0"/>
              </a:spcBef>
              <a:buFont typeface="+mj-lt"/>
              <a:buNone/>
              <a:defRPr lang="en-US" sz="24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1371600" rtl="0" eaLnBrk="1" latinLnBrk="0" hangingPunct="1">
              <a:spcBef>
                <a:spcPct val="20000"/>
              </a:spcBef>
            </a:pPr>
            <a:r>
              <a:rPr lang="en-US" dirty="0"/>
              <a:t>1:1</a:t>
            </a:r>
          </a:p>
        </p:txBody>
      </p:sp>
      <p:sp>
        <p:nvSpPr>
          <p:cNvPr id="18" name="Title 17"/>
          <p:cNvSpPr>
            <a:spLocks noGrp="1"/>
          </p:cNvSpPr>
          <p:nvPr>
            <p:ph type="title"/>
          </p:nvPr>
        </p:nvSpPr>
        <p:spPr>
          <a:xfrm>
            <a:off x="0" y="0"/>
            <a:ext cx="18288000" cy="553998"/>
          </a:xfrm>
          <a:solidFill>
            <a:srgbClr val="000000"/>
          </a:solidFill>
        </p:spPr>
        <p:txBody>
          <a:bodyPr anchor="ctr" anchorCtr="0">
            <a:noAutofit/>
          </a:bodyPr>
          <a:lstStyle>
            <a:lvl1pPr marL="0" algn="l" defTabSz="1371600" rtl="0" eaLnBrk="1" fontAlgn="base" latinLnBrk="0" hangingPunct="1">
              <a:spcBef>
                <a:spcPct val="0"/>
              </a:spcBef>
              <a:spcAft>
                <a:spcPct val="0"/>
              </a:spcAft>
              <a:defRPr lang="en-US" sz="27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38"/>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6/30/2022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16528828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411957"/>
            <a:ext cx="16459200" cy="1714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4400" y="2400301"/>
            <a:ext cx="16459200" cy="67889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4400" y="9534526"/>
            <a:ext cx="42672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F5643A83-CC93-44D9-BC3E-EFDFB76602A7}" type="datetimeFigureOut">
              <a:rPr lang="en-US" smtClean="0"/>
              <a:t>6/30/2022</a:t>
            </a:fld>
            <a:endParaRPr lang="en-US"/>
          </a:p>
        </p:txBody>
      </p:sp>
      <p:sp>
        <p:nvSpPr>
          <p:cNvPr id="5" name="Footer Placeholder 4"/>
          <p:cNvSpPr>
            <a:spLocks noGrp="1"/>
          </p:cNvSpPr>
          <p:nvPr>
            <p:ph type="ftr" sz="quarter" idx="3"/>
          </p:nvPr>
        </p:nvSpPr>
        <p:spPr>
          <a:xfrm>
            <a:off x="6248400" y="9534526"/>
            <a:ext cx="5791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3106400" y="9534526"/>
            <a:ext cx="42672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1371600" rtl="0" eaLnBrk="1" latinLnBrk="0" hangingPunct="1">
        <a:spcBef>
          <a:spcPct val="0"/>
        </a:spcBef>
        <a:buNone/>
        <a:defRPr sz="6600" kern="1200">
          <a:solidFill>
            <a:schemeClr val="tx1"/>
          </a:solidFill>
          <a:latin typeface="+mj-lt"/>
          <a:ea typeface="+mj-ea"/>
          <a:cs typeface="+mj-cs"/>
        </a:defRPr>
      </a:lvl1pPr>
    </p:titleStyle>
    <p:bodyStyle>
      <a:lvl1pPr marL="514350" indent="-514350" algn="l" defTabSz="137160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1pPr>
      <a:lvl2pPr marL="1114425" indent="-428625" algn="l" defTabSz="1371600" rtl="0" eaLnBrk="1" latinLnBrk="0" hangingPunct="1">
        <a:spcBef>
          <a:spcPct val="20000"/>
        </a:spcBef>
        <a:buFont typeface="Arial" panose="020B0604020202020204" pitchFamily="34" charset="0"/>
        <a:buChar char="–"/>
        <a:defRPr sz="4200" kern="1200">
          <a:solidFill>
            <a:schemeClr val="tx1"/>
          </a:solidFill>
          <a:latin typeface="+mn-lt"/>
          <a:ea typeface="+mn-ea"/>
          <a:cs typeface="+mn-cs"/>
        </a:defRPr>
      </a:lvl2pPr>
      <a:lvl3pPr marL="1714500" indent="-342900" algn="l" defTabSz="1371600"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3pPr>
      <a:lvl4pPr marL="24003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4pPr>
      <a:lvl5pPr marL="30861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5pPr>
      <a:lvl6pPr marL="37719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6pPr>
      <a:lvl7pPr marL="44577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7pPr>
      <a:lvl8pPr marL="51435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8pPr>
      <a:lvl9pPr marL="5829300" indent="-342900" algn="l" defTabSz="137160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5.jpg"/></Relationships>
</file>

<file path=ppt/slides/_rels/slide5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9.jpeg"/><Relationship Id="rId7" Type="http://schemas.microsoft.com/office/2007/relationships/hdphoto" Target="../media/hdphoto1.wdp"/><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68.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2908D4-6C64-AA3F-48E5-E62F8E5BE4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5" name="Title 4"/>
          <p:cNvSpPr>
            <a:spLocks noGrp="1"/>
          </p:cNvSpPr>
          <p:nvPr>
            <p:ph type="title"/>
          </p:nvPr>
        </p:nvSpPr>
        <p:spPr>
          <a:xfrm>
            <a:off x="0" y="5423631"/>
            <a:ext cx="18288000" cy="877824"/>
          </a:xfrm>
        </p:spPr>
        <p:txBody>
          <a:bodyPr/>
          <a:lstStyle/>
          <a:p>
            <a:r>
              <a:rPr lang="en-US" dirty="0"/>
              <a:t>PSALM 23</a:t>
            </a:r>
          </a:p>
        </p:txBody>
      </p:sp>
      <p:pic>
        <p:nvPicPr>
          <p:cNvPr id="6" name="Picture 5">
            <a:extLst>
              <a:ext uri="{FF2B5EF4-FFF2-40B4-BE49-F238E27FC236}">
                <a16:creationId xmlns:a16="http://schemas.microsoft.com/office/drawing/2014/main" id="{46B0A53F-C9BB-A9FF-C2FB-101F857AE3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9260" y="6639742"/>
            <a:ext cx="7269480" cy="408758"/>
          </a:xfrm>
          <a:prstGeom prst="rect">
            <a:avLst/>
          </a:prstGeom>
        </p:spPr>
      </p:pic>
    </p:spTree>
    <p:extLst>
      <p:ext uri="{BB962C8B-B14F-4D97-AF65-F5344CB8AC3E}">
        <p14:creationId xmlns:p14="http://schemas.microsoft.com/office/powerpoint/2010/main" val="4170379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1FB35-06AE-7B04-1E6A-8C91DEF008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546911E0-9BDC-4B30-8D6D-53399EF8708F}"/>
              </a:ext>
            </a:extLst>
          </p:cNvPr>
          <p:cNvSpPr>
            <a:spLocks noGrp="1"/>
          </p:cNvSpPr>
          <p:nvPr>
            <p:ph type="body" sz="quarter" idx="10"/>
          </p:nvPr>
        </p:nvSpPr>
        <p:spPr/>
        <p:txBody>
          <a:bodyPr/>
          <a:lstStyle/>
          <a:p>
            <a:r>
              <a:rPr lang="en-US" dirty="0"/>
              <a:t>Sheep and goats drinking in the Elah Valley</a:t>
            </a:r>
          </a:p>
        </p:txBody>
      </p:sp>
      <p:sp>
        <p:nvSpPr>
          <p:cNvPr id="3" name="Text Placeholder 2">
            <a:extLst>
              <a:ext uri="{FF2B5EF4-FFF2-40B4-BE49-F238E27FC236}">
                <a16:creationId xmlns:a16="http://schemas.microsoft.com/office/drawing/2014/main" id="{D5F272CA-7053-493A-ADDD-B7D23048A901}"/>
              </a:ext>
            </a:extLst>
          </p:cNvPr>
          <p:cNvSpPr>
            <a:spLocks noGrp="1"/>
          </p:cNvSpPr>
          <p:nvPr>
            <p:ph type="body" sz="quarter" idx="12"/>
          </p:nvPr>
        </p:nvSpPr>
        <p:spPr/>
        <p:txBody>
          <a:bodyPr/>
          <a:lstStyle/>
          <a:p>
            <a:r>
              <a:rPr lang="en-US" dirty="0"/>
              <a:t>23:1</a:t>
            </a:r>
          </a:p>
        </p:txBody>
      </p:sp>
      <p:sp>
        <p:nvSpPr>
          <p:cNvPr id="4" name="Title 3">
            <a:extLst>
              <a:ext uri="{FF2B5EF4-FFF2-40B4-BE49-F238E27FC236}">
                <a16:creationId xmlns:a16="http://schemas.microsoft.com/office/drawing/2014/main" id="{0B899CF4-FD6F-4D6C-A49C-E99884ECEB0C}"/>
              </a:ext>
            </a:extLst>
          </p:cNvPr>
          <p:cNvSpPr>
            <a:spLocks noGrp="1"/>
          </p:cNvSpPr>
          <p:nvPr>
            <p:ph type="title"/>
          </p:nvPr>
        </p:nvSpPr>
        <p:spPr/>
        <p:txBody>
          <a:bodyPr/>
          <a:lstStyle/>
          <a:p>
            <a:r>
              <a:rPr lang="en-US" dirty="0"/>
              <a:t>I shall not lack</a:t>
            </a:r>
          </a:p>
        </p:txBody>
      </p:sp>
    </p:spTree>
    <p:extLst>
      <p:ext uri="{BB962C8B-B14F-4D97-AF65-F5344CB8AC3E}">
        <p14:creationId xmlns:p14="http://schemas.microsoft.com/office/powerpoint/2010/main" val="237766608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00D68E1-16C4-0234-5EA6-7605960772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Man looking toward the Temple Mount from the Mount of Olives</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261433058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8AB3AC0-45D8-31DE-8B3B-7FF5FC4BB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Aerial view of a tabernacle model</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172539325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54A22F7-ADE3-76DE-DEF4-F926E934B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348"/>
            <a:ext cx="18288000" cy="9290304"/>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Temple of Solomon, reconstruction drawing</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84236068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8F38BAC-E27C-B80B-8ECC-60472A38DE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Model of the pre-exilic Temple Mount</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138002226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EDA561C-79C1-8352-F8DB-FA2D29EC4C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Model of Herod’s temple overlooking the Temple Mount</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215611627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B06170-CCB1-4A4D-6716-3DB8D0DA80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The Temple Mount on a model of Jerusalem as it appeared in AD 66 (from the east)</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168719231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engineering drawing&#10;&#10;Description automatically generated with medium confidence">
            <a:extLst>
              <a:ext uri="{FF2B5EF4-FFF2-40B4-BE49-F238E27FC236}">
                <a16:creationId xmlns:a16="http://schemas.microsoft.com/office/drawing/2014/main" id="{2246D87E-8DAC-79C0-CDD2-AB594A1627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6844" y="0"/>
            <a:ext cx="9354312" cy="10287000"/>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a:t>Illustration drawing </a:t>
            </a:r>
            <a:r>
              <a:rPr lang="en-US" dirty="0"/>
              <a:t>of Ezekiel’s temple</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1835081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9DEBA5-FB38-1C92-A8C9-3CADB2F509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546911E0-9BDC-4B30-8D6D-53399EF8708F}"/>
              </a:ext>
            </a:extLst>
          </p:cNvPr>
          <p:cNvSpPr>
            <a:spLocks noGrp="1"/>
          </p:cNvSpPr>
          <p:nvPr>
            <p:ph type="body" sz="quarter" idx="10"/>
          </p:nvPr>
        </p:nvSpPr>
        <p:spPr/>
        <p:txBody>
          <a:bodyPr/>
          <a:lstStyle/>
          <a:p>
            <a:r>
              <a:rPr lang="en-US" dirty="0"/>
              <a:t>Sheep grazing on the slopes of the Elah Valley</a:t>
            </a:r>
          </a:p>
        </p:txBody>
      </p:sp>
      <p:sp>
        <p:nvSpPr>
          <p:cNvPr id="3" name="Text Placeholder 2">
            <a:extLst>
              <a:ext uri="{FF2B5EF4-FFF2-40B4-BE49-F238E27FC236}">
                <a16:creationId xmlns:a16="http://schemas.microsoft.com/office/drawing/2014/main" id="{D5F272CA-7053-493A-ADDD-B7D23048A901}"/>
              </a:ext>
            </a:extLst>
          </p:cNvPr>
          <p:cNvSpPr>
            <a:spLocks noGrp="1"/>
          </p:cNvSpPr>
          <p:nvPr>
            <p:ph type="body" sz="quarter" idx="12"/>
          </p:nvPr>
        </p:nvSpPr>
        <p:spPr/>
        <p:txBody>
          <a:bodyPr/>
          <a:lstStyle/>
          <a:p>
            <a:r>
              <a:rPr lang="en-US" dirty="0"/>
              <a:t>23:1</a:t>
            </a:r>
          </a:p>
        </p:txBody>
      </p:sp>
      <p:sp>
        <p:nvSpPr>
          <p:cNvPr id="4" name="Title 3">
            <a:extLst>
              <a:ext uri="{FF2B5EF4-FFF2-40B4-BE49-F238E27FC236}">
                <a16:creationId xmlns:a16="http://schemas.microsoft.com/office/drawing/2014/main" id="{0B899CF4-FD6F-4D6C-A49C-E99884ECEB0C}"/>
              </a:ext>
            </a:extLst>
          </p:cNvPr>
          <p:cNvSpPr>
            <a:spLocks noGrp="1"/>
          </p:cNvSpPr>
          <p:nvPr>
            <p:ph type="title"/>
          </p:nvPr>
        </p:nvSpPr>
        <p:spPr/>
        <p:txBody>
          <a:bodyPr/>
          <a:lstStyle/>
          <a:p>
            <a:r>
              <a:rPr lang="en-US" dirty="0"/>
              <a:t>I shall not lack</a:t>
            </a:r>
          </a:p>
        </p:txBody>
      </p:sp>
    </p:spTree>
    <p:extLst>
      <p:ext uri="{BB962C8B-B14F-4D97-AF65-F5344CB8AC3E}">
        <p14:creationId xmlns:p14="http://schemas.microsoft.com/office/powerpoint/2010/main" val="1659118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DE95BB-1EE5-2C8A-61EB-B43AB97670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CF7AEEBF-3CB6-4C2E-B41D-B1BFBB1BD0C5}"/>
              </a:ext>
            </a:extLst>
          </p:cNvPr>
          <p:cNvSpPr>
            <a:spLocks noGrp="1"/>
          </p:cNvSpPr>
          <p:nvPr>
            <p:ph type="body" sz="quarter" idx="10"/>
          </p:nvPr>
        </p:nvSpPr>
        <p:spPr/>
        <p:txBody>
          <a:bodyPr/>
          <a:lstStyle/>
          <a:p>
            <a:r>
              <a:rPr lang="en-US" dirty="0"/>
              <a:t>Aerial view of shepherds’ fields near Bethlehem (from the east)</a:t>
            </a:r>
          </a:p>
        </p:txBody>
      </p:sp>
      <p:sp>
        <p:nvSpPr>
          <p:cNvPr id="3" name="Text Placeholder 2">
            <a:extLst>
              <a:ext uri="{FF2B5EF4-FFF2-40B4-BE49-F238E27FC236}">
                <a16:creationId xmlns:a16="http://schemas.microsoft.com/office/drawing/2014/main" id="{04850E5A-531F-4701-A29F-DE85D773A423}"/>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D7988057-64D2-41C9-8DCD-C165C365CD79}"/>
              </a:ext>
            </a:extLst>
          </p:cNvPr>
          <p:cNvSpPr>
            <a:spLocks noGrp="1"/>
          </p:cNvSpPr>
          <p:nvPr>
            <p:ph type="title"/>
          </p:nvPr>
        </p:nvSpPr>
        <p:spPr/>
        <p:txBody>
          <a:bodyPr/>
          <a:lstStyle/>
          <a:p>
            <a:r>
              <a:rPr lang="en-US" dirty="0"/>
              <a:t>He makes me to lie down in green pastures</a:t>
            </a:r>
          </a:p>
        </p:txBody>
      </p:sp>
    </p:spTree>
    <p:extLst>
      <p:ext uri="{BB962C8B-B14F-4D97-AF65-F5344CB8AC3E}">
        <p14:creationId xmlns:p14="http://schemas.microsoft.com/office/powerpoint/2010/main" val="560013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7BF1064-5809-3802-DF9C-10B29EEA72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CF7AEEBF-3CB6-4C2E-B41D-B1BFBB1BD0C5}"/>
              </a:ext>
            </a:extLst>
          </p:cNvPr>
          <p:cNvSpPr>
            <a:spLocks noGrp="1"/>
          </p:cNvSpPr>
          <p:nvPr>
            <p:ph type="body" sz="quarter" idx="10"/>
          </p:nvPr>
        </p:nvSpPr>
        <p:spPr/>
        <p:txBody>
          <a:bodyPr/>
          <a:lstStyle/>
          <a:p>
            <a:r>
              <a:rPr lang="en-US" dirty="0"/>
              <a:t>Shepherd with a flock of sheep in eastern Samaria</a:t>
            </a:r>
          </a:p>
        </p:txBody>
      </p:sp>
      <p:sp>
        <p:nvSpPr>
          <p:cNvPr id="3" name="Text Placeholder 2">
            <a:extLst>
              <a:ext uri="{FF2B5EF4-FFF2-40B4-BE49-F238E27FC236}">
                <a16:creationId xmlns:a16="http://schemas.microsoft.com/office/drawing/2014/main" id="{04850E5A-531F-4701-A29F-DE85D773A423}"/>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D7988057-64D2-41C9-8DCD-C165C365CD79}"/>
              </a:ext>
            </a:extLst>
          </p:cNvPr>
          <p:cNvSpPr>
            <a:spLocks noGrp="1"/>
          </p:cNvSpPr>
          <p:nvPr>
            <p:ph type="title"/>
          </p:nvPr>
        </p:nvSpPr>
        <p:spPr/>
        <p:txBody>
          <a:bodyPr/>
          <a:lstStyle/>
          <a:p>
            <a:r>
              <a:rPr lang="en-US" dirty="0"/>
              <a:t>He makes me to lie down in green pastures</a:t>
            </a:r>
          </a:p>
        </p:txBody>
      </p:sp>
    </p:spTree>
    <p:extLst>
      <p:ext uri="{BB962C8B-B14F-4D97-AF65-F5344CB8AC3E}">
        <p14:creationId xmlns:p14="http://schemas.microsoft.com/office/powerpoint/2010/main" val="32723791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D6987FD-B439-B3A5-565A-BD1E7DBA8E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CF7AEEBF-3CB6-4C2E-B41D-B1BFBB1BD0C5}"/>
              </a:ext>
            </a:extLst>
          </p:cNvPr>
          <p:cNvSpPr>
            <a:spLocks noGrp="1"/>
          </p:cNvSpPr>
          <p:nvPr>
            <p:ph type="body" sz="quarter" idx="10"/>
          </p:nvPr>
        </p:nvSpPr>
        <p:spPr/>
        <p:txBody>
          <a:bodyPr/>
          <a:lstStyle/>
          <a:p>
            <a:r>
              <a:rPr lang="en-US" dirty="0"/>
              <a:t>Sheep lying in a green pasture in Israel</a:t>
            </a:r>
          </a:p>
        </p:txBody>
      </p:sp>
      <p:sp>
        <p:nvSpPr>
          <p:cNvPr id="3" name="Text Placeholder 2">
            <a:extLst>
              <a:ext uri="{FF2B5EF4-FFF2-40B4-BE49-F238E27FC236}">
                <a16:creationId xmlns:a16="http://schemas.microsoft.com/office/drawing/2014/main" id="{04850E5A-531F-4701-A29F-DE85D773A423}"/>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D7988057-64D2-41C9-8DCD-C165C365CD79}"/>
              </a:ext>
            </a:extLst>
          </p:cNvPr>
          <p:cNvSpPr>
            <a:spLocks noGrp="1"/>
          </p:cNvSpPr>
          <p:nvPr>
            <p:ph type="title"/>
          </p:nvPr>
        </p:nvSpPr>
        <p:spPr/>
        <p:txBody>
          <a:bodyPr/>
          <a:lstStyle/>
          <a:p>
            <a:r>
              <a:rPr lang="en-US" dirty="0"/>
              <a:t>He makes me to lie down in green pastures</a:t>
            </a:r>
          </a:p>
        </p:txBody>
      </p:sp>
    </p:spTree>
    <p:extLst>
      <p:ext uri="{BB962C8B-B14F-4D97-AF65-F5344CB8AC3E}">
        <p14:creationId xmlns:p14="http://schemas.microsoft.com/office/powerpoint/2010/main" val="2460056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E4FAC9B-A1C1-3E06-EEF7-7C54411D53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7EB8C4E6-9E70-4F97-BCAA-573893BEF75A}"/>
              </a:ext>
            </a:extLst>
          </p:cNvPr>
          <p:cNvSpPr>
            <a:spLocks noGrp="1"/>
          </p:cNvSpPr>
          <p:nvPr>
            <p:ph type="body" sz="quarter" idx="10"/>
          </p:nvPr>
        </p:nvSpPr>
        <p:spPr/>
        <p:txBody>
          <a:bodyPr/>
          <a:lstStyle/>
          <a:p>
            <a:r>
              <a:rPr lang="en-US" dirty="0"/>
              <a:t>Sheep lying in a green pasture in Israel</a:t>
            </a:r>
          </a:p>
        </p:txBody>
      </p:sp>
      <p:sp>
        <p:nvSpPr>
          <p:cNvPr id="3" name="Text Placeholder 2">
            <a:extLst>
              <a:ext uri="{FF2B5EF4-FFF2-40B4-BE49-F238E27FC236}">
                <a16:creationId xmlns:a16="http://schemas.microsoft.com/office/drawing/2014/main" id="{A9DBB9CF-B065-405F-A4FE-F22BAB3DF77A}"/>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E52DBB84-2AFD-4227-855C-01108BEE803B}"/>
              </a:ext>
            </a:extLst>
          </p:cNvPr>
          <p:cNvSpPr>
            <a:spLocks noGrp="1"/>
          </p:cNvSpPr>
          <p:nvPr>
            <p:ph type="title"/>
          </p:nvPr>
        </p:nvSpPr>
        <p:spPr/>
        <p:txBody>
          <a:bodyPr/>
          <a:lstStyle/>
          <a:p>
            <a:r>
              <a:rPr lang="en-US" dirty="0"/>
              <a:t>He makes me to lie down in green pastures</a:t>
            </a:r>
          </a:p>
        </p:txBody>
      </p:sp>
    </p:spTree>
    <p:extLst>
      <p:ext uri="{BB962C8B-B14F-4D97-AF65-F5344CB8AC3E}">
        <p14:creationId xmlns:p14="http://schemas.microsoft.com/office/powerpoint/2010/main" val="2427974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84A156-D111-EEC2-C58F-BF129E3BAA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C887F14-0B1D-4C4A-8EE3-BC3284F31B74}"/>
              </a:ext>
            </a:extLst>
          </p:cNvPr>
          <p:cNvSpPr>
            <a:spLocks noGrp="1"/>
          </p:cNvSpPr>
          <p:nvPr>
            <p:ph type="body" sz="quarter" idx="10"/>
          </p:nvPr>
        </p:nvSpPr>
        <p:spPr/>
        <p:txBody>
          <a:bodyPr/>
          <a:lstStyle/>
          <a:p>
            <a:r>
              <a:rPr lang="en-US" dirty="0"/>
              <a:t>The green slopes of Nahal Perat</a:t>
            </a:r>
          </a:p>
        </p:txBody>
      </p:sp>
      <p:sp>
        <p:nvSpPr>
          <p:cNvPr id="3" name="Text Placeholder 2">
            <a:extLst>
              <a:ext uri="{FF2B5EF4-FFF2-40B4-BE49-F238E27FC236}">
                <a16:creationId xmlns:a16="http://schemas.microsoft.com/office/drawing/2014/main" id="{01F8EEF5-C34E-47B6-B74F-490B9D1D07CF}"/>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6E7317A0-B626-4D3B-A5AD-66BC90450B80}"/>
              </a:ext>
            </a:extLst>
          </p:cNvPr>
          <p:cNvSpPr>
            <a:spLocks noGrp="1"/>
          </p:cNvSpPr>
          <p:nvPr>
            <p:ph type="title"/>
          </p:nvPr>
        </p:nvSpPr>
        <p:spPr/>
        <p:txBody>
          <a:bodyPr/>
          <a:lstStyle/>
          <a:p>
            <a:r>
              <a:rPr lang="en-US" dirty="0"/>
              <a:t>He makes me to lie down in green pastures</a:t>
            </a:r>
          </a:p>
        </p:txBody>
      </p:sp>
    </p:spTree>
    <p:extLst>
      <p:ext uri="{BB962C8B-B14F-4D97-AF65-F5344CB8AC3E}">
        <p14:creationId xmlns:p14="http://schemas.microsoft.com/office/powerpoint/2010/main" val="18685282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9B1DDB7-3D41-8599-97F1-927B9CF1FC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CE60A551-9C55-4016-9F46-69C4C44E36FA}"/>
              </a:ext>
            </a:extLst>
          </p:cNvPr>
          <p:cNvSpPr>
            <a:spLocks noGrp="1"/>
          </p:cNvSpPr>
          <p:nvPr>
            <p:ph type="body" sz="quarter" idx="10"/>
          </p:nvPr>
        </p:nvSpPr>
        <p:spPr/>
        <p:txBody>
          <a:bodyPr/>
          <a:lstStyle/>
          <a:p>
            <a:r>
              <a:rPr lang="en-US" dirty="0"/>
              <a:t>Shepherd leading sheep near Ein Farah in the Judean wilderness</a:t>
            </a:r>
          </a:p>
        </p:txBody>
      </p:sp>
      <p:sp>
        <p:nvSpPr>
          <p:cNvPr id="3" name="Text Placeholder 2">
            <a:extLst>
              <a:ext uri="{FF2B5EF4-FFF2-40B4-BE49-F238E27FC236}">
                <a16:creationId xmlns:a16="http://schemas.microsoft.com/office/drawing/2014/main" id="{EA5885C0-FCCB-4C08-882E-4B76970DECBB}"/>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7A827D35-09F9-4872-B2A9-8ADA76EE34E1}"/>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2475604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032D17-4EEA-321D-68AE-2AB16BFAD6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ECBD861-0E09-4775-ACEE-E171086C7060}"/>
              </a:ext>
            </a:extLst>
          </p:cNvPr>
          <p:cNvSpPr>
            <a:spLocks noGrp="1"/>
          </p:cNvSpPr>
          <p:nvPr>
            <p:ph type="body" sz="quarter" idx="10"/>
          </p:nvPr>
        </p:nvSpPr>
        <p:spPr/>
        <p:txBody>
          <a:bodyPr/>
          <a:lstStyle/>
          <a:p>
            <a:r>
              <a:rPr lang="en-US" dirty="0"/>
              <a:t>Shepherd leading sheep beside a stream in the Judean wilderness</a:t>
            </a:r>
          </a:p>
        </p:txBody>
      </p:sp>
      <p:sp>
        <p:nvSpPr>
          <p:cNvPr id="3" name="Text Placeholder 2">
            <a:extLst>
              <a:ext uri="{FF2B5EF4-FFF2-40B4-BE49-F238E27FC236}">
                <a16:creationId xmlns:a16="http://schemas.microsoft.com/office/drawing/2014/main" id="{BABB122B-549A-4637-BC81-4B23B2083E72}"/>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B15940FC-9236-44B1-AC70-200708552854}"/>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2283208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with a herd of sheep&#10;&#10;Description automatically generated with low confidence">
            <a:extLst>
              <a:ext uri="{FF2B5EF4-FFF2-40B4-BE49-F238E27FC236}">
                <a16:creationId xmlns:a16="http://schemas.microsoft.com/office/drawing/2014/main" id="{84351909-9F2F-142A-1AC6-D705E74024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6068" y="0"/>
            <a:ext cx="8055864" cy="10287000"/>
          </a:xfrm>
          <a:prstGeom prst="rect">
            <a:avLst/>
          </a:prstGeom>
        </p:spPr>
      </p:pic>
      <p:sp>
        <p:nvSpPr>
          <p:cNvPr id="2" name="Text Placeholder 1">
            <a:extLst>
              <a:ext uri="{FF2B5EF4-FFF2-40B4-BE49-F238E27FC236}">
                <a16:creationId xmlns:a16="http://schemas.microsoft.com/office/drawing/2014/main" id="{C849E35D-4528-482F-923E-1DEBF044EFC0}"/>
              </a:ext>
            </a:extLst>
          </p:cNvPr>
          <p:cNvSpPr>
            <a:spLocks noGrp="1"/>
          </p:cNvSpPr>
          <p:nvPr>
            <p:ph type="body" sz="quarter" idx="10"/>
          </p:nvPr>
        </p:nvSpPr>
        <p:spPr/>
        <p:txBody>
          <a:bodyPr/>
          <a:lstStyle/>
          <a:p>
            <a:r>
              <a:rPr lang="en-US" dirty="0"/>
              <a:t>Sheep beside still waters in Judean wilderness</a:t>
            </a:r>
          </a:p>
        </p:txBody>
      </p:sp>
      <p:sp>
        <p:nvSpPr>
          <p:cNvPr id="3" name="Text Placeholder 2">
            <a:extLst>
              <a:ext uri="{FF2B5EF4-FFF2-40B4-BE49-F238E27FC236}">
                <a16:creationId xmlns:a16="http://schemas.microsoft.com/office/drawing/2014/main" id="{5E79C9D0-C13C-4734-9008-D06BBF195D65}"/>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43A3CE08-CC2F-4343-9234-1CA3713049A1}"/>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3250989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117B11-E410-DFCB-47F2-ED0A553037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King David statue on Mount Zion</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A Psalm of David</a:t>
            </a:r>
          </a:p>
        </p:txBody>
      </p:sp>
    </p:spTree>
    <p:extLst>
      <p:ext uri="{BB962C8B-B14F-4D97-AF65-F5344CB8AC3E}">
        <p14:creationId xmlns:p14="http://schemas.microsoft.com/office/powerpoint/2010/main" val="1380137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58D8DF-3F4E-7797-0C21-42944DB2E3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9499967-CB67-4A56-BC32-59D6E2FEDAE6}"/>
              </a:ext>
            </a:extLst>
          </p:cNvPr>
          <p:cNvSpPr>
            <a:spLocks noGrp="1"/>
          </p:cNvSpPr>
          <p:nvPr>
            <p:ph type="body" sz="quarter" idx="10"/>
          </p:nvPr>
        </p:nvSpPr>
        <p:spPr/>
        <p:txBody>
          <a:bodyPr/>
          <a:lstStyle/>
          <a:p>
            <a:r>
              <a:rPr lang="en-US" dirty="0"/>
              <a:t>Sheep beside still waters at Ein Farah</a:t>
            </a:r>
          </a:p>
        </p:txBody>
      </p:sp>
      <p:sp>
        <p:nvSpPr>
          <p:cNvPr id="3" name="Text Placeholder 2">
            <a:extLst>
              <a:ext uri="{FF2B5EF4-FFF2-40B4-BE49-F238E27FC236}">
                <a16:creationId xmlns:a16="http://schemas.microsoft.com/office/drawing/2014/main" id="{C22E02F0-B4B0-4093-A0BB-1653AD5AA795}"/>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21553E95-F372-4425-80BC-3A9986489E73}"/>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4026783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BD2D537-DA12-DA5B-15E6-68CAA711AC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9499967-CB67-4A56-BC32-59D6E2FEDAE6}"/>
              </a:ext>
            </a:extLst>
          </p:cNvPr>
          <p:cNvSpPr>
            <a:spLocks noGrp="1"/>
          </p:cNvSpPr>
          <p:nvPr>
            <p:ph type="body" sz="quarter" idx="10"/>
          </p:nvPr>
        </p:nvSpPr>
        <p:spPr/>
        <p:txBody>
          <a:bodyPr/>
          <a:lstStyle/>
          <a:p>
            <a:r>
              <a:rPr lang="en-US" dirty="0"/>
              <a:t>Shepherd resting with flock at Ein Farah</a:t>
            </a:r>
          </a:p>
        </p:txBody>
      </p:sp>
      <p:sp>
        <p:nvSpPr>
          <p:cNvPr id="3" name="Text Placeholder 2">
            <a:extLst>
              <a:ext uri="{FF2B5EF4-FFF2-40B4-BE49-F238E27FC236}">
                <a16:creationId xmlns:a16="http://schemas.microsoft.com/office/drawing/2014/main" id="{C22E02F0-B4B0-4093-A0BB-1653AD5AA795}"/>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21553E95-F372-4425-80BC-3A9986489E73}"/>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21343782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E7D0155-0365-61EA-4D34-15763151C1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D8F4DBD5-45B6-43D1-BED3-95A261B9A90B}"/>
              </a:ext>
            </a:extLst>
          </p:cNvPr>
          <p:cNvSpPr>
            <a:spLocks noGrp="1"/>
          </p:cNvSpPr>
          <p:nvPr>
            <p:ph type="body" sz="quarter" idx="10"/>
          </p:nvPr>
        </p:nvSpPr>
        <p:spPr/>
        <p:txBody>
          <a:bodyPr/>
          <a:lstStyle/>
          <a:p>
            <a:r>
              <a:rPr lang="en-US" dirty="0"/>
              <a:t>Still waters of Ein Farah in Judean wilderness</a:t>
            </a:r>
          </a:p>
        </p:txBody>
      </p:sp>
      <p:sp>
        <p:nvSpPr>
          <p:cNvPr id="3" name="Text Placeholder 2">
            <a:extLst>
              <a:ext uri="{FF2B5EF4-FFF2-40B4-BE49-F238E27FC236}">
                <a16:creationId xmlns:a16="http://schemas.microsoft.com/office/drawing/2014/main" id="{1ABCC30C-2236-4F8E-9274-79BAABE5B006}"/>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6061D2D9-D8B2-46B5-9B14-ABE36C33936C}"/>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4215944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8996B51-986C-CD50-CC4F-D356E7DB7A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9499967-CB67-4A56-BC32-59D6E2FEDAE6}"/>
              </a:ext>
            </a:extLst>
          </p:cNvPr>
          <p:cNvSpPr>
            <a:spLocks noGrp="1"/>
          </p:cNvSpPr>
          <p:nvPr>
            <p:ph type="body" sz="quarter" idx="10"/>
          </p:nvPr>
        </p:nvSpPr>
        <p:spPr/>
        <p:txBody>
          <a:bodyPr/>
          <a:lstStyle/>
          <a:p>
            <a:r>
              <a:rPr lang="en-US" dirty="0"/>
              <a:t>Still waters of Ein Farah in Judean wilderness</a:t>
            </a:r>
          </a:p>
        </p:txBody>
      </p:sp>
      <p:sp>
        <p:nvSpPr>
          <p:cNvPr id="3" name="Text Placeholder 2">
            <a:extLst>
              <a:ext uri="{FF2B5EF4-FFF2-40B4-BE49-F238E27FC236}">
                <a16:creationId xmlns:a16="http://schemas.microsoft.com/office/drawing/2014/main" id="{C22E02F0-B4B0-4093-A0BB-1653AD5AA795}"/>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21553E95-F372-4425-80BC-3A9986489E73}"/>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96222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A05BA79-1DDF-4009-05DF-72ACFFAE36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2FA77EE-50E8-48E5-AE90-F766D54480D6}"/>
              </a:ext>
            </a:extLst>
          </p:cNvPr>
          <p:cNvSpPr>
            <a:spLocks noGrp="1"/>
          </p:cNvSpPr>
          <p:nvPr>
            <p:ph type="body" sz="quarter" idx="10"/>
          </p:nvPr>
        </p:nvSpPr>
        <p:spPr/>
        <p:txBody>
          <a:bodyPr/>
          <a:lstStyle/>
          <a:p>
            <a:r>
              <a:rPr lang="en-US" dirty="0"/>
              <a:t>Still waters of Ein Farah in Judean wilderness</a:t>
            </a:r>
          </a:p>
        </p:txBody>
      </p:sp>
      <p:sp>
        <p:nvSpPr>
          <p:cNvPr id="3" name="Text Placeholder 2">
            <a:extLst>
              <a:ext uri="{FF2B5EF4-FFF2-40B4-BE49-F238E27FC236}">
                <a16:creationId xmlns:a16="http://schemas.microsoft.com/office/drawing/2014/main" id="{7EE91195-1E1F-4D22-BBC3-D7750477AE55}"/>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C7130E49-18CD-40F8-8237-61AC5C3FC744}"/>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39639224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B1F0392-6637-BCC6-AF98-16C0E2FC22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ECBD861-0E09-4775-ACEE-E171086C7060}"/>
              </a:ext>
            </a:extLst>
          </p:cNvPr>
          <p:cNvSpPr>
            <a:spLocks noGrp="1"/>
          </p:cNvSpPr>
          <p:nvPr>
            <p:ph type="body" sz="quarter" idx="10"/>
          </p:nvPr>
        </p:nvSpPr>
        <p:spPr/>
        <p:txBody>
          <a:bodyPr/>
          <a:lstStyle/>
          <a:p>
            <a:r>
              <a:rPr lang="en-US" dirty="0"/>
              <a:t>Ein </a:t>
            </a:r>
            <a:r>
              <a:rPr lang="en-US" dirty="0" err="1"/>
              <a:t>Avdat</a:t>
            </a:r>
            <a:r>
              <a:rPr lang="en-US" dirty="0"/>
              <a:t> in </a:t>
            </a:r>
            <a:r>
              <a:rPr lang="en-US" dirty="0" err="1"/>
              <a:t>Nahal</a:t>
            </a:r>
            <a:r>
              <a:rPr lang="en-US" dirty="0"/>
              <a:t> Zin</a:t>
            </a:r>
          </a:p>
        </p:txBody>
      </p:sp>
      <p:sp>
        <p:nvSpPr>
          <p:cNvPr id="3" name="Text Placeholder 2">
            <a:extLst>
              <a:ext uri="{FF2B5EF4-FFF2-40B4-BE49-F238E27FC236}">
                <a16:creationId xmlns:a16="http://schemas.microsoft.com/office/drawing/2014/main" id="{BABB122B-549A-4637-BC81-4B23B2083E72}"/>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B15940FC-9236-44B1-AC70-200708552854}"/>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1884331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mountain, rock, nature&#10;&#10;Description automatically generated">
            <a:extLst>
              <a:ext uri="{FF2B5EF4-FFF2-40B4-BE49-F238E27FC236}">
                <a16:creationId xmlns:a16="http://schemas.microsoft.com/office/drawing/2014/main" id="{BF8B0BCB-CDAC-BB7E-4218-A16E788836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366256"/>
            <a:ext cx="13716000" cy="9554489"/>
          </a:xfrm>
          <a:prstGeom prst="rect">
            <a:avLst/>
          </a:prstGeom>
        </p:spPr>
      </p:pic>
      <p:sp>
        <p:nvSpPr>
          <p:cNvPr id="2" name="Text Placeholder 1">
            <a:extLst>
              <a:ext uri="{FF2B5EF4-FFF2-40B4-BE49-F238E27FC236}">
                <a16:creationId xmlns:a16="http://schemas.microsoft.com/office/drawing/2014/main" id="{724C0F7F-9C0D-4B11-B8A3-50401E4759AF}"/>
              </a:ext>
            </a:extLst>
          </p:cNvPr>
          <p:cNvSpPr>
            <a:spLocks noGrp="1"/>
          </p:cNvSpPr>
          <p:nvPr>
            <p:ph type="body" sz="quarter" idx="10"/>
          </p:nvPr>
        </p:nvSpPr>
        <p:spPr/>
        <p:txBody>
          <a:bodyPr/>
          <a:lstStyle/>
          <a:p>
            <a:r>
              <a:rPr lang="en-US" dirty="0"/>
              <a:t>Sheep drinking from a pool or stream in Judean wilderness</a:t>
            </a:r>
          </a:p>
        </p:txBody>
      </p:sp>
      <p:sp>
        <p:nvSpPr>
          <p:cNvPr id="3" name="Text Placeholder 2">
            <a:extLst>
              <a:ext uri="{FF2B5EF4-FFF2-40B4-BE49-F238E27FC236}">
                <a16:creationId xmlns:a16="http://schemas.microsoft.com/office/drawing/2014/main" id="{A5BACEFE-607E-43E6-A6BB-48386BA06615}"/>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1534B152-03A3-45B0-9043-93152A82900F}"/>
              </a:ext>
            </a:extLst>
          </p:cNvPr>
          <p:cNvSpPr>
            <a:spLocks noGrp="1"/>
          </p:cNvSpPr>
          <p:nvPr>
            <p:ph type="title"/>
          </p:nvPr>
        </p:nvSpPr>
        <p:spPr/>
        <p:txBody>
          <a:bodyPr/>
          <a:lstStyle/>
          <a:p>
            <a:r>
              <a:rPr lang="en-US" dirty="0"/>
              <a:t>He restores my soul</a:t>
            </a:r>
          </a:p>
        </p:txBody>
      </p:sp>
    </p:spTree>
    <p:extLst>
      <p:ext uri="{BB962C8B-B14F-4D97-AF65-F5344CB8AC3E}">
        <p14:creationId xmlns:p14="http://schemas.microsoft.com/office/powerpoint/2010/main" val="23303214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 holding a bird&#10;&#10;Description automatically generated with medium confidence">
            <a:extLst>
              <a:ext uri="{FF2B5EF4-FFF2-40B4-BE49-F238E27FC236}">
                <a16:creationId xmlns:a16="http://schemas.microsoft.com/office/drawing/2014/main" id="{83DFA58F-5207-0FBD-C416-E468E55531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0944" y="0"/>
            <a:ext cx="12326112" cy="10287000"/>
          </a:xfrm>
          <a:prstGeom prst="rect">
            <a:avLst/>
          </a:prstGeom>
        </p:spPr>
      </p:pic>
      <p:sp>
        <p:nvSpPr>
          <p:cNvPr id="2" name="Text Placeholder 1">
            <a:extLst>
              <a:ext uri="{FF2B5EF4-FFF2-40B4-BE49-F238E27FC236}">
                <a16:creationId xmlns:a16="http://schemas.microsoft.com/office/drawing/2014/main" id="{724C0F7F-9C0D-4B11-B8A3-50401E4759AF}"/>
              </a:ext>
            </a:extLst>
          </p:cNvPr>
          <p:cNvSpPr>
            <a:spLocks noGrp="1"/>
          </p:cNvSpPr>
          <p:nvPr>
            <p:ph type="body" sz="quarter" idx="10"/>
          </p:nvPr>
        </p:nvSpPr>
        <p:spPr/>
        <p:txBody>
          <a:bodyPr/>
          <a:lstStyle/>
          <a:p>
            <a:r>
              <a:rPr lang="en-US" dirty="0"/>
              <a:t>Statuette of a Good Shepherd, reworked fragment of a large sarcophagus, circa AD 300</a:t>
            </a:r>
          </a:p>
        </p:txBody>
      </p:sp>
      <p:sp>
        <p:nvSpPr>
          <p:cNvPr id="3" name="Text Placeholder 2">
            <a:extLst>
              <a:ext uri="{FF2B5EF4-FFF2-40B4-BE49-F238E27FC236}">
                <a16:creationId xmlns:a16="http://schemas.microsoft.com/office/drawing/2014/main" id="{A5BACEFE-607E-43E6-A6BB-48386BA06615}"/>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1534B152-03A3-45B0-9043-93152A82900F}"/>
              </a:ext>
            </a:extLst>
          </p:cNvPr>
          <p:cNvSpPr>
            <a:spLocks noGrp="1"/>
          </p:cNvSpPr>
          <p:nvPr>
            <p:ph type="title"/>
          </p:nvPr>
        </p:nvSpPr>
        <p:spPr/>
        <p:txBody>
          <a:bodyPr/>
          <a:lstStyle/>
          <a:p>
            <a:r>
              <a:rPr lang="en-US" dirty="0"/>
              <a:t>He restores my soul</a:t>
            </a:r>
          </a:p>
        </p:txBody>
      </p:sp>
    </p:spTree>
    <p:extLst>
      <p:ext uri="{BB962C8B-B14F-4D97-AF65-F5344CB8AC3E}">
        <p14:creationId xmlns:p14="http://schemas.microsoft.com/office/powerpoint/2010/main" val="3735156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749CD4-3CCE-0B15-F3BB-626782C440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9180" y="0"/>
            <a:ext cx="8549640" cy="10287000"/>
          </a:xfrm>
          <a:prstGeom prst="rect">
            <a:avLst/>
          </a:prstGeom>
        </p:spPr>
      </p:pic>
      <p:sp>
        <p:nvSpPr>
          <p:cNvPr id="2" name="Text Placeholder 1">
            <a:extLst>
              <a:ext uri="{FF2B5EF4-FFF2-40B4-BE49-F238E27FC236}">
                <a16:creationId xmlns:a16="http://schemas.microsoft.com/office/drawing/2014/main" id="{724C0F7F-9C0D-4B11-B8A3-50401E4759AF}"/>
              </a:ext>
            </a:extLst>
          </p:cNvPr>
          <p:cNvSpPr>
            <a:spLocks noGrp="1"/>
          </p:cNvSpPr>
          <p:nvPr>
            <p:ph type="body" sz="quarter" idx="10"/>
          </p:nvPr>
        </p:nvSpPr>
        <p:spPr/>
        <p:txBody>
          <a:bodyPr/>
          <a:lstStyle/>
          <a:p>
            <a:r>
              <a:rPr lang="en-US" dirty="0"/>
              <a:t>Marble statuette of the Good Shephard, from Asia Minor, 280–290 AD</a:t>
            </a:r>
          </a:p>
        </p:txBody>
      </p:sp>
      <p:sp>
        <p:nvSpPr>
          <p:cNvPr id="3" name="Text Placeholder 2">
            <a:extLst>
              <a:ext uri="{FF2B5EF4-FFF2-40B4-BE49-F238E27FC236}">
                <a16:creationId xmlns:a16="http://schemas.microsoft.com/office/drawing/2014/main" id="{A5BACEFE-607E-43E6-A6BB-48386BA06615}"/>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1534B152-03A3-45B0-9043-93152A82900F}"/>
              </a:ext>
            </a:extLst>
          </p:cNvPr>
          <p:cNvSpPr>
            <a:spLocks noGrp="1"/>
          </p:cNvSpPr>
          <p:nvPr>
            <p:ph type="title"/>
          </p:nvPr>
        </p:nvSpPr>
        <p:spPr/>
        <p:txBody>
          <a:bodyPr/>
          <a:lstStyle/>
          <a:p>
            <a:r>
              <a:rPr lang="en-US" dirty="0"/>
              <a:t>He restores my soul</a:t>
            </a:r>
          </a:p>
        </p:txBody>
      </p:sp>
    </p:spTree>
    <p:extLst>
      <p:ext uri="{BB962C8B-B14F-4D97-AF65-F5344CB8AC3E}">
        <p14:creationId xmlns:p14="http://schemas.microsoft.com/office/powerpoint/2010/main" val="18778772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391DC24-14CA-5497-F6D9-D1DFF012E1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6976" y="0"/>
            <a:ext cx="11814048" cy="10287000"/>
          </a:xfrm>
          <a:prstGeom prst="rect">
            <a:avLst/>
          </a:prstGeom>
        </p:spPr>
      </p:pic>
      <p:sp>
        <p:nvSpPr>
          <p:cNvPr id="2" name="Text Placeholder 1">
            <a:extLst>
              <a:ext uri="{FF2B5EF4-FFF2-40B4-BE49-F238E27FC236}">
                <a16:creationId xmlns:a16="http://schemas.microsoft.com/office/drawing/2014/main" id="{724C0F7F-9C0D-4B11-B8A3-50401E4759AF}"/>
              </a:ext>
            </a:extLst>
          </p:cNvPr>
          <p:cNvSpPr>
            <a:spLocks noGrp="1"/>
          </p:cNvSpPr>
          <p:nvPr>
            <p:ph type="body" sz="quarter" idx="10"/>
          </p:nvPr>
        </p:nvSpPr>
        <p:spPr/>
        <p:txBody>
          <a:bodyPr/>
          <a:lstStyle/>
          <a:p>
            <a:r>
              <a:rPr lang="en-US" dirty="0"/>
              <a:t>Shepherdess carrying a lamb on a Roman road west of </a:t>
            </a:r>
            <a:r>
              <a:rPr lang="en-US" dirty="0" err="1"/>
              <a:t>Assos</a:t>
            </a:r>
            <a:endParaRPr lang="en-US" dirty="0"/>
          </a:p>
        </p:txBody>
      </p:sp>
      <p:sp>
        <p:nvSpPr>
          <p:cNvPr id="3" name="Text Placeholder 2">
            <a:extLst>
              <a:ext uri="{FF2B5EF4-FFF2-40B4-BE49-F238E27FC236}">
                <a16:creationId xmlns:a16="http://schemas.microsoft.com/office/drawing/2014/main" id="{A5BACEFE-607E-43E6-A6BB-48386BA06615}"/>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1534B152-03A3-45B0-9043-93152A82900F}"/>
              </a:ext>
            </a:extLst>
          </p:cNvPr>
          <p:cNvSpPr>
            <a:spLocks noGrp="1"/>
          </p:cNvSpPr>
          <p:nvPr>
            <p:ph type="title"/>
          </p:nvPr>
        </p:nvSpPr>
        <p:spPr/>
        <p:txBody>
          <a:bodyPr/>
          <a:lstStyle/>
          <a:p>
            <a:r>
              <a:rPr lang="en-US" dirty="0"/>
              <a:t>He restores my soul</a:t>
            </a:r>
          </a:p>
        </p:txBody>
      </p:sp>
    </p:spTree>
    <p:extLst>
      <p:ext uri="{BB962C8B-B14F-4D97-AF65-F5344CB8AC3E}">
        <p14:creationId xmlns:p14="http://schemas.microsoft.com/office/powerpoint/2010/main" val="258380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person, old&#10;&#10;Description automatically generated">
            <a:extLst>
              <a:ext uri="{FF2B5EF4-FFF2-40B4-BE49-F238E27FC236}">
                <a16:creationId xmlns:a16="http://schemas.microsoft.com/office/drawing/2014/main" id="{8F8A20AF-8AE1-67BD-AAFD-61F6C2CC1E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2824" y="0"/>
            <a:ext cx="5102352" cy="10287000"/>
          </a:xfrm>
          <a:prstGeom prst="rect">
            <a:avLst/>
          </a:prstGeom>
        </p:spPr>
      </p:pic>
      <p:sp>
        <p:nvSpPr>
          <p:cNvPr id="2" name="Text Placeholder 1"/>
          <p:cNvSpPr>
            <a:spLocks noGrp="1"/>
          </p:cNvSpPr>
          <p:nvPr>
            <p:ph type="body" sz="quarter" idx="10"/>
          </p:nvPr>
        </p:nvSpPr>
        <p:spPr/>
        <p:txBody>
          <a:bodyPr/>
          <a:lstStyle/>
          <a:p>
            <a:r>
              <a:rPr lang="en-US" dirty="0"/>
              <a:t>Palestinian shepherd boy</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A Psalm of David</a:t>
            </a:r>
          </a:p>
        </p:txBody>
      </p:sp>
    </p:spTree>
    <p:extLst>
      <p:ext uri="{BB962C8B-B14F-4D97-AF65-F5344CB8AC3E}">
        <p14:creationId xmlns:p14="http://schemas.microsoft.com/office/powerpoint/2010/main" val="2132102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8A97412-EB16-78C8-CB86-F6BAE6308D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724C0F7F-9C0D-4B11-B8A3-50401E4759AF}"/>
              </a:ext>
            </a:extLst>
          </p:cNvPr>
          <p:cNvSpPr>
            <a:spLocks noGrp="1"/>
          </p:cNvSpPr>
          <p:nvPr>
            <p:ph type="body" sz="quarter" idx="10"/>
          </p:nvPr>
        </p:nvSpPr>
        <p:spPr/>
        <p:txBody>
          <a:bodyPr/>
          <a:lstStyle/>
          <a:p>
            <a:r>
              <a:rPr lang="en-US" dirty="0"/>
              <a:t>Sheep finding shade in </a:t>
            </a:r>
            <a:r>
              <a:rPr lang="en-US" dirty="0" err="1"/>
              <a:t>Nahal</a:t>
            </a:r>
            <a:r>
              <a:rPr lang="en-US" dirty="0"/>
              <a:t> Tekoa</a:t>
            </a:r>
          </a:p>
        </p:txBody>
      </p:sp>
      <p:sp>
        <p:nvSpPr>
          <p:cNvPr id="3" name="Text Placeholder 2">
            <a:extLst>
              <a:ext uri="{FF2B5EF4-FFF2-40B4-BE49-F238E27FC236}">
                <a16:creationId xmlns:a16="http://schemas.microsoft.com/office/drawing/2014/main" id="{A5BACEFE-607E-43E6-A6BB-48386BA06615}"/>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1534B152-03A3-45B0-9043-93152A82900F}"/>
              </a:ext>
            </a:extLst>
          </p:cNvPr>
          <p:cNvSpPr>
            <a:spLocks noGrp="1"/>
          </p:cNvSpPr>
          <p:nvPr>
            <p:ph type="title"/>
          </p:nvPr>
        </p:nvSpPr>
        <p:spPr/>
        <p:txBody>
          <a:bodyPr/>
          <a:lstStyle/>
          <a:p>
            <a:r>
              <a:rPr lang="en-US" dirty="0"/>
              <a:t>He restores my soul</a:t>
            </a:r>
          </a:p>
        </p:txBody>
      </p:sp>
    </p:spTree>
    <p:extLst>
      <p:ext uri="{BB962C8B-B14F-4D97-AF65-F5344CB8AC3E}">
        <p14:creationId xmlns:p14="http://schemas.microsoft.com/office/powerpoint/2010/main" val="25306022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3238DC-EFC6-279B-7390-9B14E8187B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92DB9A9-A635-4F38-97FE-48B52D78867A}"/>
              </a:ext>
            </a:extLst>
          </p:cNvPr>
          <p:cNvSpPr>
            <a:spLocks noGrp="1"/>
          </p:cNvSpPr>
          <p:nvPr>
            <p:ph type="body" sz="quarter" idx="10"/>
          </p:nvPr>
        </p:nvSpPr>
        <p:spPr/>
        <p:txBody>
          <a:bodyPr/>
          <a:lstStyle/>
          <a:p>
            <a:r>
              <a:rPr lang="en-US" dirty="0"/>
              <a:t>Shepherd leading sheep down a road at </a:t>
            </a:r>
            <a:r>
              <a:rPr lang="en-US" dirty="0" err="1"/>
              <a:t>Makkedah</a:t>
            </a:r>
            <a:r>
              <a:rPr lang="en-US" dirty="0"/>
              <a:t> (Khirbet el-Qom)</a:t>
            </a:r>
          </a:p>
        </p:txBody>
      </p:sp>
      <p:sp>
        <p:nvSpPr>
          <p:cNvPr id="3" name="Text Placeholder 2">
            <a:extLst>
              <a:ext uri="{FF2B5EF4-FFF2-40B4-BE49-F238E27FC236}">
                <a16:creationId xmlns:a16="http://schemas.microsoft.com/office/drawing/2014/main" id="{9F89E028-7320-48B1-844C-3E72F95527A6}"/>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B2DA6E42-9301-4E66-A61F-C3F23AA35117}"/>
              </a:ext>
            </a:extLst>
          </p:cNvPr>
          <p:cNvSpPr>
            <a:spLocks noGrp="1"/>
          </p:cNvSpPr>
          <p:nvPr>
            <p:ph type="title"/>
          </p:nvPr>
        </p:nvSpPr>
        <p:spPr/>
        <p:txBody>
          <a:bodyPr/>
          <a:lstStyle/>
          <a:p>
            <a:r>
              <a:rPr lang="en-US" dirty="0"/>
              <a:t>He leads me in the paths of righteousness for His name’s sake</a:t>
            </a:r>
          </a:p>
        </p:txBody>
      </p:sp>
    </p:spTree>
    <p:extLst>
      <p:ext uri="{BB962C8B-B14F-4D97-AF65-F5344CB8AC3E}">
        <p14:creationId xmlns:p14="http://schemas.microsoft.com/office/powerpoint/2010/main" val="17320921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building, arch, stone&#10;&#10;Description automatically generated">
            <a:extLst>
              <a:ext uri="{FF2B5EF4-FFF2-40B4-BE49-F238E27FC236}">
                <a16:creationId xmlns:a16="http://schemas.microsoft.com/office/drawing/2014/main" id="{8D2A75DF-4334-9FA8-BBFE-7D04FC5DFA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6672" y="0"/>
            <a:ext cx="7534656" cy="10287000"/>
          </a:xfrm>
          <a:prstGeom prst="rect">
            <a:avLst/>
          </a:prstGeom>
        </p:spPr>
      </p:pic>
      <p:sp>
        <p:nvSpPr>
          <p:cNvPr id="2" name="Text Placeholder 1">
            <a:extLst>
              <a:ext uri="{FF2B5EF4-FFF2-40B4-BE49-F238E27FC236}">
                <a16:creationId xmlns:a16="http://schemas.microsoft.com/office/drawing/2014/main" id="{E92DB9A9-A635-4F38-97FE-48B52D78867A}"/>
              </a:ext>
            </a:extLst>
          </p:cNvPr>
          <p:cNvSpPr>
            <a:spLocks noGrp="1"/>
          </p:cNvSpPr>
          <p:nvPr>
            <p:ph type="body" sz="quarter" idx="10"/>
          </p:nvPr>
        </p:nvSpPr>
        <p:spPr/>
        <p:txBody>
          <a:bodyPr/>
          <a:lstStyle/>
          <a:p>
            <a:r>
              <a:rPr lang="en-US" dirty="0"/>
              <a:t>Shepherd in Israel leading sheep down a path</a:t>
            </a:r>
          </a:p>
        </p:txBody>
      </p:sp>
      <p:sp>
        <p:nvSpPr>
          <p:cNvPr id="3" name="Text Placeholder 2">
            <a:extLst>
              <a:ext uri="{FF2B5EF4-FFF2-40B4-BE49-F238E27FC236}">
                <a16:creationId xmlns:a16="http://schemas.microsoft.com/office/drawing/2014/main" id="{9F89E028-7320-48B1-844C-3E72F95527A6}"/>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B2DA6E42-9301-4E66-A61F-C3F23AA35117}"/>
              </a:ext>
            </a:extLst>
          </p:cNvPr>
          <p:cNvSpPr>
            <a:spLocks noGrp="1"/>
          </p:cNvSpPr>
          <p:nvPr>
            <p:ph type="title"/>
          </p:nvPr>
        </p:nvSpPr>
        <p:spPr/>
        <p:txBody>
          <a:bodyPr/>
          <a:lstStyle/>
          <a:p>
            <a:r>
              <a:rPr lang="en-US" dirty="0"/>
              <a:t>He leads me in the paths of righteousness for His name’s sake</a:t>
            </a:r>
          </a:p>
        </p:txBody>
      </p:sp>
    </p:spTree>
    <p:extLst>
      <p:ext uri="{BB962C8B-B14F-4D97-AF65-F5344CB8AC3E}">
        <p14:creationId xmlns:p14="http://schemas.microsoft.com/office/powerpoint/2010/main" val="30856266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91F0F0-4899-AEF0-6D54-C9A84215B9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3FFB870-DA19-49C3-9B0F-AE0052597633}"/>
              </a:ext>
            </a:extLst>
          </p:cNvPr>
          <p:cNvSpPr>
            <a:spLocks noGrp="1"/>
          </p:cNvSpPr>
          <p:nvPr>
            <p:ph type="body" sz="quarter" idx="10"/>
          </p:nvPr>
        </p:nvSpPr>
        <p:spPr/>
        <p:txBody>
          <a:bodyPr/>
          <a:lstStyle/>
          <a:p>
            <a:r>
              <a:rPr lang="en-US" dirty="0"/>
              <a:t>Shepherd going before his flock in Israel</a:t>
            </a:r>
          </a:p>
        </p:txBody>
      </p:sp>
      <p:sp>
        <p:nvSpPr>
          <p:cNvPr id="3" name="Text Placeholder 2">
            <a:extLst>
              <a:ext uri="{FF2B5EF4-FFF2-40B4-BE49-F238E27FC236}">
                <a16:creationId xmlns:a16="http://schemas.microsoft.com/office/drawing/2014/main" id="{6153AA6C-4058-4909-9BBE-B8674B695F06}"/>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E9EDAEBB-FFB8-426A-9963-AE5CE3407969}"/>
              </a:ext>
            </a:extLst>
          </p:cNvPr>
          <p:cNvSpPr>
            <a:spLocks noGrp="1"/>
          </p:cNvSpPr>
          <p:nvPr>
            <p:ph type="title"/>
          </p:nvPr>
        </p:nvSpPr>
        <p:spPr/>
        <p:txBody>
          <a:bodyPr/>
          <a:lstStyle/>
          <a:p>
            <a:r>
              <a:rPr lang="en-US" dirty="0"/>
              <a:t>He leads me in the paths of righteousness for His name’s sake</a:t>
            </a:r>
          </a:p>
        </p:txBody>
      </p:sp>
    </p:spTree>
    <p:extLst>
      <p:ext uri="{BB962C8B-B14F-4D97-AF65-F5344CB8AC3E}">
        <p14:creationId xmlns:p14="http://schemas.microsoft.com/office/powerpoint/2010/main" val="2896363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E91DD27-2BDE-8987-5855-EB5583BA6C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9D1273A-8E1A-42BB-94D6-8F70616FE6B9}"/>
              </a:ext>
            </a:extLst>
          </p:cNvPr>
          <p:cNvSpPr>
            <a:spLocks noGrp="1"/>
          </p:cNvSpPr>
          <p:nvPr>
            <p:ph type="body" sz="quarter" idx="10"/>
          </p:nvPr>
        </p:nvSpPr>
        <p:spPr/>
        <p:txBody>
          <a:bodyPr/>
          <a:lstStyle/>
          <a:p>
            <a:r>
              <a:rPr lang="en-US" dirty="0"/>
              <a:t>Shepherd going before his flock in Israel</a:t>
            </a:r>
          </a:p>
        </p:txBody>
      </p:sp>
      <p:sp>
        <p:nvSpPr>
          <p:cNvPr id="3" name="Text Placeholder 2">
            <a:extLst>
              <a:ext uri="{FF2B5EF4-FFF2-40B4-BE49-F238E27FC236}">
                <a16:creationId xmlns:a16="http://schemas.microsoft.com/office/drawing/2014/main" id="{0FFD6B8A-55A2-429A-B946-8EA0281AF3B3}"/>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7CD9666F-9E0F-44E6-B344-42917DD97DA1}"/>
              </a:ext>
            </a:extLst>
          </p:cNvPr>
          <p:cNvSpPr>
            <a:spLocks noGrp="1"/>
          </p:cNvSpPr>
          <p:nvPr>
            <p:ph type="title"/>
          </p:nvPr>
        </p:nvSpPr>
        <p:spPr/>
        <p:txBody>
          <a:bodyPr/>
          <a:lstStyle/>
          <a:p>
            <a:r>
              <a:rPr lang="en-US" dirty="0"/>
              <a:t>He leads me in the paths of righteousness for His name’s sake</a:t>
            </a:r>
          </a:p>
        </p:txBody>
      </p:sp>
    </p:spTree>
    <p:extLst>
      <p:ext uri="{BB962C8B-B14F-4D97-AF65-F5344CB8AC3E}">
        <p14:creationId xmlns:p14="http://schemas.microsoft.com/office/powerpoint/2010/main" val="27446784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wnloads\Paleo-Hebrew inscription from Mount Gerizim, tb0531166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0"/>
            <a:ext cx="13716000" cy="10287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Paleo-Hebrew inscription from Mount Gerizim with the name “Yahweh”</a:t>
            </a:r>
          </a:p>
        </p:txBody>
      </p:sp>
      <p:sp>
        <p:nvSpPr>
          <p:cNvPr id="3" name="Text Placeholder 2"/>
          <p:cNvSpPr>
            <a:spLocks noGrp="1"/>
          </p:cNvSpPr>
          <p:nvPr>
            <p:ph type="body" sz="quarter" idx="12"/>
          </p:nvPr>
        </p:nvSpPr>
        <p:spPr/>
        <p:txBody>
          <a:bodyPr/>
          <a:lstStyle/>
          <a:p>
            <a:r>
              <a:rPr lang="en-US" dirty="0"/>
              <a:t>23:3</a:t>
            </a:r>
          </a:p>
        </p:txBody>
      </p:sp>
      <p:sp>
        <p:nvSpPr>
          <p:cNvPr id="4" name="Title 3"/>
          <p:cNvSpPr>
            <a:spLocks noGrp="1"/>
          </p:cNvSpPr>
          <p:nvPr>
            <p:ph type="title"/>
          </p:nvPr>
        </p:nvSpPr>
        <p:spPr/>
        <p:txBody>
          <a:bodyPr/>
          <a:lstStyle/>
          <a:p>
            <a:r>
              <a:rPr lang="en-US" dirty="0"/>
              <a:t>He leads me in the paths of righteousness for His name’s sake</a:t>
            </a:r>
          </a:p>
        </p:txBody>
      </p:sp>
    </p:spTree>
    <p:extLst>
      <p:ext uri="{BB962C8B-B14F-4D97-AF65-F5344CB8AC3E}">
        <p14:creationId xmlns:p14="http://schemas.microsoft.com/office/powerpoint/2010/main" val="597297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2286000" y="0"/>
            <a:ext cx="13716000" cy="10287000"/>
            <a:chOff x="0" y="0"/>
            <a:chExt cx="9144000" cy="6858000"/>
          </a:xfrm>
        </p:grpSpPr>
        <p:pic>
          <p:nvPicPr>
            <p:cNvPr id="1026" name="Picture 2" descr="C:\Users\Kris\Downloads\Paleo-Hebrew inscription from Mount Gerizim, tb0531166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2209800" y="2151380"/>
              <a:ext cx="4006850" cy="1125220"/>
              <a:chOff x="2209800" y="2151380"/>
              <a:chExt cx="4006850" cy="1125220"/>
            </a:xfrm>
          </p:grpSpPr>
          <p:sp>
            <p:nvSpPr>
              <p:cNvPr id="6" name="Freeform 5"/>
              <p:cNvSpPr/>
              <p:nvPr/>
            </p:nvSpPr>
            <p:spPr>
              <a:xfrm>
                <a:off x="2209800" y="2171699"/>
                <a:ext cx="922020" cy="1026795"/>
              </a:xfrm>
              <a:custGeom>
                <a:avLst/>
                <a:gdLst>
                  <a:gd name="connsiteX0" fmla="*/ 0 w 845820"/>
                  <a:gd name="connsiteY0" fmla="*/ 137160 h 952500"/>
                  <a:gd name="connsiteX1" fmla="*/ 243840 w 845820"/>
                  <a:gd name="connsiteY1" fmla="*/ 76200 h 952500"/>
                  <a:gd name="connsiteX2" fmla="*/ 845820 w 845820"/>
                  <a:gd name="connsiteY2" fmla="*/ 0 h 952500"/>
                  <a:gd name="connsiteX3" fmla="*/ 762000 w 845820"/>
                  <a:gd name="connsiteY3" fmla="*/ 22860 h 952500"/>
                  <a:gd name="connsiteX4" fmla="*/ 800100 w 845820"/>
                  <a:gd name="connsiteY4" fmla="*/ 228600 h 952500"/>
                  <a:gd name="connsiteX5" fmla="*/ 53340 w 845820"/>
                  <a:gd name="connsiteY5" fmla="*/ 274320 h 952500"/>
                  <a:gd name="connsiteX6" fmla="*/ 807720 w 845820"/>
                  <a:gd name="connsiteY6" fmla="*/ 236220 h 952500"/>
                  <a:gd name="connsiteX7" fmla="*/ 822960 w 845820"/>
                  <a:gd name="connsiteY7" fmla="*/ 419100 h 952500"/>
                  <a:gd name="connsiteX8" fmla="*/ 91440 w 845820"/>
                  <a:gd name="connsiteY8" fmla="*/ 426720 h 952500"/>
                  <a:gd name="connsiteX9" fmla="*/ 830580 w 845820"/>
                  <a:gd name="connsiteY9" fmla="*/ 426720 h 952500"/>
                  <a:gd name="connsiteX10" fmla="*/ 830580 w 845820"/>
                  <a:gd name="connsiteY10" fmla="*/ 952500 h 952500"/>
                  <a:gd name="connsiteX0" fmla="*/ 0 w 845820"/>
                  <a:gd name="connsiteY0" fmla="*/ 137160 h 952500"/>
                  <a:gd name="connsiteX1" fmla="*/ 243840 w 845820"/>
                  <a:gd name="connsiteY1" fmla="*/ 76200 h 952500"/>
                  <a:gd name="connsiteX2" fmla="*/ 845820 w 845820"/>
                  <a:gd name="connsiteY2" fmla="*/ 0 h 952500"/>
                  <a:gd name="connsiteX3" fmla="*/ 762000 w 845820"/>
                  <a:gd name="connsiteY3" fmla="*/ 13335 h 952500"/>
                  <a:gd name="connsiteX4" fmla="*/ 800100 w 845820"/>
                  <a:gd name="connsiteY4" fmla="*/ 228600 h 952500"/>
                  <a:gd name="connsiteX5" fmla="*/ 53340 w 845820"/>
                  <a:gd name="connsiteY5" fmla="*/ 274320 h 952500"/>
                  <a:gd name="connsiteX6" fmla="*/ 807720 w 845820"/>
                  <a:gd name="connsiteY6" fmla="*/ 236220 h 952500"/>
                  <a:gd name="connsiteX7" fmla="*/ 822960 w 845820"/>
                  <a:gd name="connsiteY7" fmla="*/ 419100 h 952500"/>
                  <a:gd name="connsiteX8" fmla="*/ 91440 w 845820"/>
                  <a:gd name="connsiteY8" fmla="*/ 426720 h 952500"/>
                  <a:gd name="connsiteX9" fmla="*/ 830580 w 845820"/>
                  <a:gd name="connsiteY9" fmla="*/ 426720 h 952500"/>
                  <a:gd name="connsiteX10" fmla="*/ 830580 w 845820"/>
                  <a:gd name="connsiteY10" fmla="*/ 952500 h 952500"/>
                  <a:gd name="connsiteX0" fmla="*/ 0 w 845820"/>
                  <a:gd name="connsiteY0" fmla="*/ 137160 h 952500"/>
                  <a:gd name="connsiteX1" fmla="*/ 243840 w 845820"/>
                  <a:gd name="connsiteY1" fmla="*/ 76200 h 952500"/>
                  <a:gd name="connsiteX2" fmla="*/ 845820 w 845820"/>
                  <a:gd name="connsiteY2" fmla="*/ 0 h 952500"/>
                  <a:gd name="connsiteX3" fmla="*/ 762000 w 845820"/>
                  <a:gd name="connsiteY3" fmla="*/ 13335 h 952500"/>
                  <a:gd name="connsiteX4" fmla="*/ 804862 w 845820"/>
                  <a:gd name="connsiteY4" fmla="*/ 238125 h 952500"/>
                  <a:gd name="connsiteX5" fmla="*/ 53340 w 845820"/>
                  <a:gd name="connsiteY5" fmla="*/ 274320 h 952500"/>
                  <a:gd name="connsiteX6" fmla="*/ 807720 w 845820"/>
                  <a:gd name="connsiteY6" fmla="*/ 236220 h 952500"/>
                  <a:gd name="connsiteX7" fmla="*/ 822960 w 845820"/>
                  <a:gd name="connsiteY7" fmla="*/ 419100 h 952500"/>
                  <a:gd name="connsiteX8" fmla="*/ 91440 w 845820"/>
                  <a:gd name="connsiteY8" fmla="*/ 426720 h 952500"/>
                  <a:gd name="connsiteX9" fmla="*/ 830580 w 845820"/>
                  <a:gd name="connsiteY9" fmla="*/ 426720 h 952500"/>
                  <a:gd name="connsiteX10" fmla="*/ 830580 w 845820"/>
                  <a:gd name="connsiteY10" fmla="*/ 952500 h 952500"/>
                  <a:gd name="connsiteX0" fmla="*/ 0 w 845820"/>
                  <a:gd name="connsiteY0" fmla="*/ 137160 h 952500"/>
                  <a:gd name="connsiteX1" fmla="*/ 243840 w 845820"/>
                  <a:gd name="connsiteY1" fmla="*/ 76200 h 952500"/>
                  <a:gd name="connsiteX2" fmla="*/ 845820 w 845820"/>
                  <a:gd name="connsiteY2" fmla="*/ 0 h 952500"/>
                  <a:gd name="connsiteX3" fmla="*/ 762000 w 845820"/>
                  <a:gd name="connsiteY3" fmla="*/ 13335 h 952500"/>
                  <a:gd name="connsiteX4" fmla="*/ 804862 w 845820"/>
                  <a:gd name="connsiteY4" fmla="*/ 238125 h 952500"/>
                  <a:gd name="connsiteX5" fmla="*/ 53340 w 845820"/>
                  <a:gd name="connsiteY5" fmla="*/ 274320 h 952500"/>
                  <a:gd name="connsiteX6" fmla="*/ 807720 w 845820"/>
                  <a:gd name="connsiteY6" fmla="*/ 236220 h 952500"/>
                  <a:gd name="connsiteX7" fmla="*/ 839628 w 845820"/>
                  <a:gd name="connsiteY7" fmla="*/ 431006 h 952500"/>
                  <a:gd name="connsiteX8" fmla="*/ 91440 w 845820"/>
                  <a:gd name="connsiteY8" fmla="*/ 426720 h 952500"/>
                  <a:gd name="connsiteX9" fmla="*/ 830580 w 845820"/>
                  <a:gd name="connsiteY9" fmla="*/ 426720 h 952500"/>
                  <a:gd name="connsiteX10" fmla="*/ 830580 w 845820"/>
                  <a:gd name="connsiteY10" fmla="*/ 952500 h 952500"/>
                  <a:gd name="connsiteX0" fmla="*/ 0 w 845820"/>
                  <a:gd name="connsiteY0" fmla="*/ 137160 h 952500"/>
                  <a:gd name="connsiteX1" fmla="*/ 243840 w 845820"/>
                  <a:gd name="connsiteY1" fmla="*/ 76200 h 952500"/>
                  <a:gd name="connsiteX2" fmla="*/ 845820 w 845820"/>
                  <a:gd name="connsiteY2" fmla="*/ 0 h 952500"/>
                  <a:gd name="connsiteX3" fmla="*/ 762000 w 845820"/>
                  <a:gd name="connsiteY3" fmla="*/ 13335 h 952500"/>
                  <a:gd name="connsiteX4" fmla="*/ 804862 w 845820"/>
                  <a:gd name="connsiteY4" fmla="*/ 238125 h 952500"/>
                  <a:gd name="connsiteX5" fmla="*/ 53340 w 845820"/>
                  <a:gd name="connsiteY5" fmla="*/ 274320 h 952500"/>
                  <a:gd name="connsiteX6" fmla="*/ 807720 w 845820"/>
                  <a:gd name="connsiteY6" fmla="*/ 236220 h 952500"/>
                  <a:gd name="connsiteX7" fmla="*/ 832484 w 845820"/>
                  <a:gd name="connsiteY7" fmla="*/ 426244 h 952500"/>
                  <a:gd name="connsiteX8" fmla="*/ 91440 w 845820"/>
                  <a:gd name="connsiteY8" fmla="*/ 426720 h 952500"/>
                  <a:gd name="connsiteX9" fmla="*/ 830580 w 845820"/>
                  <a:gd name="connsiteY9" fmla="*/ 426720 h 952500"/>
                  <a:gd name="connsiteX10" fmla="*/ 830580 w 845820"/>
                  <a:gd name="connsiteY10" fmla="*/ 952500 h 952500"/>
                  <a:gd name="connsiteX0" fmla="*/ 0 w 845820"/>
                  <a:gd name="connsiteY0" fmla="*/ 137160 h 952500"/>
                  <a:gd name="connsiteX1" fmla="*/ 243840 w 845820"/>
                  <a:gd name="connsiteY1" fmla="*/ 76200 h 952500"/>
                  <a:gd name="connsiteX2" fmla="*/ 845820 w 845820"/>
                  <a:gd name="connsiteY2" fmla="*/ 0 h 952500"/>
                  <a:gd name="connsiteX3" fmla="*/ 762000 w 845820"/>
                  <a:gd name="connsiteY3" fmla="*/ 13335 h 952500"/>
                  <a:gd name="connsiteX4" fmla="*/ 804862 w 845820"/>
                  <a:gd name="connsiteY4" fmla="*/ 238125 h 952500"/>
                  <a:gd name="connsiteX5" fmla="*/ 53340 w 845820"/>
                  <a:gd name="connsiteY5" fmla="*/ 274320 h 952500"/>
                  <a:gd name="connsiteX6" fmla="*/ 807720 w 845820"/>
                  <a:gd name="connsiteY6" fmla="*/ 236220 h 952500"/>
                  <a:gd name="connsiteX7" fmla="*/ 832484 w 845820"/>
                  <a:gd name="connsiteY7" fmla="*/ 426244 h 952500"/>
                  <a:gd name="connsiteX8" fmla="*/ 91440 w 845820"/>
                  <a:gd name="connsiteY8" fmla="*/ 426720 h 952500"/>
                  <a:gd name="connsiteX9" fmla="*/ 830580 w 845820"/>
                  <a:gd name="connsiteY9" fmla="*/ 426720 h 952500"/>
                  <a:gd name="connsiteX10" fmla="*/ 830580 w 845820"/>
                  <a:gd name="connsiteY10" fmla="*/ 952500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5820" h="952500">
                    <a:moveTo>
                      <a:pt x="0" y="137160"/>
                    </a:moveTo>
                    <a:cubicBezTo>
                      <a:pt x="81280" y="116840"/>
                      <a:pt x="102870" y="99060"/>
                      <a:pt x="243840" y="76200"/>
                    </a:cubicBezTo>
                    <a:cubicBezTo>
                      <a:pt x="384810" y="53340"/>
                      <a:pt x="759460" y="10477"/>
                      <a:pt x="845820" y="0"/>
                    </a:cubicBezTo>
                    <a:lnTo>
                      <a:pt x="762000" y="13335"/>
                    </a:lnTo>
                    <a:lnTo>
                      <a:pt x="804862" y="238125"/>
                    </a:lnTo>
                    <a:lnTo>
                      <a:pt x="53340" y="274320"/>
                    </a:lnTo>
                    <a:lnTo>
                      <a:pt x="807720" y="236220"/>
                    </a:lnTo>
                    <a:lnTo>
                      <a:pt x="832484" y="426244"/>
                    </a:lnTo>
                    <a:lnTo>
                      <a:pt x="91440" y="426720"/>
                    </a:lnTo>
                    <a:lnTo>
                      <a:pt x="830580" y="426720"/>
                    </a:lnTo>
                    <a:lnTo>
                      <a:pt x="830580" y="952500"/>
                    </a:lnTo>
                  </a:path>
                </a:pathLst>
              </a:custGeom>
              <a:noFill/>
              <a:ln w="44450" cap="rnd">
                <a:solidFill>
                  <a:srgbClr val="B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21"/>
              </a:p>
            </p:txBody>
          </p:sp>
          <p:sp>
            <p:nvSpPr>
              <p:cNvPr id="7" name="Freeform 6"/>
              <p:cNvSpPr/>
              <p:nvPr/>
            </p:nvSpPr>
            <p:spPr>
              <a:xfrm>
                <a:off x="3352800" y="2151380"/>
                <a:ext cx="426720" cy="922020"/>
              </a:xfrm>
              <a:custGeom>
                <a:avLst/>
                <a:gdLst>
                  <a:gd name="connsiteX0" fmla="*/ 205740 w 426720"/>
                  <a:gd name="connsiteY0" fmla="*/ 0 h 922020"/>
                  <a:gd name="connsiteX1" fmla="*/ 0 w 426720"/>
                  <a:gd name="connsiteY1" fmla="*/ 236220 h 922020"/>
                  <a:gd name="connsiteX2" fmla="*/ 426720 w 426720"/>
                  <a:gd name="connsiteY2" fmla="*/ 129540 h 922020"/>
                  <a:gd name="connsiteX3" fmla="*/ 335280 w 426720"/>
                  <a:gd name="connsiteY3" fmla="*/ 175260 h 922020"/>
                  <a:gd name="connsiteX4" fmla="*/ 373380 w 426720"/>
                  <a:gd name="connsiteY4" fmla="*/ 609600 h 922020"/>
                  <a:gd name="connsiteX5" fmla="*/ 358140 w 426720"/>
                  <a:gd name="connsiteY5" fmla="*/ 922020 h 922020"/>
                  <a:gd name="connsiteX0" fmla="*/ 205740 w 426720"/>
                  <a:gd name="connsiteY0" fmla="*/ 0 h 922020"/>
                  <a:gd name="connsiteX1" fmla="*/ 0 w 426720"/>
                  <a:gd name="connsiteY1" fmla="*/ 236220 h 922020"/>
                  <a:gd name="connsiteX2" fmla="*/ 426720 w 426720"/>
                  <a:gd name="connsiteY2" fmla="*/ 129540 h 922020"/>
                  <a:gd name="connsiteX3" fmla="*/ 325755 w 426720"/>
                  <a:gd name="connsiteY3" fmla="*/ 153828 h 922020"/>
                  <a:gd name="connsiteX4" fmla="*/ 373380 w 426720"/>
                  <a:gd name="connsiteY4" fmla="*/ 609600 h 922020"/>
                  <a:gd name="connsiteX5" fmla="*/ 358140 w 426720"/>
                  <a:gd name="connsiteY5" fmla="*/ 922020 h 922020"/>
                  <a:gd name="connsiteX0" fmla="*/ 205740 w 426720"/>
                  <a:gd name="connsiteY0" fmla="*/ 0 h 922020"/>
                  <a:gd name="connsiteX1" fmla="*/ 0 w 426720"/>
                  <a:gd name="connsiteY1" fmla="*/ 236220 h 922020"/>
                  <a:gd name="connsiteX2" fmla="*/ 426720 w 426720"/>
                  <a:gd name="connsiteY2" fmla="*/ 129540 h 922020"/>
                  <a:gd name="connsiteX3" fmla="*/ 325755 w 426720"/>
                  <a:gd name="connsiteY3" fmla="*/ 153828 h 922020"/>
                  <a:gd name="connsiteX4" fmla="*/ 373380 w 426720"/>
                  <a:gd name="connsiteY4" fmla="*/ 609600 h 922020"/>
                  <a:gd name="connsiteX5" fmla="*/ 358140 w 426720"/>
                  <a:gd name="connsiteY5" fmla="*/ 922020 h 922020"/>
                  <a:gd name="connsiteX0" fmla="*/ 205740 w 426720"/>
                  <a:gd name="connsiteY0" fmla="*/ 0 h 922020"/>
                  <a:gd name="connsiteX1" fmla="*/ 0 w 426720"/>
                  <a:gd name="connsiteY1" fmla="*/ 236220 h 922020"/>
                  <a:gd name="connsiteX2" fmla="*/ 426720 w 426720"/>
                  <a:gd name="connsiteY2" fmla="*/ 129540 h 922020"/>
                  <a:gd name="connsiteX3" fmla="*/ 325755 w 426720"/>
                  <a:gd name="connsiteY3" fmla="*/ 153828 h 922020"/>
                  <a:gd name="connsiteX4" fmla="*/ 373380 w 426720"/>
                  <a:gd name="connsiteY4" fmla="*/ 609600 h 922020"/>
                  <a:gd name="connsiteX5" fmla="*/ 358140 w 426720"/>
                  <a:gd name="connsiteY5" fmla="*/ 922020 h 922020"/>
                  <a:gd name="connsiteX0" fmla="*/ 205740 w 426720"/>
                  <a:gd name="connsiteY0" fmla="*/ 0 h 922020"/>
                  <a:gd name="connsiteX1" fmla="*/ 0 w 426720"/>
                  <a:gd name="connsiteY1" fmla="*/ 236220 h 922020"/>
                  <a:gd name="connsiteX2" fmla="*/ 426720 w 426720"/>
                  <a:gd name="connsiteY2" fmla="*/ 129540 h 922020"/>
                  <a:gd name="connsiteX3" fmla="*/ 325755 w 426720"/>
                  <a:gd name="connsiteY3" fmla="*/ 153828 h 922020"/>
                  <a:gd name="connsiteX4" fmla="*/ 373380 w 426720"/>
                  <a:gd name="connsiteY4" fmla="*/ 609600 h 922020"/>
                  <a:gd name="connsiteX5" fmla="*/ 358140 w 426720"/>
                  <a:gd name="connsiteY5" fmla="*/ 922020 h 922020"/>
                  <a:gd name="connsiteX0" fmla="*/ 205740 w 426720"/>
                  <a:gd name="connsiteY0" fmla="*/ 0 h 922020"/>
                  <a:gd name="connsiteX1" fmla="*/ 0 w 426720"/>
                  <a:gd name="connsiteY1" fmla="*/ 236220 h 922020"/>
                  <a:gd name="connsiteX2" fmla="*/ 426720 w 426720"/>
                  <a:gd name="connsiteY2" fmla="*/ 129540 h 922020"/>
                  <a:gd name="connsiteX3" fmla="*/ 325755 w 426720"/>
                  <a:gd name="connsiteY3" fmla="*/ 153828 h 922020"/>
                  <a:gd name="connsiteX4" fmla="*/ 373380 w 426720"/>
                  <a:gd name="connsiteY4" fmla="*/ 609600 h 922020"/>
                  <a:gd name="connsiteX5" fmla="*/ 358140 w 426720"/>
                  <a:gd name="connsiteY5" fmla="*/ 922020 h 92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20" h="922020">
                    <a:moveTo>
                      <a:pt x="205740" y="0"/>
                    </a:moveTo>
                    <a:cubicBezTo>
                      <a:pt x="115729" y="57308"/>
                      <a:pt x="59055" y="121761"/>
                      <a:pt x="0" y="236220"/>
                    </a:cubicBezTo>
                    <a:lnTo>
                      <a:pt x="426720" y="129540"/>
                    </a:lnTo>
                    <a:lnTo>
                      <a:pt x="325755" y="153828"/>
                    </a:lnTo>
                    <a:cubicBezTo>
                      <a:pt x="362108" y="305276"/>
                      <a:pt x="367983" y="481568"/>
                      <a:pt x="373380" y="609600"/>
                    </a:cubicBezTo>
                    <a:cubicBezTo>
                      <a:pt x="378778" y="737632"/>
                      <a:pt x="363220" y="817880"/>
                      <a:pt x="358140" y="922020"/>
                    </a:cubicBezTo>
                  </a:path>
                </a:pathLst>
              </a:custGeom>
              <a:noFill/>
              <a:ln w="44450" cap="rnd">
                <a:solidFill>
                  <a:srgbClr val="B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21"/>
              </a:p>
            </p:txBody>
          </p:sp>
          <p:sp>
            <p:nvSpPr>
              <p:cNvPr id="8" name="Freeform 7"/>
              <p:cNvSpPr/>
              <p:nvPr/>
            </p:nvSpPr>
            <p:spPr>
              <a:xfrm>
                <a:off x="4022309" y="2311400"/>
                <a:ext cx="857031" cy="965200"/>
              </a:xfrm>
              <a:custGeom>
                <a:avLst/>
                <a:gdLst>
                  <a:gd name="connsiteX0" fmla="*/ 91440 w 784860"/>
                  <a:gd name="connsiteY0" fmla="*/ 137160 h 883920"/>
                  <a:gd name="connsiteX1" fmla="*/ 784860 w 784860"/>
                  <a:gd name="connsiteY1" fmla="*/ 0 h 883920"/>
                  <a:gd name="connsiteX2" fmla="*/ 716280 w 784860"/>
                  <a:gd name="connsiteY2" fmla="*/ 15240 h 883920"/>
                  <a:gd name="connsiteX3" fmla="*/ 739140 w 784860"/>
                  <a:gd name="connsiteY3" fmla="*/ 236220 h 883920"/>
                  <a:gd name="connsiteX4" fmla="*/ 0 w 784860"/>
                  <a:gd name="connsiteY4" fmla="*/ 350520 h 883920"/>
                  <a:gd name="connsiteX5" fmla="*/ 731520 w 784860"/>
                  <a:gd name="connsiteY5" fmla="*/ 228600 h 883920"/>
                  <a:gd name="connsiteX6" fmla="*/ 746760 w 784860"/>
                  <a:gd name="connsiteY6" fmla="*/ 449580 h 883920"/>
                  <a:gd name="connsiteX7" fmla="*/ 22860 w 784860"/>
                  <a:gd name="connsiteY7" fmla="*/ 571500 h 883920"/>
                  <a:gd name="connsiteX8" fmla="*/ 762000 w 784860"/>
                  <a:gd name="connsiteY8" fmla="*/ 449580 h 883920"/>
                  <a:gd name="connsiteX9" fmla="*/ 777240 w 784860"/>
                  <a:gd name="connsiteY9" fmla="*/ 883920 h 883920"/>
                  <a:gd name="connsiteX0" fmla="*/ 91440 w 784860"/>
                  <a:gd name="connsiteY0" fmla="*/ 137160 h 883920"/>
                  <a:gd name="connsiteX1" fmla="*/ 784860 w 784860"/>
                  <a:gd name="connsiteY1" fmla="*/ 0 h 883920"/>
                  <a:gd name="connsiteX2" fmla="*/ 716280 w 784860"/>
                  <a:gd name="connsiteY2" fmla="*/ 15240 h 883920"/>
                  <a:gd name="connsiteX3" fmla="*/ 729615 w 784860"/>
                  <a:gd name="connsiteY3" fmla="*/ 233839 h 883920"/>
                  <a:gd name="connsiteX4" fmla="*/ 0 w 784860"/>
                  <a:gd name="connsiteY4" fmla="*/ 350520 h 883920"/>
                  <a:gd name="connsiteX5" fmla="*/ 731520 w 784860"/>
                  <a:gd name="connsiteY5" fmla="*/ 228600 h 883920"/>
                  <a:gd name="connsiteX6" fmla="*/ 746760 w 784860"/>
                  <a:gd name="connsiteY6" fmla="*/ 449580 h 883920"/>
                  <a:gd name="connsiteX7" fmla="*/ 22860 w 784860"/>
                  <a:gd name="connsiteY7" fmla="*/ 571500 h 883920"/>
                  <a:gd name="connsiteX8" fmla="*/ 762000 w 784860"/>
                  <a:gd name="connsiteY8" fmla="*/ 449580 h 883920"/>
                  <a:gd name="connsiteX9" fmla="*/ 777240 w 784860"/>
                  <a:gd name="connsiteY9" fmla="*/ 883920 h 883920"/>
                  <a:gd name="connsiteX0" fmla="*/ 91440 w 784860"/>
                  <a:gd name="connsiteY0" fmla="*/ 137160 h 883920"/>
                  <a:gd name="connsiteX1" fmla="*/ 784860 w 784860"/>
                  <a:gd name="connsiteY1" fmla="*/ 0 h 883920"/>
                  <a:gd name="connsiteX2" fmla="*/ 716280 w 784860"/>
                  <a:gd name="connsiteY2" fmla="*/ 15240 h 883920"/>
                  <a:gd name="connsiteX3" fmla="*/ 729615 w 784860"/>
                  <a:gd name="connsiteY3" fmla="*/ 233839 h 883920"/>
                  <a:gd name="connsiteX4" fmla="*/ 0 w 784860"/>
                  <a:gd name="connsiteY4" fmla="*/ 350520 h 883920"/>
                  <a:gd name="connsiteX5" fmla="*/ 731520 w 784860"/>
                  <a:gd name="connsiteY5" fmla="*/ 228600 h 883920"/>
                  <a:gd name="connsiteX6" fmla="*/ 763429 w 784860"/>
                  <a:gd name="connsiteY6" fmla="*/ 442436 h 883920"/>
                  <a:gd name="connsiteX7" fmla="*/ 22860 w 784860"/>
                  <a:gd name="connsiteY7" fmla="*/ 571500 h 883920"/>
                  <a:gd name="connsiteX8" fmla="*/ 762000 w 784860"/>
                  <a:gd name="connsiteY8" fmla="*/ 449580 h 883920"/>
                  <a:gd name="connsiteX9" fmla="*/ 777240 w 784860"/>
                  <a:gd name="connsiteY9" fmla="*/ 883920 h 88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860" h="883920">
                    <a:moveTo>
                      <a:pt x="91440" y="137160"/>
                    </a:moveTo>
                    <a:lnTo>
                      <a:pt x="784860" y="0"/>
                    </a:lnTo>
                    <a:lnTo>
                      <a:pt x="716280" y="15240"/>
                    </a:lnTo>
                    <a:lnTo>
                      <a:pt x="729615" y="233839"/>
                    </a:lnTo>
                    <a:lnTo>
                      <a:pt x="0" y="350520"/>
                    </a:lnTo>
                    <a:lnTo>
                      <a:pt x="731520" y="228600"/>
                    </a:lnTo>
                    <a:lnTo>
                      <a:pt x="763429" y="442436"/>
                    </a:lnTo>
                    <a:lnTo>
                      <a:pt x="22860" y="571500"/>
                    </a:lnTo>
                    <a:lnTo>
                      <a:pt x="762000" y="449580"/>
                    </a:lnTo>
                    <a:lnTo>
                      <a:pt x="777240" y="883920"/>
                    </a:lnTo>
                  </a:path>
                </a:pathLst>
              </a:custGeom>
              <a:noFill/>
              <a:ln w="44450" cap="rnd">
                <a:solidFill>
                  <a:srgbClr val="B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21"/>
              </a:p>
            </p:txBody>
          </p:sp>
          <p:grpSp>
            <p:nvGrpSpPr>
              <p:cNvPr id="5" name="Group 4"/>
              <p:cNvGrpSpPr/>
              <p:nvPr/>
            </p:nvGrpSpPr>
            <p:grpSpPr>
              <a:xfrm>
                <a:off x="5212479" y="2400300"/>
                <a:ext cx="1004171" cy="791844"/>
                <a:chOff x="5267167" y="2440939"/>
                <a:chExt cx="898683" cy="708661"/>
              </a:xfrm>
            </p:grpSpPr>
            <p:sp>
              <p:nvSpPr>
                <p:cNvPr id="9" name="Freeform 8"/>
                <p:cNvSpPr/>
                <p:nvPr/>
              </p:nvSpPr>
              <p:spPr>
                <a:xfrm>
                  <a:off x="5297647" y="2442845"/>
                  <a:ext cx="510540" cy="7620"/>
                </a:xfrm>
                <a:custGeom>
                  <a:avLst/>
                  <a:gdLst>
                    <a:gd name="connsiteX0" fmla="*/ 0 w 510540"/>
                    <a:gd name="connsiteY0" fmla="*/ 7620 h 7620"/>
                    <a:gd name="connsiteX1" fmla="*/ 510540 w 510540"/>
                    <a:gd name="connsiteY1" fmla="*/ 0 h 7620"/>
                  </a:gdLst>
                  <a:ahLst/>
                  <a:cxnLst>
                    <a:cxn ang="0">
                      <a:pos x="connsiteX0" y="connsiteY0"/>
                    </a:cxn>
                    <a:cxn ang="0">
                      <a:pos x="connsiteX1" y="connsiteY1"/>
                    </a:cxn>
                  </a:cxnLst>
                  <a:rect l="l" t="t" r="r" b="b"/>
                  <a:pathLst>
                    <a:path w="510540" h="7620">
                      <a:moveTo>
                        <a:pt x="0" y="7620"/>
                      </a:moveTo>
                      <a:lnTo>
                        <a:pt x="510540" y="0"/>
                      </a:lnTo>
                    </a:path>
                  </a:pathLst>
                </a:custGeom>
                <a:noFill/>
                <a:ln w="44450" cap="rnd">
                  <a:solidFill>
                    <a:srgbClr val="B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21"/>
                </a:p>
              </p:txBody>
            </p:sp>
            <p:sp>
              <p:nvSpPr>
                <p:cNvPr id="10" name="Freeform 9"/>
                <p:cNvSpPr/>
                <p:nvPr/>
              </p:nvSpPr>
              <p:spPr>
                <a:xfrm>
                  <a:off x="5267167" y="2727166"/>
                  <a:ext cx="533400" cy="53340"/>
                </a:xfrm>
                <a:custGeom>
                  <a:avLst/>
                  <a:gdLst>
                    <a:gd name="connsiteX0" fmla="*/ 0 w 533400"/>
                    <a:gd name="connsiteY0" fmla="*/ 0 h 53340"/>
                    <a:gd name="connsiteX1" fmla="*/ 533400 w 533400"/>
                    <a:gd name="connsiteY1" fmla="*/ 53340 h 53340"/>
                  </a:gdLst>
                  <a:ahLst/>
                  <a:cxnLst>
                    <a:cxn ang="0">
                      <a:pos x="connsiteX0" y="connsiteY0"/>
                    </a:cxn>
                    <a:cxn ang="0">
                      <a:pos x="connsiteX1" y="connsiteY1"/>
                    </a:cxn>
                  </a:cxnLst>
                  <a:rect l="l" t="t" r="r" b="b"/>
                  <a:pathLst>
                    <a:path w="533400" h="53340">
                      <a:moveTo>
                        <a:pt x="0" y="0"/>
                      </a:moveTo>
                      <a:lnTo>
                        <a:pt x="533400" y="53340"/>
                      </a:lnTo>
                    </a:path>
                  </a:pathLst>
                </a:custGeom>
                <a:noFill/>
                <a:ln w="44450" cap="rnd">
                  <a:solidFill>
                    <a:srgbClr val="B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21"/>
                </a:p>
              </p:txBody>
            </p:sp>
            <p:sp>
              <p:nvSpPr>
                <p:cNvPr id="11" name="Freeform 10"/>
                <p:cNvSpPr/>
                <p:nvPr/>
              </p:nvSpPr>
              <p:spPr>
                <a:xfrm>
                  <a:off x="5815330" y="2440939"/>
                  <a:ext cx="350520" cy="708661"/>
                </a:xfrm>
                <a:custGeom>
                  <a:avLst/>
                  <a:gdLst>
                    <a:gd name="connsiteX0" fmla="*/ 0 w 373380"/>
                    <a:gd name="connsiteY0" fmla="*/ 0 h 708660"/>
                    <a:gd name="connsiteX1" fmla="*/ 175260 w 373380"/>
                    <a:gd name="connsiteY1" fmla="*/ 0 h 708660"/>
                    <a:gd name="connsiteX2" fmla="*/ 22860 w 373380"/>
                    <a:gd name="connsiteY2" fmla="*/ 708660 h 708660"/>
                    <a:gd name="connsiteX3" fmla="*/ 373380 w 373380"/>
                    <a:gd name="connsiteY3" fmla="*/ 632460 h 708660"/>
                    <a:gd name="connsiteX0" fmla="*/ 46196 w 350520"/>
                    <a:gd name="connsiteY0" fmla="*/ 4762 h 708660"/>
                    <a:gd name="connsiteX1" fmla="*/ 152400 w 350520"/>
                    <a:gd name="connsiteY1" fmla="*/ 0 h 708660"/>
                    <a:gd name="connsiteX2" fmla="*/ 0 w 350520"/>
                    <a:gd name="connsiteY2" fmla="*/ 708660 h 708660"/>
                    <a:gd name="connsiteX3" fmla="*/ 350520 w 350520"/>
                    <a:gd name="connsiteY3" fmla="*/ 632460 h 708660"/>
                    <a:gd name="connsiteX0" fmla="*/ 65246 w 350520"/>
                    <a:gd name="connsiteY0" fmla="*/ 4762 h 708660"/>
                    <a:gd name="connsiteX1" fmla="*/ 152400 w 350520"/>
                    <a:gd name="connsiteY1" fmla="*/ 0 h 708660"/>
                    <a:gd name="connsiteX2" fmla="*/ 0 w 350520"/>
                    <a:gd name="connsiteY2" fmla="*/ 708660 h 708660"/>
                    <a:gd name="connsiteX3" fmla="*/ 350520 w 350520"/>
                    <a:gd name="connsiteY3" fmla="*/ 632460 h 708660"/>
                    <a:gd name="connsiteX0" fmla="*/ 58103 w 350520"/>
                    <a:gd name="connsiteY0" fmla="*/ 0 h 708661"/>
                    <a:gd name="connsiteX1" fmla="*/ 152400 w 350520"/>
                    <a:gd name="connsiteY1" fmla="*/ 1 h 708661"/>
                    <a:gd name="connsiteX2" fmla="*/ 0 w 350520"/>
                    <a:gd name="connsiteY2" fmla="*/ 708661 h 708661"/>
                    <a:gd name="connsiteX3" fmla="*/ 350520 w 350520"/>
                    <a:gd name="connsiteY3" fmla="*/ 632461 h 708661"/>
                  </a:gdLst>
                  <a:ahLst/>
                  <a:cxnLst>
                    <a:cxn ang="0">
                      <a:pos x="connsiteX0" y="connsiteY0"/>
                    </a:cxn>
                    <a:cxn ang="0">
                      <a:pos x="connsiteX1" y="connsiteY1"/>
                    </a:cxn>
                    <a:cxn ang="0">
                      <a:pos x="connsiteX2" y="connsiteY2"/>
                    </a:cxn>
                    <a:cxn ang="0">
                      <a:pos x="connsiteX3" y="connsiteY3"/>
                    </a:cxn>
                  </a:cxnLst>
                  <a:rect l="l" t="t" r="r" b="b"/>
                  <a:pathLst>
                    <a:path w="350520" h="708661">
                      <a:moveTo>
                        <a:pt x="58103" y="0"/>
                      </a:moveTo>
                      <a:lnTo>
                        <a:pt x="152400" y="1"/>
                      </a:lnTo>
                      <a:lnTo>
                        <a:pt x="0" y="708661"/>
                      </a:lnTo>
                      <a:lnTo>
                        <a:pt x="350520" y="632461"/>
                      </a:lnTo>
                    </a:path>
                  </a:pathLst>
                </a:custGeom>
                <a:noFill/>
                <a:ln w="44450" cap="rnd">
                  <a:solidFill>
                    <a:srgbClr val="BF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21"/>
                </a:p>
              </p:txBody>
            </p:sp>
          </p:grpSp>
        </p:grpSp>
      </p:grpSp>
      <p:pic>
        <p:nvPicPr>
          <p:cNvPr id="2050" name="Picture 2" descr="C:\Users\Kris\Downloads\Paleo-Hebrew inscription from Mount Gerizim, tb053116635 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0"/>
            <a:ext cx="13716000" cy="10287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Paleo-Hebrew inscription from Mount Gerizim with the name “Yahweh”</a:t>
            </a:r>
          </a:p>
        </p:txBody>
      </p:sp>
      <p:sp>
        <p:nvSpPr>
          <p:cNvPr id="3" name="Text Placeholder 2"/>
          <p:cNvSpPr>
            <a:spLocks noGrp="1"/>
          </p:cNvSpPr>
          <p:nvPr>
            <p:ph type="body" sz="quarter" idx="12"/>
          </p:nvPr>
        </p:nvSpPr>
        <p:spPr/>
        <p:txBody>
          <a:bodyPr/>
          <a:lstStyle/>
          <a:p>
            <a:r>
              <a:rPr lang="en-US" dirty="0"/>
              <a:t>23:3</a:t>
            </a:r>
          </a:p>
        </p:txBody>
      </p:sp>
      <p:sp>
        <p:nvSpPr>
          <p:cNvPr id="4" name="Title 3"/>
          <p:cNvSpPr>
            <a:spLocks noGrp="1"/>
          </p:cNvSpPr>
          <p:nvPr>
            <p:ph type="title"/>
          </p:nvPr>
        </p:nvSpPr>
        <p:spPr/>
        <p:txBody>
          <a:bodyPr/>
          <a:lstStyle/>
          <a:p>
            <a:r>
              <a:rPr lang="en-US" dirty="0"/>
              <a:t>He leads me in the paths of righteousness for His name’s sake</a:t>
            </a:r>
          </a:p>
        </p:txBody>
      </p:sp>
    </p:spTree>
    <p:extLst>
      <p:ext uri="{BB962C8B-B14F-4D97-AF65-F5344CB8AC3E}">
        <p14:creationId xmlns:p14="http://schemas.microsoft.com/office/powerpoint/2010/main" val="20843706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F6032A8-B290-D87D-48FB-F3585CFB4D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s-ES" dirty="0" err="1"/>
              <a:t>Nahal</a:t>
            </a:r>
            <a:r>
              <a:rPr lang="es-ES" dirty="0"/>
              <a:t> </a:t>
            </a:r>
            <a:r>
              <a:rPr lang="es-ES" dirty="0" err="1"/>
              <a:t>Zin</a:t>
            </a:r>
            <a:endParaRPr lang="en-US" dirty="0"/>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40317225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BFE4C62-01B6-B4A3-7DC5-4F287CB1F5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560BC353-EEF8-4DE4-BA90-A2E4C4F40563}"/>
              </a:ext>
            </a:extLst>
          </p:cNvPr>
          <p:cNvSpPr>
            <a:spLocks noGrp="1"/>
          </p:cNvSpPr>
          <p:nvPr>
            <p:ph type="body" sz="quarter" idx="10"/>
          </p:nvPr>
        </p:nvSpPr>
        <p:spPr/>
        <p:txBody>
          <a:bodyPr/>
          <a:lstStyle/>
          <a:p>
            <a:r>
              <a:rPr lang="en-US" dirty="0"/>
              <a:t>Nahal Perat in the Judean wilderness</a:t>
            </a:r>
          </a:p>
        </p:txBody>
      </p:sp>
      <p:sp>
        <p:nvSpPr>
          <p:cNvPr id="3" name="Text Placeholder 2">
            <a:extLst>
              <a:ext uri="{FF2B5EF4-FFF2-40B4-BE49-F238E27FC236}">
                <a16:creationId xmlns:a16="http://schemas.microsoft.com/office/drawing/2014/main" id="{FE99F2A7-C22A-4E42-B593-B86605A760E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2AEAA7FA-171E-4822-A1E7-456D906E3FBA}"/>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1320567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A92BBD-C11D-120C-E44F-0756AA7C9C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AC658238-216A-4EA4-8954-A05BB7F94A58}"/>
              </a:ext>
            </a:extLst>
          </p:cNvPr>
          <p:cNvSpPr>
            <a:spLocks noGrp="1"/>
          </p:cNvSpPr>
          <p:nvPr>
            <p:ph type="body" sz="quarter" idx="10"/>
          </p:nvPr>
        </p:nvSpPr>
        <p:spPr/>
        <p:txBody>
          <a:bodyPr/>
          <a:lstStyle/>
          <a:p>
            <a:r>
              <a:rPr lang="en-US" dirty="0"/>
              <a:t>Nahal Perat in the Judean wilderness</a:t>
            </a:r>
          </a:p>
        </p:txBody>
      </p:sp>
      <p:sp>
        <p:nvSpPr>
          <p:cNvPr id="3" name="Text Placeholder 2">
            <a:extLst>
              <a:ext uri="{FF2B5EF4-FFF2-40B4-BE49-F238E27FC236}">
                <a16:creationId xmlns:a16="http://schemas.microsoft.com/office/drawing/2014/main" id="{D0911048-5E6C-4102-B43E-EB3090522993}"/>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0624B2D5-70F6-4399-A4EB-356BAE23FFCE}"/>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3231352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C285E02-BF3A-F50D-B78D-916AF653DE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Boy tending sheep in </a:t>
            </a:r>
            <a:r>
              <a:rPr lang="en-US" dirty="0" err="1"/>
              <a:t>Jableh</a:t>
            </a:r>
            <a:r>
              <a:rPr lang="en-US" dirty="0"/>
              <a:t>, Syria</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A Psalm of David</a:t>
            </a:r>
          </a:p>
        </p:txBody>
      </p:sp>
    </p:spTree>
    <p:extLst>
      <p:ext uri="{BB962C8B-B14F-4D97-AF65-F5344CB8AC3E}">
        <p14:creationId xmlns:p14="http://schemas.microsoft.com/office/powerpoint/2010/main" val="25285918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F36D1EA-F002-D4A8-8FB3-84E1DFB8D3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n-US" dirty="0"/>
              <a:t>Narrow canyon in </a:t>
            </a:r>
            <a:r>
              <a:rPr lang="en-US" dirty="0" err="1"/>
              <a:t>Nahal</a:t>
            </a:r>
            <a:r>
              <a:rPr lang="en-US" dirty="0"/>
              <a:t> </a:t>
            </a:r>
            <a:r>
              <a:rPr lang="en-US" dirty="0" err="1"/>
              <a:t>Mishmar</a:t>
            </a:r>
            <a:endParaRPr lang="en-US" dirty="0"/>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3246505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D4B7CDC-34DD-90B5-337B-A8E4397B1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n-US" dirty="0"/>
              <a:t>Dry Canyon in Nahal David near En Gedi</a:t>
            </a:r>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40153114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9406644-342F-31F0-D533-D88C094F4B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n-US" dirty="0"/>
              <a:t>Red Canyon in southern Israel</a:t>
            </a:r>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1631536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up of a canyon&#10;&#10;Description automatically generated with medium confidence">
            <a:extLst>
              <a:ext uri="{FF2B5EF4-FFF2-40B4-BE49-F238E27FC236}">
                <a16:creationId xmlns:a16="http://schemas.microsoft.com/office/drawing/2014/main" id="{52701B3A-3098-5077-1AA6-E78C65BBFE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1284" y="0"/>
            <a:ext cx="6885432" cy="10287000"/>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s-ES" dirty="0"/>
              <a:t>Ada </a:t>
            </a:r>
            <a:r>
              <a:rPr lang="en-US" dirty="0"/>
              <a:t>Canyon</a:t>
            </a:r>
            <a:r>
              <a:rPr lang="es-ES" dirty="0"/>
              <a:t> in </a:t>
            </a:r>
            <a:r>
              <a:rPr lang="es-ES" dirty="0" err="1"/>
              <a:t>Nahal</a:t>
            </a:r>
            <a:r>
              <a:rPr lang="es-ES" dirty="0"/>
              <a:t> Paran</a:t>
            </a:r>
            <a:endParaRPr lang="en-US" dirty="0"/>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4226881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ACA99AC-EDB6-9065-8220-55D813BA82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8C9A750B-1C0C-4B2B-9FA4-096D315C1001}"/>
              </a:ext>
            </a:extLst>
          </p:cNvPr>
          <p:cNvSpPr>
            <a:spLocks noGrp="1"/>
          </p:cNvSpPr>
          <p:nvPr>
            <p:ph type="body" sz="quarter" idx="10"/>
          </p:nvPr>
        </p:nvSpPr>
        <p:spPr/>
        <p:txBody>
          <a:bodyPr/>
          <a:lstStyle/>
          <a:p>
            <a:r>
              <a:rPr lang="en-US" dirty="0"/>
              <a:t>Shepherd leading sheep through a valley</a:t>
            </a:r>
          </a:p>
        </p:txBody>
      </p:sp>
      <p:sp>
        <p:nvSpPr>
          <p:cNvPr id="3" name="Text Placeholder 2">
            <a:extLst>
              <a:ext uri="{FF2B5EF4-FFF2-40B4-BE49-F238E27FC236}">
                <a16:creationId xmlns:a16="http://schemas.microsoft.com/office/drawing/2014/main" id="{EED056A0-A603-47AE-B4F3-165084435B6F}"/>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83EDE89A-6CD1-43CC-8DC7-424071D048BB}"/>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31010777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6D56F7C-FC86-F505-2A75-65C2A6C802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227C4FC-0D1F-4469-A54E-6D4B670034C9}"/>
              </a:ext>
            </a:extLst>
          </p:cNvPr>
          <p:cNvSpPr>
            <a:spLocks noGrp="1"/>
          </p:cNvSpPr>
          <p:nvPr>
            <p:ph type="body" sz="quarter" idx="10"/>
          </p:nvPr>
        </p:nvSpPr>
        <p:spPr/>
        <p:txBody>
          <a:bodyPr/>
          <a:lstStyle/>
          <a:p>
            <a:r>
              <a:rPr lang="en-US" dirty="0"/>
              <a:t>Shepherd leading sheep through a valley</a:t>
            </a:r>
          </a:p>
        </p:txBody>
      </p:sp>
      <p:sp>
        <p:nvSpPr>
          <p:cNvPr id="3" name="Text Placeholder 2">
            <a:extLst>
              <a:ext uri="{FF2B5EF4-FFF2-40B4-BE49-F238E27FC236}">
                <a16:creationId xmlns:a16="http://schemas.microsoft.com/office/drawing/2014/main" id="{39E65531-8EF2-430F-89D2-97A86204C2A3}"/>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78E21A9E-9D90-4574-943F-56D4E6FCAADC}"/>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2262845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FE4A099-0726-0DF2-8161-6057AC0FA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n-US" dirty="0"/>
              <a:t>Shepherd leading sheep through a valley</a:t>
            </a:r>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36489666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D1AA11B-1400-9F44-3139-0522B3141B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E82D67C-2597-4295-87B7-66A61186B12B}"/>
              </a:ext>
            </a:extLst>
          </p:cNvPr>
          <p:cNvSpPr>
            <a:spLocks noGrp="1"/>
          </p:cNvSpPr>
          <p:nvPr>
            <p:ph type="body" sz="quarter" idx="10"/>
          </p:nvPr>
        </p:nvSpPr>
        <p:spPr/>
        <p:txBody>
          <a:bodyPr/>
          <a:lstStyle/>
          <a:p>
            <a:r>
              <a:rPr lang="en-US" dirty="0"/>
              <a:t>Asiatic lion at the Jerusalem Biblical Zoo</a:t>
            </a:r>
          </a:p>
        </p:txBody>
      </p:sp>
      <p:sp>
        <p:nvSpPr>
          <p:cNvPr id="3" name="Text Placeholder 2">
            <a:extLst>
              <a:ext uri="{FF2B5EF4-FFF2-40B4-BE49-F238E27FC236}">
                <a16:creationId xmlns:a16="http://schemas.microsoft.com/office/drawing/2014/main" id="{F4BC9E4E-8311-4990-8EAB-279C68EF0B6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5CF0A4D-130F-4795-858F-FADB3AFCF808}"/>
              </a:ext>
            </a:extLst>
          </p:cNvPr>
          <p:cNvSpPr>
            <a:spLocks noGrp="1"/>
          </p:cNvSpPr>
          <p:nvPr>
            <p:ph type="title"/>
          </p:nvPr>
        </p:nvSpPr>
        <p:spPr/>
        <p:txBody>
          <a:bodyPr/>
          <a:lstStyle/>
          <a:p>
            <a:r>
              <a:rPr lang="en-US" dirty="0"/>
              <a:t>I will fear no evil</a:t>
            </a:r>
          </a:p>
        </p:txBody>
      </p:sp>
    </p:spTree>
    <p:extLst>
      <p:ext uri="{BB962C8B-B14F-4D97-AF65-F5344CB8AC3E}">
        <p14:creationId xmlns:p14="http://schemas.microsoft.com/office/powerpoint/2010/main" val="31963304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48C5DF4-ED8F-2B0A-2C30-CF954DF901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E82D67C-2597-4295-87B7-66A61186B12B}"/>
              </a:ext>
            </a:extLst>
          </p:cNvPr>
          <p:cNvSpPr>
            <a:spLocks noGrp="1"/>
          </p:cNvSpPr>
          <p:nvPr>
            <p:ph type="body" sz="quarter" idx="10"/>
          </p:nvPr>
        </p:nvSpPr>
        <p:spPr/>
        <p:txBody>
          <a:bodyPr/>
          <a:lstStyle/>
          <a:p>
            <a:r>
              <a:rPr lang="en-US" dirty="0"/>
              <a:t>Syrian brown bear at the Jerusalem Biblical Zoo</a:t>
            </a:r>
          </a:p>
        </p:txBody>
      </p:sp>
      <p:sp>
        <p:nvSpPr>
          <p:cNvPr id="3" name="Text Placeholder 2">
            <a:extLst>
              <a:ext uri="{FF2B5EF4-FFF2-40B4-BE49-F238E27FC236}">
                <a16:creationId xmlns:a16="http://schemas.microsoft.com/office/drawing/2014/main" id="{F4BC9E4E-8311-4990-8EAB-279C68EF0B6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5CF0A4D-130F-4795-858F-FADB3AFCF808}"/>
              </a:ext>
            </a:extLst>
          </p:cNvPr>
          <p:cNvSpPr>
            <a:spLocks noGrp="1"/>
          </p:cNvSpPr>
          <p:nvPr>
            <p:ph type="title"/>
          </p:nvPr>
        </p:nvSpPr>
        <p:spPr/>
        <p:txBody>
          <a:bodyPr/>
          <a:lstStyle/>
          <a:p>
            <a:r>
              <a:rPr lang="en-US" dirty="0"/>
              <a:t>I will fear no evil</a:t>
            </a:r>
          </a:p>
        </p:txBody>
      </p:sp>
    </p:spTree>
    <p:extLst>
      <p:ext uri="{BB962C8B-B14F-4D97-AF65-F5344CB8AC3E}">
        <p14:creationId xmlns:p14="http://schemas.microsoft.com/office/powerpoint/2010/main" val="2739669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CEC2DD6-7D5E-25D4-F8FA-DE13720715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33BB3CB5-4B55-4F59-8DB1-1AEF00F37579}"/>
              </a:ext>
            </a:extLst>
          </p:cNvPr>
          <p:cNvSpPr>
            <a:spLocks noGrp="1"/>
          </p:cNvSpPr>
          <p:nvPr>
            <p:ph type="body" sz="quarter" idx="10"/>
          </p:nvPr>
        </p:nvSpPr>
        <p:spPr/>
        <p:txBody>
          <a:bodyPr/>
          <a:lstStyle/>
          <a:p>
            <a:r>
              <a:rPr lang="sv-SE" dirty="0"/>
              <a:t>Goat skull in Nahal Perat</a:t>
            </a:r>
            <a:endParaRPr lang="en-US" dirty="0"/>
          </a:p>
        </p:txBody>
      </p:sp>
      <p:sp>
        <p:nvSpPr>
          <p:cNvPr id="3" name="Text Placeholder 2">
            <a:extLst>
              <a:ext uri="{FF2B5EF4-FFF2-40B4-BE49-F238E27FC236}">
                <a16:creationId xmlns:a16="http://schemas.microsoft.com/office/drawing/2014/main" id="{56CA0E7A-AE53-44CA-811E-67FB0A17FE2C}"/>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39677A60-09DF-48AA-990C-3039648ECB6B}"/>
              </a:ext>
            </a:extLst>
          </p:cNvPr>
          <p:cNvSpPr>
            <a:spLocks noGrp="1"/>
          </p:cNvSpPr>
          <p:nvPr>
            <p:ph type="title"/>
          </p:nvPr>
        </p:nvSpPr>
        <p:spPr/>
        <p:txBody>
          <a:bodyPr/>
          <a:lstStyle/>
          <a:p>
            <a:r>
              <a:rPr lang="en-US" dirty="0"/>
              <a:t>I will fear no evil</a:t>
            </a:r>
          </a:p>
        </p:txBody>
      </p:sp>
    </p:spTree>
    <p:extLst>
      <p:ext uri="{BB962C8B-B14F-4D97-AF65-F5344CB8AC3E}">
        <p14:creationId xmlns:p14="http://schemas.microsoft.com/office/powerpoint/2010/main" val="1695470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5308B43-DFDE-C867-AE14-99DC7660A4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Shepherd near </a:t>
            </a:r>
            <a:r>
              <a:rPr lang="en-US" dirty="0" err="1"/>
              <a:t>Har</a:t>
            </a:r>
            <a:r>
              <a:rPr lang="en-US" dirty="0"/>
              <a:t> </a:t>
            </a:r>
            <a:r>
              <a:rPr lang="en-US" dirty="0" err="1"/>
              <a:t>Homa</a:t>
            </a:r>
            <a:endParaRPr lang="en-US" dirty="0"/>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Yahweh is my Shepherd</a:t>
            </a:r>
          </a:p>
        </p:txBody>
      </p:sp>
    </p:spTree>
    <p:extLst>
      <p:ext uri="{BB962C8B-B14F-4D97-AF65-F5344CB8AC3E}">
        <p14:creationId xmlns:p14="http://schemas.microsoft.com/office/powerpoint/2010/main" val="28300097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43EFC7B-60B0-499D-A6DC-C92487C107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1783" y="0"/>
            <a:ext cx="8044434" cy="10287000"/>
          </a:xfrm>
          <a:prstGeom prst="rect">
            <a:avLst/>
          </a:prstGeom>
        </p:spPr>
      </p:pic>
      <p:sp>
        <p:nvSpPr>
          <p:cNvPr id="2" name="Text Placeholder 1">
            <a:extLst>
              <a:ext uri="{FF2B5EF4-FFF2-40B4-BE49-F238E27FC236}">
                <a16:creationId xmlns:a16="http://schemas.microsoft.com/office/drawing/2014/main" id="{1E82D67C-2597-4295-87B7-66A61186B12B}"/>
              </a:ext>
            </a:extLst>
          </p:cNvPr>
          <p:cNvSpPr>
            <a:spLocks noGrp="1"/>
          </p:cNvSpPr>
          <p:nvPr>
            <p:ph type="body" sz="quarter" idx="10"/>
          </p:nvPr>
        </p:nvSpPr>
        <p:spPr/>
        <p:txBody>
          <a:bodyPr/>
          <a:lstStyle/>
          <a:p>
            <a:r>
              <a:rPr lang="en-US" dirty="0"/>
              <a:t>Shepherd watching over sheep in a narrow valley</a:t>
            </a:r>
          </a:p>
        </p:txBody>
      </p:sp>
      <p:sp>
        <p:nvSpPr>
          <p:cNvPr id="3" name="Text Placeholder 2">
            <a:extLst>
              <a:ext uri="{FF2B5EF4-FFF2-40B4-BE49-F238E27FC236}">
                <a16:creationId xmlns:a16="http://schemas.microsoft.com/office/drawing/2014/main" id="{F4BC9E4E-8311-4990-8EAB-279C68EF0B6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5CF0A4D-130F-4795-858F-FADB3AFCF808}"/>
              </a:ext>
            </a:extLst>
          </p:cNvPr>
          <p:cNvSpPr>
            <a:spLocks noGrp="1"/>
          </p:cNvSpPr>
          <p:nvPr>
            <p:ph type="title"/>
          </p:nvPr>
        </p:nvSpPr>
        <p:spPr/>
        <p:txBody>
          <a:bodyPr/>
          <a:lstStyle/>
          <a:p>
            <a:r>
              <a:rPr lang="en-US" dirty="0"/>
              <a:t>I will fear no evil, for You are with me</a:t>
            </a:r>
          </a:p>
        </p:txBody>
      </p:sp>
    </p:spTree>
    <p:extLst>
      <p:ext uri="{BB962C8B-B14F-4D97-AF65-F5344CB8AC3E}">
        <p14:creationId xmlns:p14="http://schemas.microsoft.com/office/powerpoint/2010/main" val="17193692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87C6315-BE18-45D9-8288-2926E6899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3528" y="0"/>
            <a:ext cx="7560945" cy="10287000"/>
          </a:xfrm>
          <a:prstGeom prst="rect">
            <a:avLst/>
          </a:prstGeom>
        </p:spPr>
      </p:pic>
      <p:sp>
        <p:nvSpPr>
          <p:cNvPr id="2" name="Text Placeholder 1">
            <a:extLst>
              <a:ext uri="{FF2B5EF4-FFF2-40B4-BE49-F238E27FC236}">
                <a16:creationId xmlns:a16="http://schemas.microsoft.com/office/drawing/2014/main" id="{1E82D67C-2597-4295-87B7-66A61186B12B}"/>
              </a:ext>
            </a:extLst>
          </p:cNvPr>
          <p:cNvSpPr>
            <a:spLocks noGrp="1"/>
          </p:cNvSpPr>
          <p:nvPr>
            <p:ph type="body" sz="quarter" idx="10"/>
          </p:nvPr>
        </p:nvSpPr>
        <p:spPr/>
        <p:txBody>
          <a:bodyPr/>
          <a:lstStyle/>
          <a:p>
            <a:r>
              <a:rPr lang="en-US" dirty="0"/>
              <a:t>Bedouin shepherds of Syria</a:t>
            </a:r>
          </a:p>
        </p:txBody>
      </p:sp>
      <p:sp>
        <p:nvSpPr>
          <p:cNvPr id="3" name="Text Placeholder 2">
            <a:extLst>
              <a:ext uri="{FF2B5EF4-FFF2-40B4-BE49-F238E27FC236}">
                <a16:creationId xmlns:a16="http://schemas.microsoft.com/office/drawing/2014/main" id="{F4BC9E4E-8311-4990-8EAB-279C68EF0B6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5CF0A4D-130F-4795-858F-FADB3AFCF808}"/>
              </a:ext>
            </a:extLst>
          </p:cNvPr>
          <p:cNvSpPr>
            <a:spLocks noGrp="1"/>
          </p:cNvSpPr>
          <p:nvPr>
            <p:ph type="title"/>
          </p:nvPr>
        </p:nvSpPr>
        <p:spPr/>
        <p:txBody>
          <a:bodyPr/>
          <a:lstStyle/>
          <a:p>
            <a:r>
              <a:rPr lang="en-US" dirty="0"/>
              <a:t>I will fear no evil, for You are with me</a:t>
            </a:r>
          </a:p>
        </p:txBody>
      </p:sp>
    </p:spTree>
    <p:extLst>
      <p:ext uri="{BB962C8B-B14F-4D97-AF65-F5344CB8AC3E}">
        <p14:creationId xmlns:p14="http://schemas.microsoft.com/office/powerpoint/2010/main" val="33709925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n object&#10;&#10;Description generated with high confidence">
            <a:extLst>
              <a:ext uri="{FF2B5EF4-FFF2-40B4-BE49-F238E27FC236}">
                <a16:creationId xmlns:a16="http://schemas.microsoft.com/office/drawing/2014/main" id="{C13973A8-2C65-43AE-91F6-2F08F5B14C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470" y="467591"/>
            <a:ext cx="3909060" cy="9351819"/>
          </a:xfrm>
          <a:prstGeom prst="rect">
            <a:avLst/>
          </a:prstGeom>
        </p:spPr>
      </p:pic>
      <p:sp>
        <p:nvSpPr>
          <p:cNvPr id="2" name="Text Placeholder 1">
            <a:extLst>
              <a:ext uri="{FF2B5EF4-FFF2-40B4-BE49-F238E27FC236}">
                <a16:creationId xmlns:a16="http://schemas.microsoft.com/office/drawing/2014/main" id="{39F18628-4633-4991-BC4B-FB468EA4C48A}"/>
              </a:ext>
            </a:extLst>
          </p:cNvPr>
          <p:cNvSpPr>
            <a:spLocks noGrp="1"/>
          </p:cNvSpPr>
          <p:nvPr>
            <p:ph type="body" sz="quarter" idx="10"/>
          </p:nvPr>
        </p:nvSpPr>
        <p:spPr/>
        <p:txBody>
          <a:bodyPr/>
          <a:lstStyle/>
          <a:p>
            <a:r>
              <a:rPr lang="en-US" dirty="0"/>
              <a:t>Wood staffs and walking sticks from Egypt</a:t>
            </a:r>
          </a:p>
        </p:txBody>
      </p:sp>
      <p:sp>
        <p:nvSpPr>
          <p:cNvPr id="3" name="Text Placeholder 2">
            <a:extLst>
              <a:ext uri="{FF2B5EF4-FFF2-40B4-BE49-F238E27FC236}">
                <a16:creationId xmlns:a16="http://schemas.microsoft.com/office/drawing/2014/main" id="{7D382522-BB08-4D9A-940C-CA2EE951F095}"/>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719DD12-BDDC-4A8B-A8E1-CA85B1BD4F59}"/>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26826266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7715250" cy="10287000"/>
          </a:xfrm>
          <a:prstGeom prst="rect">
            <a:avLst/>
          </a:prstGeom>
        </p:spPr>
      </p:pic>
      <p:sp>
        <p:nvSpPr>
          <p:cNvPr id="2" name="Text Placeholder 1"/>
          <p:cNvSpPr>
            <a:spLocks noGrp="1"/>
          </p:cNvSpPr>
          <p:nvPr>
            <p:ph type="body" sz="quarter" idx="10"/>
          </p:nvPr>
        </p:nvSpPr>
        <p:spPr/>
        <p:txBody>
          <a:bodyPr/>
          <a:lstStyle/>
          <a:p>
            <a:r>
              <a:rPr lang="en-US" dirty="0"/>
              <a:t>Guardian figures in the form of a king, from </a:t>
            </a:r>
            <a:r>
              <a:rPr lang="en-US" dirty="0" err="1"/>
              <a:t>Lisht</a:t>
            </a:r>
            <a:r>
              <a:rPr lang="en-US" dirty="0"/>
              <a:t>, Dynasty 12, circa 1919–1885 BC</a:t>
            </a:r>
          </a:p>
        </p:txBody>
      </p:sp>
      <p:sp>
        <p:nvSpPr>
          <p:cNvPr id="3" name="Text Placeholder 2"/>
          <p:cNvSpPr>
            <a:spLocks noGrp="1"/>
          </p:cNvSpPr>
          <p:nvPr>
            <p:ph type="body" sz="quarter" idx="12"/>
          </p:nvPr>
        </p:nvSpPr>
        <p:spPr/>
        <p:txBody>
          <a:bodyPr/>
          <a:lstStyle/>
          <a:p>
            <a:r>
              <a:rPr lang="en-US" dirty="0"/>
              <a:t>23:4</a:t>
            </a:r>
          </a:p>
        </p:txBody>
      </p:sp>
      <p:sp>
        <p:nvSpPr>
          <p:cNvPr id="4" name="Title 3"/>
          <p:cNvSpPr>
            <a:spLocks noGrp="1"/>
          </p:cNvSpPr>
          <p:nvPr>
            <p:ph type="title"/>
          </p:nvPr>
        </p:nvSpPr>
        <p:spPr/>
        <p:txBody>
          <a:bodyPr/>
          <a:lstStyle/>
          <a:p>
            <a:r>
              <a:rPr lang="en-US" dirty="0"/>
              <a:t>Your rod and Your staff, they comfort me</a:t>
            </a:r>
          </a:p>
        </p:txBody>
      </p:sp>
      <p:pic>
        <p:nvPicPr>
          <p:cNvPr id="9" name="Picture 8" descr="A person standing posing for the camera&#10;&#10;Description generated with very high confidence">
            <a:extLst>
              <a:ext uri="{FF2B5EF4-FFF2-40B4-BE49-F238E27FC236}">
                <a16:creationId xmlns:a16="http://schemas.microsoft.com/office/drawing/2014/main" id="{5AF9376C-FEDC-4170-955B-E076E0BAB0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72775" y="512064"/>
            <a:ext cx="4114800" cy="9394521"/>
          </a:xfrm>
          <a:prstGeom prst="rect">
            <a:avLst/>
          </a:prstGeom>
        </p:spPr>
      </p:pic>
    </p:spTree>
    <p:extLst>
      <p:ext uri="{BB962C8B-B14F-4D97-AF65-F5344CB8AC3E}">
        <p14:creationId xmlns:p14="http://schemas.microsoft.com/office/powerpoint/2010/main" val="2897446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4DFB0E2-4DAC-4C7F-8831-54476490AFDA}"/>
              </a:ext>
            </a:extLst>
          </p:cNvPr>
          <p:cNvPicPr>
            <a:picLocks noChangeAspect="1"/>
          </p:cNvPicPr>
          <p:nvPr/>
        </p:nvPicPr>
        <p:blipFill rotWithShape="1">
          <a:blip r:embed="rId3">
            <a:extLst>
              <a:ext uri="{28A0092B-C50C-407E-A947-70E740481C1C}">
                <a14:useLocalDpi xmlns:a14="http://schemas.microsoft.com/office/drawing/2010/main" val="0"/>
              </a:ext>
            </a:extLst>
          </a:blip>
          <a:srcRect t="9394" b="9030"/>
          <a:stretch/>
        </p:blipFill>
        <p:spPr>
          <a:xfrm>
            <a:off x="3486150" y="548640"/>
            <a:ext cx="11315700" cy="9230868"/>
          </a:xfrm>
          <a:prstGeom prst="rect">
            <a:avLst/>
          </a:prstGeom>
        </p:spPr>
      </p:pic>
      <p:sp>
        <p:nvSpPr>
          <p:cNvPr id="2" name="Text Placeholder 1"/>
          <p:cNvSpPr>
            <a:spLocks noGrp="1"/>
          </p:cNvSpPr>
          <p:nvPr>
            <p:ph type="body" sz="quarter" idx="10"/>
          </p:nvPr>
        </p:nvSpPr>
        <p:spPr/>
        <p:txBody>
          <a:bodyPr/>
          <a:lstStyle/>
          <a:p>
            <a:r>
              <a:rPr lang="en-US" dirty="0"/>
              <a:t>Silver plate with David slaying a lion, AD 629–30, from Constantinople</a:t>
            </a:r>
          </a:p>
        </p:txBody>
      </p:sp>
      <p:sp>
        <p:nvSpPr>
          <p:cNvPr id="3" name="Text Placeholder 2"/>
          <p:cNvSpPr>
            <a:spLocks noGrp="1"/>
          </p:cNvSpPr>
          <p:nvPr>
            <p:ph type="body" sz="quarter" idx="12"/>
          </p:nvPr>
        </p:nvSpPr>
        <p:spPr/>
        <p:txBody>
          <a:bodyPr/>
          <a:lstStyle/>
          <a:p>
            <a:r>
              <a:rPr lang="en-US" dirty="0"/>
              <a:t>23:4</a:t>
            </a:r>
          </a:p>
        </p:txBody>
      </p:sp>
      <p:sp>
        <p:nvSpPr>
          <p:cNvPr id="4" name="Title 3"/>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41576700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CAF1DE-6E79-4027-9D99-E9F095E6C0E6}"/>
              </a:ext>
            </a:extLst>
          </p:cNvPr>
          <p:cNvPicPr>
            <a:picLocks noChangeAspect="1"/>
          </p:cNvPicPr>
          <p:nvPr/>
        </p:nvPicPr>
        <p:blipFill rotWithShape="1">
          <a:blip r:embed="rId3">
            <a:extLst>
              <a:ext uri="{28A0092B-C50C-407E-A947-70E740481C1C}">
                <a14:useLocalDpi xmlns:a14="http://schemas.microsoft.com/office/drawing/2010/main" val="0"/>
              </a:ext>
            </a:extLst>
          </a:blip>
          <a:srcRect t="2702"/>
          <a:stretch/>
        </p:blipFill>
        <p:spPr>
          <a:xfrm>
            <a:off x="5564124" y="417389"/>
            <a:ext cx="7159752" cy="9452223"/>
          </a:xfrm>
          <a:prstGeom prst="rect">
            <a:avLst/>
          </a:prstGeom>
        </p:spPr>
      </p:pic>
      <p:sp>
        <p:nvSpPr>
          <p:cNvPr id="2" name="Text Placeholder 1">
            <a:extLst>
              <a:ext uri="{FF2B5EF4-FFF2-40B4-BE49-F238E27FC236}">
                <a16:creationId xmlns:a16="http://schemas.microsoft.com/office/drawing/2014/main" id="{48FE22EF-D1B6-41E2-900D-941CCA856B28}"/>
              </a:ext>
            </a:extLst>
          </p:cNvPr>
          <p:cNvSpPr>
            <a:spLocks noGrp="1"/>
          </p:cNvSpPr>
          <p:nvPr>
            <p:ph type="body" sz="quarter" idx="10"/>
          </p:nvPr>
        </p:nvSpPr>
        <p:spPr/>
        <p:txBody>
          <a:bodyPr/>
          <a:lstStyle/>
          <a:p>
            <a:r>
              <a:rPr lang="en-US" dirty="0"/>
              <a:t>Shepherd with a rod and staff in a narrow valley in Israel</a:t>
            </a:r>
          </a:p>
        </p:txBody>
      </p:sp>
      <p:sp>
        <p:nvSpPr>
          <p:cNvPr id="3" name="Text Placeholder 2">
            <a:extLst>
              <a:ext uri="{FF2B5EF4-FFF2-40B4-BE49-F238E27FC236}">
                <a16:creationId xmlns:a16="http://schemas.microsoft.com/office/drawing/2014/main" id="{5633AB6F-A50D-452A-B108-199F56B81115}"/>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587D4B1C-2AD5-49FA-9557-AFE0A29178DA}"/>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4700140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E79A03D-CADA-01BD-6F4C-117776266D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7606" y="472640"/>
            <a:ext cx="7472788" cy="9775449"/>
          </a:xfrm>
          <a:prstGeom prst="rect">
            <a:avLst/>
          </a:prstGeom>
        </p:spPr>
      </p:pic>
      <p:sp>
        <p:nvSpPr>
          <p:cNvPr id="2" name="Text Placeholder 1">
            <a:extLst>
              <a:ext uri="{FF2B5EF4-FFF2-40B4-BE49-F238E27FC236}">
                <a16:creationId xmlns:a16="http://schemas.microsoft.com/office/drawing/2014/main" id="{39F18628-4633-4991-BC4B-FB468EA4C48A}"/>
              </a:ext>
            </a:extLst>
          </p:cNvPr>
          <p:cNvSpPr>
            <a:spLocks noGrp="1"/>
          </p:cNvSpPr>
          <p:nvPr>
            <p:ph type="body" sz="quarter" idx="10"/>
          </p:nvPr>
        </p:nvSpPr>
        <p:spPr/>
        <p:txBody>
          <a:bodyPr/>
          <a:lstStyle/>
          <a:p>
            <a:r>
              <a:rPr lang="en-US" dirty="0"/>
              <a:t>Shepherd with a rod and staff in a narrow valley in Israel</a:t>
            </a:r>
          </a:p>
        </p:txBody>
      </p:sp>
      <p:sp>
        <p:nvSpPr>
          <p:cNvPr id="3" name="Text Placeholder 2">
            <a:extLst>
              <a:ext uri="{FF2B5EF4-FFF2-40B4-BE49-F238E27FC236}">
                <a16:creationId xmlns:a16="http://schemas.microsoft.com/office/drawing/2014/main" id="{7D382522-BB08-4D9A-940C-CA2EE951F095}"/>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719DD12-BDDC-4A8B-A8E1-CA85B1BD4F59}"/>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23024624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034D461-6AB1-7DA8-02C4-B2448C3DA1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39F18628-4633-4991-BC4B-FB468EA4C48A}"/>
              </a:ext>
            </a:extLst>
          </p:cNvPr>
          <p:cNvSpPr>
            <a:spLocks noGrp="1"/>
          </p:cNvSpPr>
          <p:nvPr>
            <p:ph type="body" sz="quarter" idx="10"/>
          </p:nvPr>
        </p:nvSpPr>
        <p:spPr/>
        <p:txBody>
          <a:bodyPr/>
          <a:lstStyle/>
          <a:p>
            <a:r>
              <a:rPr lang="en-US" dirty="0"/>
              <a:t>Shepherd with a rod and staff in a narrow valley in Israel</a:t>
            </a:r>
          </a:p>
        </p:txBody>
      </p:sp>
      <p:sp>
        <p:nvSpPr>
          <p:cNvPr id="3" name="Text Placeholder 2">
            <a:extLst>
              <a:ext uri="{FF2B5EF4-FFF2-40B4-BE49-F238E27FC236}">
                <a16:creationId xmlns:a16="http://schemas.microsoft.com/office/drawing/2014/main" id="{7D382522-BB08-4D9A-940C-CA2EE951F095}"/>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719DD12-BDDC-4A8B-A8E1-CA85B1BD4F59}"/>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13017857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AD4B1CA-B741-4FC1-9AD0-1636B5C3F3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6707" y="0"/>
            <a:ext cx="6974586" cy="10287000"/>
          </a:xfrm>
          <a:prstGeom prst="rect">
            <a:avLst/>
          </a:prstGeom>
        </p:spPr>
      </p:pic>
      <p:sp>
        <p:nvSpPr>
          <p:cNvPr id="2" name="Text Placeholder 1">
            <a:extLst>
              <a:ext uri="{FF2B5EF4-FFF2-40B4-BE49-F238E27FC236}">
                <a16:creationId xmlns:a16="http://schemas.microsoft.com/office/drawing/2014/main" id="{F9DF3B06-596B-47AC-BCA7-0129ECCE1C28}"/>
              </a:ext>
            </a:extLst>
          </p:cNvPr>
          <p:cNvSpPr>
            <a:spLocks noGrp="1"/>
          </p:cNvSpPr>
          <p:nvPr>
            <p:ph type="body" sz="quarter" idx="10"/>
          </p:nvPr>
        </p:nvSpPr>
        <p:spPr/>
        <p:txBody>
          <a:bodyPr/>
          <a:lstStyle/>
          <a:p>
            <a:r>
              <a:rPr lang="en-US" dirty="0"/>
              <a:t>Shepherd using his rod with his flock near Ein Farah</a:t>
            </a:r>
          </a:p>
        </p:txBody>
      </p:sp>
      <p:sp>
        <p:nvSpPr>
          <p:cNvPr id="3" name="Text Placeholder 2">
            <a:extLst>
              <a:ext uri="{FF2B5EF4-FFF2-40B4-BE49-F238E27FC236}">
                <a16:creationId xmlns:a16="http://schemas.microsoft.com/office/drawing/2014/main" id="{70818D84-4845-4012-AE4A-290BDBC0EAA9}"/>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8FAC5347-9694-462E-8BE1-238B2F1F31F3}"/>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35933618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6402295-7136-76DF-F48D-585A1656A7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F9DF3B06-596B-47AC-BCA7-0129ECCE1C28}"/>
              </a:ext>
            </a:extLst>
          </p:cNvPr>
          <p:cNvSpPr>
            <a:spLocks noGrp="1"/>
          </p:cNvSpPr>
          <p:nvPr>
            <p:ph type="body" sz="quarter" idx="10"/>
          </p:nvPr>
        </p:nvSpPr>
        <p:spPr/>
        <p:txBody>
          <a:bodyPr/>
          <a:lstStyle/>
          <a:p>
            <a:r>
              <a:rPr lang="en-US" dirty="0"/>
              <a:t>Shepherd using his rod with his flock near Ein Farah</a:t>
            </a:r>
          </a:p>
        </p:txBody>
      </p:sp>
      <p:sp>
        <p:nvSpPr>
          <p:cNvPr id="3" name="Text Placeholder 2">
            <a:extLst>
              <a:ext uri="{FF2B5EF4-FFF2-40B4-BE49-F238E27FC236}">
                <a16:creationId xmlns:a16="http://schemas.microsoft.com/office/drawing/2014/main" id="{70818D84-4845-4012-AE4A-290BDBC0EAA9}"/>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8FAC5347-9694-462E-8BE1-238B2F1F31F3}"/>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2647421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DC182E3-3726-5830-CAC0-02A0DA4064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Shepherds with their sheep in Israel</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Yahweh is my Shepherd</a:t>
            </a:r>
          </a:p>
        </p:txBody>
      </p:sp>
    </p:spTree>
    <p:extLst>
      <p:ext uri="{BB962C8B-B14F-4D97-AF65-F5344CB8AC3E}">
        <p14:creationId xmlns:p14="http://schemas.microsoft.com/office/powerpoint/2010/main" val="2918941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EE15581-11C8-2FC9-9F86-F0563348CB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F9DF3B06-596B-47AC-BCA7-0129ECCE1C28}"/>
              </a:ext>
            </a:extLst>
          </p:cNvPr>
          <p:cNvSpPr>
            <a:spLocks noGrp="1"/>
          </p:cNvSpPr>
          <p:nvPr>
            <p:ph type="body" sz="quarter" idx="10"/>
          </p:nvPr>
        </p:nvSpPr>
        <p:spPr/>
        <p:txBody>
          <a:bodyPr/>
          <a:lstStyle/>
          <a:p>
            <a:r>
              <a:rPr lang="en-US" dirty="0"/>
              <a:t>Shepherds carrying rods with his flock near Ein Farah</a:t>
            </a:r>
          </a:p>
        </p:txBody>
      </p:sp>
      <p:sp>
        <p:nvSpPr>
          <p:cNvPr id="3" name="Text Placeholder 2">
            <a:extLst>
              <a:ext uri="{FF2B5EF4-FFF2-40B4-BE49-F238E27FC236}">
                <a16:creationId xmlns:a16="http://schemas.microsoft.com/office/drawing/2014/main" id="{70818D84-4845-4012-AE4A-290BDBC0EAA9}"/>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8FAC5347-9694-462E-8BE1-238B2F1F31F3}"/>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17547050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7E8DDEC-F4C9-1903-1592-6BBD11182A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AB628A70-130B-4A72-89F3-D5110278D904}"/>
              </a:ext>
            </a:extLst>
          </p:cNvPr>
          <p:cNvSpPr>
            <a:spLocks noGrp="1"/>
          </p:cNvSpPr>
          <p:nvPr>
            <p:ph type="body" sz="quarter" idx="10"/>
          </p:nvPr>
        </p:nvSpPr>
        <p:spPr/>
        <p:txBody>
          <a:bodyPr/>
          <a:lstStyle/>
          <a:p>
            <a:r>
              <a:rPr lang="en-US" dirty="0"/>
              <a:t>Dining table with food</a:t>
            </a:r>
          </a:p>
        </p:txBody>
      </p:sp>
      <p:sp>
        <p:nvSpPr>
          <p:cNvPr id="3" name="Text Placeholder 2">
            <a:extLst>
              <a:ext uri="{FF2B5EF4-FFF2-40B4-BE49-F238E27FC236}">
                <a16:creationId xmlns:a16="http://schemas.microsoft.com/office/drawing/2014/main" id="{90B7D62B-B2A4-4692-97F9-EB5080564826}"/>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3D6D145E-A3A1-49D7-8A31-DD8F5E5E22D8}"/>
              </a:ext>
            </a:extLst>
          </p:cNvPr>
          <p:cNvSpPr>
            <a:spLocks noGrp="1"/>
          </p:cNvSpPr>
          <p:nvPr>
            <p:ph type="title"/>
          </p:nvPr>
        </p:nvSpPr>
        <p:spPr/>
        <p:txBody>
          <a:bodyPr/>
          <a:lstStyle/>
          <a:p>
            <a:r>
              <a:rPr lang="en-US" dirty="0"/>
              <a:t>You prepare a table before me</a:t>
            </a:r>
          </a:p>
        </p:txBody>
      </p:sp>
    </p:spTree>
    <p:extLst>
      <p:ext uri="{BB962C8B-B14F-4D97-AF65-F5344CB8AC3E}">
        <p14:creationId xmlns:p14="http://schemas.microsoft.com/office/powerpoint/2010/main" val="327381860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A26161F-BE98-F386-2786-8A14B6590E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0"/>
            <a:ext cx="10287000" cy="10287000"/>
          </a:xfrm>
          <a:prstGeom prst="rect">
            <a:avLst/>
          </a:prstGeom>
        </p:spPr>
      </p:pic>
      <p:sp>
        <p:nvSpPr>
          <p:cNvPr id="2" name="Text Placeholder 1">
            <a:extLst>
              <a:ext uri="{FF2B5EF4-FFF2-40B4-BE49-F238E27FC236}">
                <a16:creationId xmlns:a16="http://schemas.microsoft.com/office/drawing/2014/main" id="{AB628A70-130B-4A72-89F3-D5110278D904}"/>
              </a:ext>
            </a:extLst>
          </p:cNvPr>
          <p:cNvSpPr>
            <a:spLocks noGrp="1"/>
          </p:cNvSpPr>
          <p:nvPr>
            <p:ph type="body" sz="quarter" idx="10"/>
          </p:nvPr>
        </p:nvSpPr>
        <p:spPr/>
        <p:txBody>
          <a:bodyPr/>
          <a:lstStyle/>
          <a:p>
            <a:r>
              <a:rPr lang="en-US" dirty="0"/>
              <a:t>Meal depicted on Shroud of Hori, New Kingdom, Dynasty 19/20, circa 1295–1070 BC</a:t>
            </a:r>
          </a:p>
        </p:txBody>
      </p:sp>
      <p:sp>
        <p:nvSpPr>
          <p:cNvPr id="3" name="Text Placeholder 2">
            <a:extLst>
              <a:ext uri="{FF2B5EF4-FFF2-40B4-BE49-F238E27FC236}">
                <a16:creationId xmlns:a16="http://schemas.microsoft.com/office/drawing/2014/main" id="{90B7D62B-B2A4-4692-97F9-EB5080564826}"/>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3D6D145E-A3A1-49D7-8A31-DD8F5E5E22D8}"/>
              </a:ext>
            </a:extLst>
          </p:cNvPr>
          <p:cNvSpPr>
            <a:spLocks noGrp="1"/>
          </p:cNvSpPr>
          <p:nvPr>
            <p:ph type="title"/>
          </p:nvPr>
        </p:nvSpPr>
        <p:spPr/>
        <p:txBody>
          <a:bodyPr/>
          <a:lstStyle/>
          <a:p>
            <a:r>
              <a:rPr lang="en-US" dirty="0"/>
              <a:t>You prepare a table before me</a:t>
            </a:r>
          </a:p>
        </p:txBody>
      </p:sp>
    </p:spTree>
    <p:extLst>
      <p:ext uri="{BB962C8B-B14F-4D97-AF65-F5344CB8AC3E}">
        <p14:creationId xmlns:p14="http://schemas.microsoft.com/office/powerpoint/2010/main" val="34782643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157FF21-61E7-1455-CD16-5C37257ACD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18288000" cy="9601200"/>
          </a:xfrm>
          <a:prstGeom prst="rect">
            <a:avLst/>
          </a:prstGeom>
        </p:spPr>
      </p:pic>
      <p:sp>
        <p:nvSpPr>
          <p:cNvPr id="2" name="Text Placeholder 1">
            <a:extLst>
              <a:ext uri="{FF2B5EF4-FFF2-40B4-BE49-F238E27FC236}">
                <a16:creationId xmlns:a16="http://schemas.microsoft.com/office/drawing/2014/main" id="{AB628A70-130B-4A72-89F3-D5110278D904}"/>
              </a:ext>
            </a:extLst>
          </p:cNvPr>
          <p:cNvSpPr>
            <a:spLocks noGrp="1"/>
          </p:cNvSpPr>
          <p:nvPr>
            <p:ph type="body" sz="quarter" idx="10"/>
          </p:nvPr>
        </p:nvSpPr>
        <p:spPr/>
        <p:txBody>
          <a:bodyPr/>
          <a:lstStyle/>
          <a:p>
            <a:r>
              <a:rPr lang="en-US" dirty="0"/>
              <a:t>Limestone relief of banquet scene with musician, from Carchemish, 11th–10th centuries BC</a:t>
            </a:r>
          </a:p>
        </p:txBody>
      </p:sp>
      <p:sp>
        <p:nvSpPr>
          <p:cNvPr id="3" name="Text Placeholder 2">
            <a:extLst>
              <a:ext uri="{FF2B5EF4-FFF2-40B4-BE49-F238E27FC236}">
                <a16:creationId xmlns:a16="http://schemas.microsoft.com/office/drawing/2014/main" id="{90B7D62B-B2A4-4692-97F9-EB5080564826}"/>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3D6D145E-A3A1-49D7-8A31-DD8F5E5E22D8}"/>
              </a:ext>
            </a:extLst>
          </p:cNvPr>
          <p:cNvSpPr>
            <a:spLocks noGrp="1"/>
          </p:cNvSpPr>
          <p:nvPr>
            <p:ph type="title"/>
          </p:nvPr>
        </p:nvSpPr>
        <p:spPr/>
        <p:txBody>
          <a:bodyPr/>
          <a:lstStyle/>
          <a:p>
            <a:r>
              <a:rPr lang="en-US" dirty="0"/>
              <a:t>You prepare a table before me</a:t>
            </a:r>
          </a:p>
        </p:txBody>
      </p:sp>
    </p:spTree>
    <p:extLst>
      <p:ext uri="{BB962C8B-B14F-4D97-AF65-F5344CB8AC3E}">
        <p14:creationId xmlns:p14="http://schemas.microsoft.com/office/powerpoint/2010/main" val="8621467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5458CFF-5404-28EB-A439-6E9B521D3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065793ED-6751-4AF8-A714-5AF2CF657AD5}"/>
              </a:ext>
            </a:extLst>
          </p:cNvPr>
          <p:cNvSpPr>
            <a:spLocks noGrp="1"/>
          </p:cNvSpPr>
          <p:nvPr>
            <p:ph type="body" sz="quarter" idx="10"/>
          </p:nvPr>
        </p:nvSpPr>
        <p:spPr/>
        <p:txBody>
          <a:bodyPr/>
          <a:lstStyle/>
          <a:p>
            <a:r>
              <a:rPr lang="en-US" dirty="0"/>
              <a:t>Sheep eating out of a shepherd’s feed sack</a:t>
            </a:r>
          </a:p>
        </p:txBody>
      </p:sp>
      <p:sp>
        <p:nvSpPr>
          <p:cNvPr id="3" name="Text Placeholder 2">
            <a:extLst>
              <a:ext uri="{FF2B5EF4-FFF2-40B4-BE49-F238E27FC236}">
                <a16:creationId xmlns:a16="http://schemas.microsoft.com/office/drawing/2014/main" id="{556C1240-74E8-4882-84EF-D7DABEBB7A70}"/>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7BADFF16-856F-464D-97AD-F43F56E719FA}"/>
              </a:ext>
            </a:extLst>
          </p:cNvPr>
          <p:cNvSpPr>
            <a:spLocks noGrp="1"/>
          </p:cNvSpPr>
          <p:nvPr>
            <p:ph type="title"/>
          </p:nvPr>
        </p:nvSpPr>
        <p:spPr/>
        <p:txBody>
          <a:bodyPr/>
          <a:lstStyle/>
          <a:p>
            <a:r>
              <a:rPr lang="en-US" dirty="0"/>
              <a:t>You prepare a table before me</a:t>
            </a:r>
          </a:p>
        </p:txBody>
      </p:sp>
    </p:spTree>
    <p:extLst>
      <p:ext uri="{BB962C8B-B14F-4D97-AF65-F5344CB8AC3E}">
        <p14:creationId xmlns:p14="http://schemas.microsoft.com/office/powerpoint/2010/main" val="21254324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8D1D3D8-3F32-18B3-3CB1-F355AD9D81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AB628A70-130B-4A72-89F3-D5110278D904}"/>
              </a:ext>
            </a:extLst>
          </p:cNvPr>
          <p:cNvSpPr>
            <a:spLocks noGrp="1"/>
          </p:cNvSpPr>
          <p:nvPr>
            <p:ph type="body" sz="quarter" idx="10"/>
          </p:nvPr>
        </p:nvSpPr>
        <p:spPr/>
        <p:txBody>
          <a:bodyPr/>
          <a:lstStyle/>
          <a:p>
            <a:r>
              <a:rPr lang="en-US" dirty="0"/>
              <a:t>Sheep eating out of a shepherd’s feed sack</a:t>
            </a:r>
          </a:p>
        </p:txBody>
      </p:sp>
      <p:sp>
        <p:nvSpPr>
          <p:cNvPr id="3" name="Text Placeholder 2">
            <a:extLst>
              <a:ext uri="{FF2B5EF4-FFF2-40B4-BE49-F238E27FC236}">
                <a16:creationId xmlns:a16="http://schemas.microsoft.com/office/drawing/2014/main" id="{90B7D62B-B2A4-4692-97F9-EB5080564826}"/>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3D6D145E-A3A1-49D7-8A31-DD8F5E5E22D8}"/>
              </a:ext>
            </a:extLst>
          </p:cNvPr>
          <p:cNvSpPr>
            <a:spLocks noGrp="1"/>
          </p:cNvSpPr>
          <p:nvPr>
            <p:ph type="title"/>
          </p:nvPr>
        </p:nvSpPr>
        <p:spPr/>
        <p:txBody>
          <a:bodyPr/>
          <a:lstStyle/>
          <a:p>
            <a:r>
              <a:rPr lang="en-US" dirty="0"/>
              <a:t>You prepare a table before me</a:t>
            </a:r>
          </a:p>
        </p:txBody>
      </p:sp>
    </p:spTree>
    <p:extLst>
      <p:ext uri="{BB962C8B-B14F-4D97-AF65-F5344CB8AC3E}">
        <p14:creationId xmlns:p14="http://schemas.microsoft.com/office/powerpoint/2010/main" val="40773411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5609ECE-CF89-A345-B992-691A73AEA1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Philistine captives at Sea Peoples sea battle, relief at </a:t>
            </a:r>
            <a:r>
              <a:rPr lang="en-US" dirty="0" err="1"/>
              <a:t>Medinet</a:t>
            </a:r>
            <a:r>
              <a:rPr lang="en-US" dirty="0"/>
              <a:t> </a:t>
            </a:r>
            <a:r>
              <a:rPr lang="en-US" dirty="0" err="1"/>
              <a:t>Habu</a:t>
            </a:r>
            <a:endParaRPr lang="en-US" dirty="0"/>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10949487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Kris\Documents\Bolen\Cutouts\Judges 3\Medinet Habu, Amorite chief, faience, reign of Ramesses III, 20th dynasty, adr1711203217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1759" y="455073"/>
            <a:ext cx="2525538" cy="91924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Kris\Documents\Bolen\Medinet Habu, Syrian chief, faience, reign of Ramesses III, 20th dynasty, adr1711203218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65440" y="688533"/>
            <a:ext cx="2536089" cy="889368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Kris\Documents\Bolen\Cutouts\Judges 3\Medinet Habu, Hittite chief, faience, reign of Ramesses III, 20th dynasty, adr1711203219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22641" y="623182"/>
            <a:ext cx="2338116" cy="548297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Egyptian depictions of an Amorite, Philistine, Hittite, and Syrian, 12th century BC</a:t>
            </a:r>
          </a:p>
        </p:txBody>
      </p:sp>
      <p:sp>
        <p:nvSpPr>
          <p:cNvPr id="3" name="Text Placeholder 2"/>
          <p:cNvSpPr>
            <a:spLocks noGrp="1"/>
          </p:cNvSpPr>
          <p:nvPr>
            <p:ph type="body" sz="quarter" idx="12"/>
          </p:nvPr>
        </p:nvSpPr>
        <p:spPr/>
        <p:txBody>
          <a:bodyPr/>
          <a:lstStyle/>
          <a:p>
            <a:r>
              <a:rPr lang="en-US" dirty="0"/>
              <a:t>23:5</a:t>
            </a:r>
          </a:p>
        </p:txBody>
      </p:sp>
      <p:sp>
        <p:nvSpPr>
          <p:cNvPr id="4" name="Title 3"/>
          <p:cNvSpPr>
            <a:spLocks noGrp="1"/>
          </p:cNvSpPr>
          <p:nvPr>
            <p:ph type="title"/>
          </p:nvPr>
        </p:nvSpPr>
        <p:spPr/>
        <p:txBody>
          <a:bodyPr/>
          <a:lstStyle/>
          <a:p>
            <a:r>
              <a:rPr lang="en-US" dirty="0"/>
              <a:t>In the presence of my enemies</a:t>
            </a:r>
          </a:p>
        </p:txBody>
      </p:sp>
      <p:pic>
        <p:nvPicPr>
          <p:cNvPr id="5" name="Picture 4"/>
          <p:cNvPicPr>
            <a:picLocks noChangeAspect="1"/>
          </p:cNvPicPr>
          <p:nvPr/>
        </p:nvPicPr>
        <p:blipFill>
          <a:blip r:embed="rId6">
            <a:extLst>
              <a:ext uri="{BEBA8EAE-BF5A-486C-A8C5-ECC9F3942E4B}">
                <a14:imgProps xmlns:a14="http://schemas.microsoft.com/office/drawing/2010/main">
                  <a14:imgLayer r:embed="rId7">
                    <a14:imgEffect>
                      <a14:saturation sat="120000"/>
                    </a14:imgEffect>
                    <a14:imgEffect>
                      <a14:brightnessContrast bright="5000" contrast="5000"/>
                    </a14:imgEffect>
                  </a14:imgLayer>
                </a14:imgProps>
              </a:ext>
              <a:ext uri="{28A0092B-C50C-407E-A947-70E740481C1C}">
                <a14:useLocalDpi xmlns:a14="http://schemas.microsoft.com/office/drawing/2010/main" val="0"/>
              </a:ext>
            </a:extLst>
          </a:blip>
          <a:stretch>
            <a:fillRect/>
          </a:stretch>
        </p:blipFill>
        <p:spPr>
          <a:xfrm>
            <a:off x="6211979" y="491240"/>
            <a:ext cx="2505981" cy="9281412"/>
          </a:xfrm>
          <a:prstGeom prst="rect">
            <a:avLst/>
          </a:prstGeom>
        </p:spPr>
      </p:pic>
    </p:spTree>
    <p:extLst>
      <p:ext uri="{BB962C8B-B14F-4D97-AF65-F5344CB8AC3E}">
        <p14:creationId xmlns:p14="http://schemas.microsoft.com/office/powerpoint/2010/main" val="22241991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B85691-D93F-B316-61A5-5403AFD681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View of the mountains of Moab from Mount Zion</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34041899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7BAFC96-A96C-FEB3-C766-5F0DC6BCFD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View of the mountains of Moab from Mount Zion</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
        <p:nvSpPr>
          <p:cNvPr id="6" name="Line 12">
            <a:extLst>
              <a:ext uri="{FF2B5EF4-FFF2-40B4-BE49-F238E27FC236}">
                <a16:creationId xmlns:a16="http://schemas.microsoft.com/office/drawing/2014/main" id="{C45FCF5A-1B49-4C27-B23B-B00486445C79}"/>
              </a:ext>
            </a:extLst>
          </p:cNvPr>
          <p:cNvSpPr>
            <a:spLocks noChangeShapeType="1"/>
          </p:cNvSpPr>
          <p:nvPr/>
        </p:nvSpPr>
        <p:spPr bwMode="auto">
          <a:xfrm flipH="1">
            <a:off x="12728448" y="2932894"/>
            <a:ext cx="187452" cy="661779"/>
          </a:xfrm>
          <a:prstGeom prst="line">
            <a:avLst/>
          </a:prstGeom>
          <a:ln w="38100"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sz="3600">
              <a:solidFill>
                <a:prstClr val="white"/>
              </a:solidFill>
            </a:endParaRPr>
          </a:p>
        </p:txBody>
      </p:sp>
      <p:sp>
        <p:nvSpPr>
          <p:cNvPr id="8" name="Text Box 6">
            <a:extLst>
              <a:ext uri="{FF2B5EF4-FFF2-40B4-BE49-F238E27FC236}">
                <a16:creationId xmlns:a16="http://schemas.microsoft.com/office/drawing/2014/main" id="{8C493EAD-C313-469F-8FC3-7E8F19301CBD}"/>
              </a:ext>
            </a:extLst>
          </p:cNvPr>
          <p:cNvSpPr txBox="1">
            <a:spLocks noChangeArrowheads="1"/>
          </p:cNvSpPr>
          <p:nvPr/>
        </p:nvSpPr>
        <p:spPr bwMode="auto">
          <a:xfrm>
            <a:off x="11372850" y="1891639"/>
            <a:ext cx="3086100" cy="1015663"/>
          </a:xfrm>
          <a:prstGeom prst="rect">
            <a:avLst/>
          </a:prstGeom>
          <a:noFill/>
          <a:ln w="9525">
            <a:noFill/>
            <a:miter lim="800000"/>
            <a:headEnd/>
            <a:tailEnd/>
          </a:ln>
          <a:effectLst/>
        </p:spPr>
        <p:txBody>
          <a:bodyPr>
            <a:spAutoFit/>
          </a:bodyPr>
          <a:lstStyle/>
          <a:p>
            <a:pPr algn="ctr">
              <a:defRPr/>
            </a:pPr>
            <a:r>
              <a:rPr lang="en-US" sz="3000" dirty="0">
                <a:solidFill>
                  <a:prstClr val="white"/>
                </a:solidFill>
                <a:effectLst>
                  <a:glow rad="76200">
                    <a:prstClr val="black">
                      <a:alpha val="60000"/>
                    </a:prstClr>
                  </a:glow>
                </a:effectLst>
                <a:cs typeface="Calibri" pitchFamily="34" charset="0"/>
              </a:rPr>
              <a:t>Mountains of</a:t>
            </a:r>
            <a:br>
              <a:rPr lang="en-US" sz="3000" dirty="0">
                <a:solidFill>
                  <a:prstClr val="white"/>
                </a:solidFill>
                <a:effectLst>
                  <a:glow rad="76200">
                    <a:prstClr val="black">
                      <a:alpha val="60000"/>
                    </a:prstClr>
                  </a:glow>
                </a:effectLst>
                <a:cs typeface="Calibri" pitchFamily="34" charset="0"/>
              </a:rPr>
            </a:br>
            <a:r>
              <a:rPr lang="en-US" sz="3000" dirty="0">
                <a:solidFill>
                  <a:prstClr val="white"/>
                </a:solidFill>
                <a:effectLst>
                  <a:glow rad="76200">
                    <a:prstClr val="black">
                      <a:alpha val="60000"/>
                    </a:prstClr>
                  </a:glow>
                </a:effectLst>
                <a:cs typeface="Calibri" pitchFamily="34" charset="0"/>
              </a:rPr>
              <a:t>Moab</a:t>
            </a:r>
          </a:p>
        </p:txBody>
      </p:sp>
      <p:sp>
        <p:nvSpPr>
          <p:cNvPr id="9" name="Text Box 6">
            <a:extLst>
              <a:ext uri="{FF2B5EF4-FFF2-40B4-BE49-F238E27FC236}">
                <a16:creationId xmlns:a16="http://schemas.microsoft.com/office/drawing/2014/main" id="{E3595567-17D2-45B0-B42A-E8EADFBD4C44}"/>
              </a:ext>
            </a:extLst>
          </p:cNvPr>
          <p:cNvSpPr txBox="1">
            <a:spLocks noChangeArrowheads="1"/>
          </p:cNvSpPr>
          <p:nvPr/>
        </p:nvSpPr>
        <p:spPr bwMode="auto">
          <a:xfrm>
            <a:off x="6400800" y="2932894"/>
            <a:ext cx="3086100" cy="553998"/>
          </a:xfrm>
          <a:prstGeom prst="rect">
            <a:avLst/>
          </a:prstGeom>
          <a:noFill/>
          <a:ln w="9525">
            <a:noFill/>
            <a:miter lim="800000"/>
            <a:headEnd/>
            <a:tailEnd/>
          </a:ln>
          <a:effectLst/>
        </p:spPr>
        <p:txBody>
          <a:bodyPr>
            <a:spAutoFit/>
          </a:bodyPr>
          <a:lstStyle/>
          <a:p>
            <a:pPr algn="ctr">
              <a:defRPr/>
            </a:pPr>
            <a:r>
              <a:rPr lang="en-US" sz="3000" dirty="0">
                <a:solidFill>
                  <a:prstClr val="white"/>
                </a:solidFill>
                <a:effectLst>
                  <a:glow rad="76200">
                    <a:prstClr val="black">
                      <a:alpha val="60000"/>
                    </a:prstClr>
                  </a:glow>
                </a:effectLst>
                <a:cs typeface="Calibri" pitchFamily="34" charset="0"/>
              </a:rPr>
              <a:t>Judean wilderness</a:t>
            </a:r>
          </a:p>
        </p:txBody>
      </p:sp>
      <p:sp>
        <p:nvSpPr>
          <p:cNvPr id="10" name="Line 12">
            <a:extLst>
              <a:ext uri="{FF2B5EF4-FFF2-40B4-BE49-F238E27FC236}">
                <a16:creationId xmlns:a16="http://schemas.microsoft.com/office/drawing/2014/main" id="{3CB0E9CC-D602-4FF5-B32D-77AD4DAF8EA9}"/>
              </a:ext>
            </a:extLst>
          </p:cNvPr>
          <p:cNvSpPr>
            <a:spLocks noChangeShapeType="1"/>
          </p:cNvSpPr>
          <p:nvPr/>
        </p:nvSpPr>
        <p:spPr bwMode="auto">
          <a:xfrm>
            <a:off x="8131302" y="3538085"/>
            <a:ext cx="669798" cy="880709"/>
          </a:xfrm>
          <a:prstGeom prst="line">
            <a:avLst/>
          </a:prstGeom>
          <a:ln w="38100"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sz="3600">
              <a:solidFill>
                <a:prstClr val="white"/>
              </a:solidFill>
            </a:endParaRPr>
          </a:p>
        </p:txBody>
      </p:sp>
    </p:spTree>
    <p:extLst>
      <p:ext uri="{BB962C8B-B14F-4D97-AF65-F5344CB8AC3E}">
        <p14:creationId xmlns:p14="http://schemas.microsoft.com/office/powerpoint/2010/main" val="160258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D77F8CE0-913D-4344-70B2-15DC5A55A9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p:cNvSpPr>
            <a:spLocks noGrp="1"/>
          </p:cNvSpPr>
          <p:nvPr>
            <p:ph type="body" sz="quarter" idx="10"/>
          </p:nvPr>
        </p:nvSpPr>
        <p:spPr/>
        <p:txBody>
          <a:bodyPr/>
          <a:lstStyle/>
          <a:p>
            <a:r>
              <a:rPr lang="en-US" dirty="0"/>
              <a:t>Shepherds with their sheep in Israel</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Yahweh is my Shepherd</a:t>
            </a:r>
          </a:p>
        </p:txBody>
      </p:sp>
    </p:spTree>
    <p:extLst>
      <p:ext uri="{BB962C8B-B14F-4D97-AF65-F5344CB8AC3E}">
        <p14:creationId xmlns:p14="http://schemas.microsoft.com/office/powerpoint/2010/main" val="191464419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5DC4BA6-6D3C-27FD-D467-31BD4353A1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View of the mountains of Moab from Mount Zion</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350416217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3D1B72-0B48-EA9D-F983-41E23EF50C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View of the mountains of Moab from Mount Zion</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
        <p:nvSpPr>
          <p:cNvPr id="8" name="Line 12">
            <a:extLst>
              <a:ext uri="{FF2B5EF4-FFF2-40B4-BE49-F238E27FC236}">
                <a16:creationId xmlns:a16="http://schemas.microsoft.com/office/drawing/2014/main" id="{0DFC20E9-DAF9-492D-8C3E-88FDF61A181F}"/>
              </a:ext>
            </a:extLst>
          </p:cNvPr>
          <p:cNvSpPr>
            <a:spLocks noChangeShapeType="1"/>
          </p:cNvSpPr>
          <p:nvPr/>
        </p:nvSpPr>
        <p:spPr bwMode="auto">
          <a:xfrm flipH="1">
            <a:off x="12965365" y="2424380"/>
            <a:ext cx="187452" cy="661779"/>
          </a:xfrm>
          <a:prstGeom prst="line">
            <a:avLst/>
          </a:prstGeom>
          <a:ln w="38100"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sz="3600">
              <a:solidFill>
                <a:prstClr val="white"/>
              </a:solidFill>
            </a:endParaRPr>
          </a:p>
        </p:txBody>
      </p:sp>
      <p:sp>
        <p:nvSpPr>
          <p:cNvPr id="9" name="Text Box 6">
            <a:extLst>
              <a:ext uri="{FF2B5EF4-FFF2-40B4-BE49-F238E27FC236}">
                <a16:creationId xmlns:a16="http://schemas.microsoft.com/office/drawing/2014/main" id="{7D3D4460-688D-47E4-AB9D-5EDE19DAA090}"/>
              </a:ext>
            </a:extLst>
          </p:cNvPr>
          <p:cNvSpPr txBox="1">
            <a:spLocks noChangeArrowheads="1"/>
          </p:cNvSpPr>
          <p:nvPr/>
        </p:nvSpPr>
        <p:spPr bwMode="auto">
          <a:xfrm>
            <a:off x="11625769" y="1271691"/>
            <a:ext cx="3086100" cy="1015663"/>
          </a:xfrm>
          <a:prstGeom prst="rect">
            <a:avLst/>
          </a:prstGeom>
          <a:noFill/>
          <a:ln w="9525">
            <a:noFill/>
            <a:miter lim="800000"/>
            <a:headEnd/>
            <a:tailEnd/>
          </a:ln>
          <a:effectLst/>
        </p:spPr>
        <p:txBody>
          <a:bodyPr>
            <a:spAutoFit/>
          </a:bodyPr>
          <a:lstStyle/>
          <a:p>
            <a:pPr algn="ctr">
              <a:defRPr/>
            </a:pPr>
            <a:r>
              <a:rPr lang="en-US" sz="3000" dirty="0">
                <a:solidFill>
                  <a:prstClr val="white"/>
                </a:solidFill>
                <a:effectLst>
                  <a:glow rad="76200">
                    <a:prstClr val="black">
                      <a:alpha val="60000"/>
                    </a:prstClr>
                  </a:glow>
                </a:effectLst>
                <a:cs typeface="Calibri" pitchFamily="34" charset="0"/>
              </a:rPr>
              <a:t>Mountains of</a:t>
            </a:r>
            <a:br>
              <a:rPr lang="en-US" sz="3000" dirty="0">
                <a:solidFill>
                  <a:prstClr val="white"/>
                </a:solidFill>
                <a:effectLst>
                  <a:glow rad="76200">
                    <a:prstClr val="black">
                      <a:alpha val="60000"/>
                    </a:prstClr>
                  </a:glow>
                </a:effectLst>
                <a:cs typeface="Calibri" pitchFamily="34" charset="0"/>
              </a:rPr>
            </a:br>
            <a:r>
              <a:rPr lang="en-US" sz="3000" dirty="0">
                <a:solidFill>
                  <a:prstClr val="white"/>
                </a:solidFill>
                <a:effectLst>
                  <a:glow rad="76200">
                    <a:prstClr val="black">
                      <a:alpha val="60000"/>
                    </a:prstClr>
                  </a:glow>
                </a:effectLst>
                <a:cs typeface="Calibri" pitchFamily="34" charset="0"/>
              </a:rPr>
              <a:t>Moab</a:t>
            </a:r>
          </a:p>
        </p:txBody>
      </p:sp>
      <p:sp>
        <p:nvSpPr>
          <p:cNvPr id="10" name="Text Box 6">
            <a:extLst>
              <a:ext uri="{FF2B5EF4-FFF2-40B4-BE49-F238E27FC236}">
                <a16:creationId xmlns:a16="http://schemas.microsoft.com/office/drawing/2014/main" id="{AFDDBE83-9C49-47D7-9458-4EC129336EAA}"/>
              </a:ext>
            </a:extLst>
          </p:cNvPr>
          <p:cNvSpPr txBox="1">
            <a:spLocks noChangeArrowheads="1"/>
          </p:cNvSpPr>
          <p:nvPr/>
        </p:nvSpPr>
        <p:spPr bwMode="auto">
          <a:xfrm>
            <a:off x="1894464" y="6483746"/>
            <a:ext cx="3086100" cy="553998"/>
          </a:xfrm>
          <a:prstGeom prst="rect">
            <a:avLst/>
          </a:prstGeom>
          <a:noFill/>
          <a:ln w="9525">
            <a:noFill/>
            <a:miter lim="800000"/>
            <a:headEnd/>
            <a:tailEnd/>
          </a:ln>
          <a:effectLst/>
        </p:spPr>
        <p:txBody>
          <a:bodyPr>
            <a:spAutoFit/>
          </a:bodyPr>
          <a:lstStyle/>
          <a:p>
            <a:pPr algn="ctr">
              <a:defRPr/>
            </a:pPr>
            <a:r>
              <a:rPr lang="en-US" sz="3000" dirty="0">
                <a:solidFill>
                  <a:prstClr val="white"/>
                </a:solidFill>
                <a:effectLst>
                  <a:glow rad="76200">
                    <a:prstClr val="black">
                      <a:alpha val="60000"/>
                    </a:prstClr>
                  </a:glow>
                </a:effectLst>
                <a:cs typeface="Calibri" pitchFamily="34" charset="0"/>
              </a:rPr>
              <a:t>Judean wilderness</a:t>
            </a:r>
          </a:p>
        </p:txBody>
      </p:sp>
      <p:sp>
        <p:nvSpPr>
          <p:cNvPr id="11" name="Line 12">
            <a:extLst>
              <a:ext uri="{FF2B5EF4-FFF2-40B4-BE49-F238E27FC236}">
                <a16:creationId xmlns:a16="http://schemas.microsoft.com/office/drawing/2014/main" id="{9ECD014C-1167-4886-A498-ADE4C27BC701}"/>
              </a:ext>
            </a:extLst>
          </p:cNvPr>
          <p:cNvSpPr>
            <a:spLocks noChangeShapeType="1"/>
          </p:cNvSpPr>
          <p:nvPr/>
        </p:nvSpPr>
        <p:spPr bwMode="auto">
          <a:xfrm flipH="1">
            <a:off x="3380364" y="7515237"/>
            <a:ext cx="57150" cy="1061829"/>
          </a:xfrm>
          <a:prstGeom prst="line">
            <a:avLst/>
          </a:prstGeom>
          <a:ln w="38100"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sz="3600">
              <a:solidFill>
                <a:prstClr val="white"/>
              </a:solidFill>
            </a:endParaRPr>
          </a:p>
        </p:txBody>
      </p:sp>
    </p:spTree>
    <p:extLst>
      <p:ext uri="{BB962C8B-B14F-4D97-AF65-F5344CB8AC3E}">
        <p14:creationId xmlns:p14="http://schemas.microsoft.com/office/powerpoint/2010/main" val="306376739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3BDDFBF-EDCC-46B7-8230-320B71828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Shepherds’ Fields of Bethlehem, Judean wilderness, and the mountains of Moab</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413266086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seat&#10;&#10;Description automatically generated">
            <a:extLst>
              <a:ext uri="{FF2B5EF4-FFF2-40B4-BE49-F238E27FC236}">
                <a16:creationId xmlns:a16="http://schemas.microsoft.com/office/drawing/2014/main" id="{3E648333-71A6-3CC4-25C8-0E8B7A5F89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9999" y="0"/>
            <a:ext cx="7608003" cy="10287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Tutankhamun’s Ecclesiastical Throne and footstool</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148947596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44BD8741-D046-D323-B963-739AA24B20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7736" y="0"/>
            <a:ext cx="11232528" cy="10287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Footstool of Tutankhamun’s Ecclesiastical Throne</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35300048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4AAD934-49CE-A529-C8C9-860E6ADF2E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Gray wolf at </a:t>
            </a:r>
            <a:r>
              <a:rPr lang="en-US" dirty="0" err="1"/>
              <a:t>Haibar</a:t>
            </a:r>
            <a:endParaRPr lang="en-US" dirty="0"/>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153849743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sliced&#10;&#10;Description automatically generated">
            <a:extLst>
              <a:ext uri="{FF2B5EF4-FFF2-40B4-BE49-F238E27FC236}">
                <a16:creationId xmlns:a16="http://schemas.microsoft.com/office/drawing/2014/main" id="{59CEA08B-F302-8108-CDE6-7A036B2D56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3670" y="0"/>
            <a:ext cx="10860660" cy="10287000"/>
          </a:xfrm>
          <a:prstGeom prst="rect">
            <a:avLst/>
          </a:prstGeom>
        </p:spPr>
      </p:pic>
      <p:sp>
        <p:nvSpPr>
          <p:cNvPr id="2" name="Text Placeholder 1">
            <a:extLst>
              <a:ext uri="{FF2B5EF4-FFF2-40B4-BE49-F238E27FC236}">
                <a16:creationId xmlns:a16="http://schemas.microsoft.com/office/drawing/2014/main" id="{CEEAA549-CF9C-45C8-BA14-00368CC34861}"/>
              </a:ext>
            </a:extLst>
          </p:cNvPr>
          <p:cNvSpPr>
            <a:spLocks noGrp="1"/>
          </p:cNvSpPr>
          <p:nvPr>
            <p:ph type="body" sz="quarter" idx="10"/>
          </p:nvPr>
        </p:nvSpPr>
        <p:spPr/>
        <p:txBody>
          <a:bodyPr/>
          <a:lstStyle/>
          <a:p>
            <a:r>
              <a:rPr lang="en-US" dirty="0"/>
              <a:t>Ointment jar with remains of anointing oil, from Thebes, Dynasty 18, circa 1479–1458 BC</a:t>
            </a:r>
          </a:p>
        </p:txBody>
      </p:sp>
      <p:sp>
        <p:nvSpPr>
          <p:cNvPr id="3" name="Text Placeholder 2">
            <a:extLst>
              <a:ext uri="{FF2B5EF4-FFF2-40B4-BE49-F238E27FC236}">
                <a16:creationId xmlns:a16="http://schemas.microsoft.com/office/drawing/2014/main" id="{05F44BEE-E4A9-4800-AB29-6F3724351649}"/>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9D92A5-8DB1-41E5-AD32-395353746D8B}"/>
              </a:ext>
            </a:extLst>
          </p:cNvPr>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22248510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up, beverage&#10;&#10;Description automatically generated">
            <a:extLst>
              <a:ext uri="{FF2B5EF4-FFF2-40B4-BE49-F238E27FC236}">
                <a16:creationId xmlns:a16="http://schemas.microsoft.com/office/drawing/2014/main" id="{2950CE8B-DF23-EE6C-09CA-9FBB968D2D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0300" y="0"/>
            <a:ext cx="13487400" cy="10287000"/>
          </a:xfrm>
          <a:prstGeom prst="rect">
            <a:avLst/>
          </a:prstGeom>
        </p:spPr>
      </p:pic>
      <p:sp>
        <p:nvSpPr>
          <p:cNvPr id="2" name="Text Placeholder 1">
            <a:extLst>
              <a:ext uri="{FF2B5EF4-FFF2-40B4-BE49-F238E27FC236}">
                <a16:creationId xmlns:a16="http://schemas.microsoft.com/office/drawing/2014/main" id="{52325D9E-3611-47A8-BF95-35947E95341B}"/>
              </a:ext>
            </a:extLst>
          </p:cNvPr>
          <p:cNvSpPr>
            <a:spLocks noGrp="1"/>
          </p:cNvSpPr>
          <p:nvPr>
            <p:ph type="body" sz="quarter" idx="10"/>
          </p:nvPr>
        </p:nvSpPr>
        <p:spPr/>
        <p:txBody>
          <a:bodyPr/>
          <a:lstStyle/>
          <a:p>
            <a:r>
              <a:rPr lang="en-US" dirty="0"/>
              <a:t>Ointment jars with lids, travertine, from Thebes, Dynasty 18, circa 1479–1458 BC</a:t>
            </a:r>
          </a:p>
        </p:txBody>
      </p:sp>
      <p:sp>
        <p:nvSpPr>
          <p:cNvPr id="3" name="Text Placeholder 2">
            <a:extLst>
              <a:ext uri="{FF2B5EF4-FFF2-40B4-BE49-F238E27FC236}">
                <a16:creationId xmlns:a16="http://schemas.microsoft.com/office/drawing/2014/main" id="{DD6179CD-F415-4E71-87C3-1392887F1146}"/>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4FA6EBE6-9D23-4E37-BA02-DFA8F33E2E2D}"/>
              </a:ext>
            </a:extLst>
          </p:cNvPr>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27048825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31B561-7125-4A70-B1D6-E8D66EBE6D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454269"/>
            <a:ext cx="8229600" cy="9378462"/>
          </a:xfrm>
          <a:prstGeom prst="rect">
            <a:avLst/>
          </a:prstGeom>
        </p:spPr>
      </p:pic>
      <p:sp>
        <p:nvSpPr>
          <p:cNvPr id="2" name="Text Placeholder 1"/>
          <p:cNvSpPr>
            <a:spLocks noGrp="1"/>
          </p:cNvSpPr>
          <p:nvPr>
            <p:ph type="body" sz="quarter" idx="10"/>
          </p:nvPr>
        </p:nvSpPr>
        <p:spPr/>
        <p:txBody>
          <a:bodyPr/>
          <a:lstStyle/>
          <a:p>
            <a:r>
              <a:rPr lang="en-US" dirty="0"/>
              <a:t>Jug for ointment, travertine, from Thebes, Dynasty 18, circa 1479–1425 BC</a:t>
            </a:r>
          </a:p>
        </p:txBody>
      </p:sp>
      <p:sp>
        <p:nvSpPr>
          <p:cNvPr id="3" name="Text Placeholder 2"/>
          <p:cNvSpPr>
            <a:spLocks noGrp="1"/>
          </p:cNvSpPr>
          <p:nvPr>
            <p:ph type="body" sz="quarter" idx="12"/>
          </p:nvPr>
        </p:nvSpPr>
        <p:spPr/>
        <p:txBody>
          <a:bodyPr/>
          <a:lstStyle/>
          <a:p>
            <a:r>
              <a:rPr lang="en-US" dirty="0"/>
              <a:t>23:5</a:t>
            </a:r>
          </a:p>
        </p:txBody>
      </p:sp>
      <p:sp>
        <p:nvSpPr>
          <p:cNvPr id="4" name="Title 3"/>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293385713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E54A93-2A27-7095-82DC-C32914D7F4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0572" y="0"/>
            <a:ext cx="13706856" cy="10287000"/>
          </a:xfrm>
          <a:prstGeom prst="rect">
            <a:avLst/>
          </a:prstGeom>
        </p:spPr>
      </p:pic>
      <p:sp>
        <p:nvSpPr>
          <p:cNvPr id="2" name="Text Placeholder 1"/>
          <p:cNvSpPr>
            <a:spLocks noGrp="1"/>
          </p:cNvSpPr>
          <p:nvPr>
            <p:ph type="body" sz="quarter" idx="10"/>
          </p:nvPr>
        </p:nvSpPr>
        <p:spPr/>
        <p:txBody>
          <a:bodyPr/>
          <a:lstStyle/>
          <a:p>
            <a:r>
              <a:rPr lang="en-US" dirty="0"/>
              <a:t>Anointing scene, from the temple of Thutmose III at Amada, Nubia, 15th century BC</a:t>
            </a:r>
          </a:p>
        </p:txBody>
      </p:sp>
      <p:sp>
        <p:nvSpPr>
          <p:cNvPr id="3" name="Text Placeholder 2"/>
          <p:cNvSpPr>
            <a:spLocks noGrp="1"/>
          </p:cNvSpPr>
          <p:nvPr>
            <p:ph type="body" sz="quarter" idx="12"/>
          </p:nvPr>
        </p:nvSpPr>
        <p:spPr/>
        <p:txBody>
          <a:bodyPr/>
          <a:lstStyle/>
          <a:p>
            <a:r>
              <a:rPr lang="en-US" dirty="0"/>
              <a:t>23:5</a:t>
            </a:r>
          </a:p>
        </p:txBody>
      </p:sp>
      <p:sp>
        <p:nvSpPr>
          <p:cNvPr id="4" name="Title 3"/>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2198155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E1138CC-21B0-BD53-5603-219DDB247C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546911E0-9BDC-4B30-8D6D-53399EF8708F}"/>
              </a:ext>
            </a:extLst>
          </p:cNvPr>
          <p:cNvSpPr>
            <a:spLocks noGrp="1"/>
          </p:cNvSpPr>
          <p:nvPr>
            <p:ph type="body" sz="quarter" idx="10"/>
          </p:nvPr>
        </p:nvSpPr>
        <p:spPr/>
        <p:txBody>
          <a:bodyPr/>
          <a:lstStyle/>
          <a:p>
            <a:r>
              <a:rPr lang="en-US" dirty="0"/>
              <a:t>Sheep grazing in the Elah Valley after the harvest</a:t>
            </a:r>
          </a:p>
        </p:txBody>
      </p:sp>
      <p:sp>
        <p:nvSpPr>
          <p:cNvPr id="3" name="Text Placeholder 2">
            <a:extLst>
              <a:ext uri="{FF2B5EF4-FFF2-40B4-BE49-F238E27FC236}">
                <a16:creationId xmlns:a16="http://schemas.microsoft.com/office/drawing/2014/main" id="{D5F272CA-7053-493A-ADDD-B7D23048A901}"/>
              </a:ext>
            </a:extLst>
          </p:cNvPr>
          <p:cNvSpPr>
            <a:spLocks noGrp="1"/>
          </p:cNvSpPr>
          <p:nvPr>
            <p:ph type="body" sz="quarter" idx="12"/>
          </p:nvPr>
        </p:nvSpPr>
        <p:spPr/>
        <p:txBody>
          <a:bodyPr/>
          <a:lstStyle/>
          <a:p>
            <a:r>
              <a:rPr lang="en-US" dirty="0"/>
              <a:t>23:1</a:t>
            </a:r>
          </a:p>
        </p:txBody>
      </p:sp>
      <p:sp>
        <p:nvSpPr>
          <p:cNvPr id="4" name="Title 3">
            <a:extLst>
              <a:ext uri="{FF2B5EF4-FFF2-40B4-BE49-F238E27FC236}">
                <a16:creationId xmlns:a16="http://schemas.microsoft.com/office/drawing/2014/main" id="{0B899CF4-FD6F-4D6C-A49C-E99884ECEB0C}"/>
              </a:ext>
            </a:extLst>
          </p:cNvPr>
          <p:cNvSpPr>
            <a:spLocks noGrp="1"/>
          </p:cNvSpPr>
          <p:nvPr>
            <p:ph type="title"/>
          </p:nvPr>
        </p:nvSpPr>
        <p:spPr/>
        <p:txBody>
          <a:bodyPr/>
          <a:lstStyle/>
          <a:p>
            <a:r>
              <a:rPr lang="en-US" dirty="0"/>
              <a:t>I shall not lack</a:t>
            </a:r>
          </a:p>
        </p:txBody>
      </p:sp>
    </p:spTree>
    <p:extLst>
      <p:ext uri="{BB962C8B-B14F-4D97-AF65-F5344CB8AC3E}">
        <p14:creationId xmlns:p14="http://schemas.microsoft.com/office/powerpoint/2010/main" val="401555984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06A2BBFD-CC96-4A88-9105-0B58A08F11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7036" y="0"/>
            <a:ext cx="10853928" cy="10287000"/>
          </a:xfrm>
          <a:prstGeom prst="rect">
            <a:avLst/>
          </a:prstGeom>
        </p:spPr>
      </p:pic>
      <p:sp>
        <p:nvSpPr>
          <p:cNvPr id="2" name="Text Placeholder 1"/>
          <p:cNvSpPr>
            <a:spLocks noGrp="1"/>
          </p:cNvSpPr>
          <p:nvPr>
            <p:ph type="body" sz="quarter" idx="10"/>
          </p:nvPr>
        </p:nvSpPr>
        <p:spPr/>
        <p:txBody>
          <a:bodyPr/>
          <a:lstStyle/>
          <a:p>
            <a:r>
              <a:rPr lang="en-US" dirty="0"/>
              <a:t>Anointing scene, from temple of Amada in Nubia</a:t>
            </a:r>
          </a:p>
        </p:txBody>
      </p:sp>
      <p:sp>
        <p:nvSpPr>
          <p:cNvPr id="3" name="Text Placeholder 2"/>
          <p:cNvSpPr>
            <a:spLocks noGrp="1"/>
          </p:cNvSpPr>
          <p:nvPr>
            <p:ph type="body" sz="quarter" idx="12"/>
          </p:nvPr>
        </p:nvSpPr>
        <p:spPr/>
        <p:txBody>
          <a:bodyPr/>
          <a:lstStyle/>
          <a:p>
            <a:r>
              <a:rPr lang="en-US" dirty="0"/>
              <a:t>23:5</a:t>
            </a:r>
          </a:p>
        </p:txBody>
      </p:sp>
      <p:sp>
        <p:nvSpPr>
          <p:cNvPr id="4" name="Title 3"/>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131390070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coin, ceramic ware, decorated&#10;&#10;Description automatically generated">
            <a:extLst>
              <a:ext uri="{FF2B5EF4-FFF2-40B4-BE49-F238E27FC236}">
                <a16:creationId xmlns:a16="http://schemas.microsoft.com/office/drawing/2014/main" id="{DC4FB73E-8903-D5CF-B6F7-E83B53E947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0"/>
            <a:ext cx="10287000" cy="10287000"/>
          </a:xfrm>
          <a:prstGeom prst="rect">
            <a:avLst/>
          </a:prstGeom>
        </p:spPr>
      </p:pic>
      <p:sp>
        <p:nvSpPr>
          <p:cNvPr id="2" name="Text Placeholder 1">
            <a:extLst>
              <a:ext uri="{FF2B5EF4-FFF2-40B4-BE49-F238E27FC236}">
                <a16:creationId xmlns:a16="http://schemas.microsoft.com/office/drawing/2014/main" id="{B3FD4583-D927-4940-A8ED-2A237F43D8EC}"/>
              </a:ext>
            </a:extLst>
          </p:cNvPr>
          <p:cNvSpPr>
            <a:spLocks noGrp="1"/>
          </p:cNvSpPr>
          <p:nvPr>
            <p:ph type="body" sz="quarter" idx="10"/>
          </p:nvPr>
        </p:nvSpPr>
        <p:spPr/>
        <p:txBody>
          <a:bodyPr/>
          <a:lstStyle/>
          <a:p>
            <a:r>
              <a:rPr lang="en-US" dirty="0"/>
              <a:t>Silver plate with Samuel anointing David, AD 629–30, from Constantinople </a:t>
            </a:r>
          </a:p>
        </p:txBody>
      </p:sp>
      <p:sp>
        <p:nvSpPr>
          <p:cNvPr id="3" name="Text Placeholder 2">
            <a:extLst>
              <a:ext uri="{FF2B5EF4-FFF2-40B4-BE49-F238E27FC236}">
                <a16:creationId xmlns:a16="http://schemas.microsoft.com/office/drawing/2014/main" id="{DD38FF1F-AE6A-4844-9F1A-F91677E8691A}"/>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63EBA4DA-F6EA-4949-9F1C-1EAD53C2624C}"/>
              </a:ext>
            </a:extLst>
          </p:cNvPr>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20510884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9B5A429-6257-0FED-4E2C-52B1D6A1AC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28C35365-FDCB-47CF-B4E2-2733402D3FEC}"/>
              </a:ext>
            </a:extLst>
          </p:cNvPr>
          <p:cNvSpPr>
            <a:spLocks noGrp="1"/>
          </p:cNvSpPr>
          <p:nvPr>
            <p:ph type="body" sz="quarter" idx="10"/>
          </p:nvPr>
        </p:nvSpPr>
        <p:spPr/>
        <p:txBody>
          <a:bodyPr/>
          <a:lstStyle/>
          <a:p>
            <a:r>
              <a:rPr lang="en-US" dirty="0"/>
              <a:t>Shepherd anointing a sheep with oil from a horn</a:t>
            </a:r>
          </a:p>
        </p:txBody>
      </p:sp>
      <p:sp>
        <p:nvSpPr>
          <p:cNvPr id="3" name="Text Placeholder 2">
            <a:extLst>
              <a:ext uri="{FF2B5EF4-FFF2-40B4-BE49-F238E27FC236}">
                <a16:creationId xmlns:a16="http://schemas.microsoft.com/office/drawing/2014/main" id="{06BFEED7-E34D-4ED8-BDC9-91E67E74C64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4665701B-3665-480F-B19A-5F68A29480C6}"/>
              </a:ext>
            </a:extLst>
          </p:cNvPr>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222626964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863137-6310-A335-0F96-2FD8D5B64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B3FD4583-D927-4940-A8ED-2A237F43D8EC}"/>
              </a:ext>
            </a:extLst>
          </p:cNvPr>
          <p:cNvSpPr>
            <a:spLocks noGrp="1"/>
          </p:cNvSpPr>
          <p:nvPr>
            <p:ph type="body" sz="quarter" idx="10"/>
          </p:nvPr>
        </p:nvSpPr>
        <p:spPr/>
        <p:txBody>
          <a:bodyPr/>
          <a:lstStyle/>
          <a:p>
            <a:r>
              <a:rPr lang="en-US" dirty="0"/>
              <a:t>Shepherd anointing a sheep with oil from a horn</a:t>
            </a:r>
          </a:p>
        </p:txBody>
      </p:sp>
      <p:sp>
        <p:nvSpPr>
          <p:cNvPr id="3" name="Text Placeholder 2">
            <a:extLst>
              <a:ext uri="{FF2B5EF4-FFF2-40B4-BE49-F238E27FC236}">
                <a16:creationId xmlns:a16="http://schemas.microsoft.com/office/drawing/2014/main" id="{DD38FF1F-AE6A-4844-9F1A-F91677E8691A}"/>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63EBA4DA-F6EA-4949-9F1C-1EAD53C2624C}"/>
              </a:ext>
            </a:extLst>
          </p:cNvPr>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40852771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2FE7436-7836-0E14-6882-27895247DA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Elijah’s cup at a Passover </a:t>
            </a:r>
            <a:r>
              <a:rPr lang="en-US" dirty="0" err="1"/>
              <a:t>seder</a:t>
            </a:r>
            <a:r>
              <a:rPr lang="en-US" dirty="0"/>
              <a:t> near Jerusalem</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325192297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6141BA5-722C-B2DD-A213-1D12A2157A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1256" y="0"/>
            <a:ext cx="11905488" cy="10287000"/>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Goblet inscribed with names of Amenhotep IV and Nefertiti, from Egypt, reign of Akhenaten</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27803912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1880B5-EAFD-237E-DD8F-51C86DEA3A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Relief of a banquet scene with Luwian inscription, from Arslantepe, 11th–10th centuries BC</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3364026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material, stone&#10;&#10;Description automatically generated">
            <a:extLst>
              <a:ext uri="{FF2B5EF4-FFF2-40B4-BE49-F238E27FC236}">
                <a16:creationId xmlns:a16="http://schemas.microsoft.com/office/drawing/2014/main" id="{D39DDC28-9727-CE69-7329-914B6E8CDE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9804" y="0"/>
            <a:ext cx="7708392" cy="10287000"/>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Basalt stele with a banquet scene and Luwian inscription, from Maras, 9th century BC</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267020998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F0145EC-D9CC-5639-9DE2-B97CAA202B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4880" y="0"/>
            <a:ext cx="8778240" cy="10287000"/>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Wine set with strainer, juglet, drinking bowl, and mixing bowl, from </a:t>
            </a:r>
            <a:r>
              <a:rPr lang="en-US" dirty="0" err="1"/>
              <a:t>Zarethan</a:t>
            </a:r>
            <a:r>
              <a:rPr lang="en-US" dirty="0"/>
              <a:t>, 1300–1200 BC</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352110382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22B99E-227A-3765-6370-CE6EA2310D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Ashurbanipal and wife drinking wine from shallow bowls, from Nineveh, 7th century BC</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1211610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158C02C-1680-F43C-49FE-AFD3357BD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546911E0-9BDC-4B30-8D6D-53399EF8708F}"/>
              </a:ext>
            </a:extLst>
          </p:cNvPr>
          <p:cNvSpPr>
            <a:spLocks noGrp="1"/>
          </p:cNvSpPr>
          <p:nvPr>
            <p:ph type="body" sz="quarter" idx="10"/>
          </p:nvPr>
        </p:nvSpPr>
        <p:spPr/>
        <p:txBody>
          <a:bodyPr/>
          <a:lstStyle/>
          <a:p>
            <a:r>
              <a:rPr lang="en-US" dirty="0"/>
              <a:t>Sheep and shepherds near Gath (Tell es-Safi) and the Elah Valley</a:t>
            </a:r>
          </a:p>
        </p:txBody>
      </p:sp>
      <p:sp>
        <p:nvSpPr>
          <p:cNvPr id="3" name="Text Placeholder 2">
            <a:extLst>
              <a:ext uri="{FF2B5EF4-FFF2-40B4-BE49-F238E27FC236}">
                <a16:creationId xmlns:a16="http://schemas.microsoft.com/office/drawing/2014/main" id="{D5F272CA-7053-493A-ADDD-B7D23048A901}"/>
              </a:ext>
            </a:extLst>
          </p:cNvPr>
          <p:cNvSpPr>
            <a:spLocks noGrp="1"/>
          </p:cNvSpPr>
          <p:nvPr>
            <p:ph type="body" sz="quarter" idx="12"/>
          </p:nvPr>
        </p:nvSpPr>
        <p:spPr/>
        <p:txBody>
          <a:bodyPr/>
          <a:lstStyle/>
          <a:p>
            <a:r>
              <a:rPr lang="en-US" dirty="0"/>
              <a:t>23:1</a:t>
            </a:r>
          </a:p>
        </p:txBody>
      </p:sp>
      <p:sp>
        <p:nvSpPr>
          <p:cNvPr id="4" name="Title 3">
            <a:extLst>
              <a:ext uri="{FF2B5EF4-FFF2-40B4-BE49-F238E27FC236}">
                <a16:creationId xmlns:a16="http://schemas.microsoft.com/office/drawing/2014/main" id="{0B899CF4-FD6F-4D6C-A49C-E99884ECEB0C}"/>
              </a:ext>
            </a:extLst>
          </p:cNvPr>
          <p:cNvSpPr>
            <a:spLocks noGrp="1"/>
          </p:cNvSpPr>
          <p:nvPr>
            <p:ph type="title"/>
          </p:nvPr>
        </p:nvSpPr>
        <p:spPr/>
        <p:txBody>
          <a:bodyPr/>
          <a:lstStyle/>
          <a:p>
            <a:r>
              <a:rPr lang="en-US" dirty="0"/>
              <a:t>I shall not lack</a:t>
            </a:r>
          </a:p>
        </p:txBody>
      </p:sp>
    </p:spTree>
    <p:extLst>
      <p:ext uri="{BB962C8B-B14F-4D97-AF65-F5344CB8AC3E}">
        <p14:creationId xmlns:p14="http://schemas.microsoft.com/office/powerpoint/2010/main" val="28136860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DCC94BA-4515-FF52-1CA9-F30E52E2C1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65178E94-E156-4C4F-8CC4-4B52B0368A1D}"/>
              </a:ext>
            </a:extLst>
          </p:cNvPr>
          <p:cNvSpPr>
            <a:spLocks noGrp="1"/>
          </p:cNvSpPr>
          <p:nvPr>
            <p:ph type="body" sz="quarter" idx="10"/>
          </p:nvPr>
        </p:nvSpPr>
        <p:spPr/>
        <p:txBody>
          <a:bodyPr/>
          <a:lstStyle/>
          <a:p>
            <a:r>
              <a:rPr lang="en-US" dirty="0"/>
              <a:t>Shepherd pouring water from a pitcher into a water trough</a:t>
            </a:r>
          </a:p>
        </p:txBody>
      </p:sp>
      <p:sp>
        <p:nvSpPr>
          <p:cNvPr id="3" name="Text Placeholder 2">
            <a:extLst>
              <a:ext uri="{FF2B5EF4-FFF2-40B4-BE49-F238E27FC236}">
                <a16:creationId xmlns:a16="http://schemas.microsoft.com/office/drawing/2014/main" id="{9FE64189-5D92-445D-B7B6-BA7364E368D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6A5D7874-9DF9-4651-B61A-C045E633A07F}"/>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36600716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62D10E7-FDB9-E0F0-B46E-747C5B5842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Shepherd pouring water from a pitcher into a water trough</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329716169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523E0D8-8456-E45D-8ED8-23B17FA3C2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1488" y="0"/>
            <a:ext cx="12765024" cy="10287000"/>
          </a:xfrm>
          <a:prstGeom prst="rect">
            <a:avLst/>
          </a:prstGeom>
        </p:spPr>
      </p:pic>
      <p:sp>
        <p:nvSpPr>
          <p:cNvPr id="2" name="Text Placeholder 1"/>
          <p:cNvSpPr>
            <a:spLocks noGrp="1"/>
          </p:cNvSpPr>
          <p:nvPr>
            <p:ph type="body" sz="quarter" idx="10"/>
          </p:nvPr>
        </p:nvSpPr>
        <p:spPr/>
        <p:txBody>
          <a:bodyPr/>
          <a:lstStyle/>
          <a:p>
            <a:r>
              <a:rPr lang="en-US" dirty="0"/>
              <a:t>Relief with two servants bearing food and drink, from Persepolis, circa 358–338 BC</a:t>
            </a:r>
          </a:p>
        </p:txBody>
      </p:sp>
      <p:sp>
        <p:nvSpPr>
          <p:cNvPr id="3" name="Text Placeholder 2"/>
          <p:cNvSpPr>
            <a:spLocks noGrp="1"/>
          </p:cNvSpPr>
          <p:nvPr>
            <p:ph type="body" sz="quarter" idx="12"/>
          </p:nvPr>
        </p:nvSpPr>
        <p:spPr/>
        <p:txBody>
          <a:bodyPr/>
          <a:lstStyle/>
          <a:p>
            <a:r>
              <a:rPr lang="en-US" dirty="0"/>
              <a:t>23:6</a:t>
            </a:r>
          </a:p>
        </p:txBody>
      </p:sp>
      <p:sp>
        <p:nvSpPr>
          <p:cNvPr id="4" name="Title 3"/>
          <p:cNvSpPr>
            <a:spLocks noGrp="1"/>
          </p:cNvSpPr>
          <p:nvPr>
            <p:ph type="title"/>
          </p:nvPr>
        </p:nvSpPr>
        <p:spPr/>
        <p:txBody>
          <a:bodyPr/>
          <a:lstStyle/>
          <a:p>
            <a:r>
              <a:rPr lang="en-US" dirty="0"/>
              <a:t>Surely goodness and lovingkindness will pursue me all the days of my life</a:t>
            </a:r>
          </a:p>
        </p:txBody>
      </p:sp>
    </p:spTree>
    <p:extLst>
      <p:ext uri="{BB962C8B-B14F-4D97-AF65-F5344CB8AC3E}">
        <p14:creationId xmlns:p14="http://schemas.microsoft.com/office/powerpoint/2010/main" val="20006821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CBC438-1BF3-C274-7F41-D884E35F64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48740"/>
            <a:ext cx="18288000" cy="7589520"/>
          </a:xfrm>
          <a:prstGeom prst="rect">
            <a:avLst/>
          </a:prstGeom>
        </p:spPr>
      </p:pic>
      <p:sp>
        <p:nvSpPr>
          <p:cNvPr id="2" name="Text Placeholder 1">
            <a:extLst>
              <a:ext uri="{FF2B5EF4-FFF2-40B4-BE49-F238E27FC236}">
                <a16:creationId xmlns:a16="http://schemas.microsoft.com/office/drawing/2014/main" id="{4C353181-0FE3-481D-AE81-F5BB3D448FE3}"/>
              </a:ext>
            </a:extLst>
          </p:cNvPr>
          <p:cNvSpPr>
            <a:spLocks noGrp="1"/>
          </p:cNvSpPr>
          <p:nvPr>
            <p:ph type="body" sz="quarter" idx="10"/>
          </p:nvPr>
        </p:nvSpPr>
        <p:spPr/>
        <p:txBody>
          <a:bodyPr/>
          <a:lstStyle/>
          <a:p>
            <a:r>
              <a:rPr lang="en-US" dirty="0"/>
              <a:t>Tribute bearers depicted on Assyrian-style ivory strip, from Nimrud, 850–610 BC</a:t>
            </a:r>
          </a:p>
        </p:txBody>
      </p:sp>
      <p:sp>
        <p:nvSpPr>
          <p:cNvPr id="3" name="Text Placeholder 2">
            <a:extLst>
              <a:ext uri="{FF2B5EF4-FFF2-40B4-BE49-F238E27FC236}">
                <a16:creationId xmlns:a16="http://schemas.microsoft.com/office/drawing/2014/main" id="{0DCD6E4E-6D62-4D56-8EBD-DFA9835CEF7C}"/>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64A245A9-C80C-42E8-B8EA-002DE2D7A930}"/>
              </a:ext>
            </a:extLst>
          </p:cNvPr>
          <p:cNvSpPr>
            <a:spLocks noGrp="1"/>
          </p:cNvSpPr>
          <p:nvPr>
            <p:ph type="title"/>
          </p:nvPr>
        </p:nvSpPr>
        <p:spPr/>
        <p:txBody>
          <a:bodyPr/>
          <a:lstStyle/>
          <a:p>
            <a:r>
              <a:rPr lang="en-US" dirty="0"/>
              <a:t>Surely goodness and lovingkindness will pursue me all the days of my life</a:t>
            </a:r>
          </a:p>
        </p:txBody>
      </p:sp>
    </p:spTree>
    <p:extLst>
      <p:ext uri="{BB962C8B-B14F-4D97-AF65-F5344CB8AC3E}">
        <p14:creationId xmlns:p14="http://schemas.microsoft.com/office/powerpoint/2010/main" val="226923572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456683-27E6-1A88-A980-84B0BF75F3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4C353181-0FE3-481D-AE81-F5BB3D448FE3}"/>
              </a:ext>
            </a:extLst>
          </p:cNvPr>
          <p:cNvSpPr>
            <a:spLocks noGrp="1"/>
          </p:cNvSpPr>
          <p:nvPr>
            <p:ph type="body" sz="quarter" idx="10"/>
          </p:nvPr>
        </p:nvSpPr>
        <p:spPr/>
        <p:txBody>
          <a:bodyPr/>
          <a:lstStyle/>
          <a:p>
            <a:r>
              <a:rPr lang="en-US" dirty="0"/>
              <a:t>Pool with date palms at </a:t>
            </a:r>
            <a:r>
              <a:rPr lang="en-US" dirty="0" err="1"/>
              <a:t>Neot</a:t>
            </a:r>
            <a:r>
              <a:rPr lang="en-US" dirty="0"/>
              <a:t> </a:t>
            </a:r>
            <a:r>
              <a:rPr lang="en-US" dirty="0" err="1"/>
              <a:t>Kedumim</a:t>
            </a:r>
            <a:endParaRPr lang="en-US" dirty="0"/>
          </a:p>
        </p:txBody>
      </p:sp>
      <p:sp>
        <p:nvSpPr>
          <p:cNvPr id="3" name="Text Placeholder 2">
            <a:extLst>
              <a:ext uri="{FF2B5EF4-FFF2-40B4-BE49-F238E27FC236}">
                <a16:creationId xmlns:a16="http://schemas.microsoft.com/office/drawing/2014/main" id="{0DCD6E4E-6D62-4D56-8EBD-DFA9835CEF7C}"/>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64A245A9-C80C-42E8-B8EA-002DE2D7A930}"/>
              </a:ext>
            </a:extLst>
          </p:cNvPr>
          <p:cNvSpPr>
            <a:spLocks noGrp="1"/>
          </p:cNvSpPr>
          <p:nvPr>
            <p:ph type="title"/>
          </p:nvPr>
        </p:nvSpPr>
        <p:spPr/>
        <p:txBody>
          <a:bodyPr/>
          <a:lstStyle/>
          <a:p>
            <a:r>
              <a:rPr lang="en-US" dirty="0"/>
              <a:t>Surely goodness and lovingkindness will pursue me all the days of my life</a:t>
            </a:r>
          </a:p>
        </p:txBody>
      </p:sp>
    </p:spTree>
    <p:extLst>
      <p:ext uri="{BB962C8B-B14F-4D97-AF65-F5344CB8AC3E}">
        <p14:creationId xmlns:p14="http://schemas.microsoft.com/office/powerpoint/2010/main" val="353404850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3F8C6-7FA7-FAA6-288C-8427CC918F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5748509D-DC42-4116-9A51-203D6594B859}"/>
              </a:ext>
            </a:extLst>
          </p:cNvPr>
          <p:cNvSpPr>
            <a:spLocks noGrp="1"/>
          </p:cNvSpPr>
          <p:nvPr>
            <p:ph type="body" sz="quarter" idx="10"/>
          </p:nvPr>
        </p:nvSpPr>
        <p:spPr/>
        <p:txBody>
          <a:bodyPr/>
          <a:lstStyle/>
          <a:p>
            <a:r>
              <a:rPr lang="en-US" dirty="0"/>
              <a:t>Shepherds caring for sheep in Israel</a:t>
            </a:r>
          </a:p>
        </p:txBody>
      </p:sp>
      <p:sp>
        <p:nvSpPr>
          <p:cNvPr id="3" name="Text Placeholder 2">
            <a:extLst>
              <a:ext uri="{FF2B5EF4-FFF2-40B4-BE49-F238E27FC236}">
                <a16:creationId xmlns:a16="http://schemas.microsoft.com/office/drawing/2014/main" id="{2A04A55B-0C09-4722-B15B-281E7E430DAA}"/>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9719DCF2-5062-4EB6-B4EB-389C3BA41C2C}"/>
              </a:ext>
            </a:extLst>
          </p:cNvPr>
          <p:cNvSpPr>
            <a:spLocks noGrp="1"/>
          </p:cNvSpPr>
          <p:nvPr>
            <p:ph type="title"/>
          </p:nvPr>
        </p:nvSpPr>
        <p:spPr/>
        <p:txBody>
          <a:bodyPr/>
          <a:lstStyle/>
          <a:p>
            <a:r>
              <a:rPr lang="en-US" dirty="0"/>
              <a:t>Surely goodness and lovingkindness will pursue me all the days of my life</a:t>
            </a:r>
          </a:p>
        </p:txBody>
      </p:sp>
    </p:spTree>
    <p:extLst>
      <p:ext uri="{BB962C8B-B14F-4D97-AF65-F5344CB8AC3E}">
        <p14:creationId xmlns:p14="http://schemas.microsoft.com/office/powerpoint/2010/main" val="172732480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BACC06B-BF2A-9926-F9B6-AAA10EFB00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4C353181-0FE3-481D-AE81-F5BB3D448FE3}"/>
              </a:ext>
            </a:extLst>
          </p:cNvPr>
          <p:cNvSpPr>
            <a:spLocks noGrp="1"/>
          </p:cNvSpPr>
          <p:nvPr>
            <p:ph type="body" sz="quarter" idx="10"/>
          </p:nvPr>
        </p:nvSpPr>
        <p:spPr/>
        <p:txBody>
          <a:bodyPr/>
          <a:lstStyle/>
          <a:p>
            <a:r>
              <a:rPr lang="en-US" dirty="0"/>
              <a:t>Shepherds caring for sheep in Israel</a:t>
            </a:r>
          </a:p>
        </p:txBody>
      </p:sp>
      <p:sp>
        <p:nvSpPr>
          <p:cNvPr id="3" name="Text Placeholder 2">
            <a:extLst>
              <a:ext uri="{FF2B5EF4-FFF2-40B4-BE49-F238E27FC236}">
                <a16:creationId xmlns:a16="http://schemas.microsoft.com/office/drawing/2014/main" id="{0DCD6E4E-6D62-4D56-8EBD-DFA9835CEF7C}"/>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64A245A9-C80C-42E8-B8EA-002DE2D7A930}"/>
              </a:ext>
            </a:extLst>
          </p:cNvPr>
          <p:cNvSpPr>
            <a:spLocks noGrp="1"/>
          </p:cNvSpPr>
          <p:nvPr>
            <p:ph type="title"/>
          </p:nvPr>
        </p:nvSpPr>
        <p:spPr/>
        <p:txBody>
          <a:bodyPr/>
          <a:lstStyle/>
          <a:p>
            <a:r>
              <a:rPr lang="en-US" dirty="0"/>
              <a:t>Surely goodness and lovingkindness will pursue me all the days of my life</a:t>
            </a:r>
          </a:p>
        </p:txBody>
      </p:sp>
    </p:spTree>
    <p:extLst>
      <p:ext uri="{BB962C8B-B14F-4D97-AF65-F5344CB8AC3E}">
        <p14:creationId xmlns:p14="http://schemas.microsoft.com/office/powerpoint/2010/main" val="404967173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5C3A2A-E26B-8DF6-04B0-469C178109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677FFEE4-C778-4C56-A8E4-BB67EFA27C76}"/>
              </a:ext>
            </a:extLst>
          </p:cNvPr>
          <p:cNvSpPr>
            <a:spLocks noGrp="1"/>
          </p:cNvSpPr>
          <p:nvPr>
            <p:ph type="body" sz="quarter" idx="10"/>
          </p:nvPr>
        </p:nvSpPr>
        <p:spPr/>
        <p:txBody>
          <a:bodyPr/>
          <a:lstStyle/>
          <a:p>
            <a:r>
              <a:rPr lang="en-US" dirty="0"/>
              <a:t>Hiking in the Nahal Perat</a:t>
            </a:r>
          </a:p>
        </p:txBody>
      </p:sp>
      <p:sp>
        <p:nvSpPr>
          <p:cNvPr id="3" name="Text Placeholder 2">
            <a:extLst>
              <a:ext uri="{FF2B5EF4-FFF2-40B4-BE49-F238E27FC236}">
                <a16:creationId xmlns:a16="http://schemas.microsoft.com/office/drawing/2014/main" id="{A52E4C62-EF2F-4114-B7FD-609976F82191}"/>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F087813-C560-4A69-80D7-A09894A501C4}"/>
              </a:ext>
            </a:extLst>
          </p:cNvPr>
          <p:cNvSpPr>
            <a:spLocks noGrp="1"/>
          </p:cNvSpPr>
          <p:nvPr>
            <p:ph type="title"/>
          </p:nvPr>
        </p:nvSpPr>
        <p:spPr/>
        <p:txBody>
          <a:bodyPr/>
          <a:lstStyle/>
          <a:p>
            <a:r>
              <a:rPr lang="en-US" dirty="0"/>
              <a:t>Surely goodness and lovingkindness will pursue me all the days of my life</a:t>
            </a:r>
          </a:p>
        </p:txBody>
      </p:sp>
    </p:spTree>
    <p:extLst>
      <p:ext uri="{BB962C8B-B14F-4D97-AF65-F5344CB8AC3E}">
        <p14:creationId xmlns:p14="http://schemas.microsoft.com/office/powerpoint/2010/main" val="157053647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938F129-1632-24C0-3BC0-CF90D7F926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Shepherd with flock in enclosure near Bethlehem</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161408593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E668268-D99B-0CB3-B7E4-BA439731F5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Remains of a four-room Israelite house at Beersheba</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4095517401"/>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385</TotalTime>
  <Words>9274</Words>
  <Application>Microsoft Office PowerPoint</Application>
  <PresentationFormat>Custom</PresentationFormat>
  <Paragraphs>756</Paragraphs>
  <Slides>106</Slides>
  <Notes>106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106</vt:i4>
      </vt:variant>
    </vt:vector>
  </HeadingPairs>
  <TitlesOfParts>
    <vt:vector size="110" baseType="lpstr">
      <vt:lpstr>Arial</vt:lpstr>
      <vt:lpstr>Calibri</vt:lpstr>
      <vt:lpstr>Times New Roman</vt:lpstr>
      <vt:lpstr>PhotoCompanion</vt:lpstr>
      <vt:lpstr>PSALM 23</vt:lpstr>
      <vt:lpstr>A Psalm of David</vt:lpstr>
      <vt:lpstr>A Psalm of David</vt:lpstr>
      <vt:lpstr>A Psalm of David</vt:lpstr>
      <vt:lpstr>Yahweh is my Shepherd</vt:lpstr>
      <vt:lpstr>Yahweh is my Shepherd</vt:lpstr>
      <vt:lpstr>Yahweh is my Shepherd</vt:lpstr>
      <vt:lpstr>I shall not lack</vt:lpstr>
      <vt:lpstr>I shall not lack</vt:lpstr>
      <vt:lpstr>I shall not lack</vt:lpstr>
      <vt:lpstr>I shall not lack</vt:lpstr>
      <vt:lpstr>He makes me to lie down in green pastures</vt:lpstr>
      <vt:lpstr>He makes me to lie down in green pastures</vt:lpstr>
      <vt:lpstr>He makes me to lie down in green pastures</vt:lpstr>
      <vt:lpstr>He makes me to lie down in green pastures</vt:lpstr>
      <vt:lpstr>He makes me to lie down in green pastures</vt:lpstr>
      <vt:lpstr>He leads me beside still waters</vt:lpstr>
      <vt:lpstr>He leads me beside still waters</vt:lpstr>
      <vt:lpstr>He leads me beside still waters</vt:lpstr>
      <vt:lpstr>He leads me beside still waters</vt:lpstr>
      <vt:lpstr>He leads me beside still waters</vt:lpstr>
      <vt:lpstr>He leads me beside still waters</vt:lpstr>
      <vt:lpstr>He leads me beside still waters</vt:lpstr>
      <vt:lpstr>He leads me beside still waters</vt:lpstr>
      <vt:lpstr>He leads me beside still waters</vt:lpstr>
      <vt:lpstr>He restores my soul</vt:lpstr>
      <vt:lpstr>He restores my soul</vt:lpstr>
      <vt:lpstr>He restores my soul</vt:lpstr>
      <vt:lpstr>He restores my soul</vt:lpstr>
      <vt:lpstr>He restores my soul</vt:lpstr>
      <vt:lpstr>He leads me in the paths of righteousness for His name’s sake</vt:lpstr>
      <vt:lpstr>He leads me in the paths of righteousness for His name’s sake</vt:lpstr>
      <vt:lpstr>He leads me in the paths of righteousness for His name’s sake</vt:lpstr>
      <vt:lpstr>He leads me in the paths of righteousness for His name’s sake</vt:lpstr>
      <vt:lpstr>He leads me in the paths of righteousness for His name’s sake</vt:lpstr>
      <vt:lpstr>He leads me in the paths of righteousness for His name’s sake</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I will fear no evil</vt:lpstr>
      <vt:lpstr>I will fear no evil</vt:lpstr>
      <vt:lpstr>I will fear no evil</vt:lpstr>
      <vt:lpstr>I will fear no evil, for You are with me</vt:lpstr>
      <vt:lpstr>I will fear no evil, for You are with me</vt:lpstr>
      <vt:lpstr>Your rod and Your staff, they comfort me</vt:lpstr>
      <vt:lpstr>Your rod and Your staff, they comfort me</vt:lpstr>
      <vt:lpstr>Your rod and Your staff, they comfort me</vt:lpstr>
      <vt:lpstr>Your rod and Your staff, they comfort me</vt:lpstr>
      <vt:lpstr>Your rod and Your staff, they comfort me</vt:lpstr>
      <vt:lpstr>Your rod and Your staff, they comfort me</vt:lpstr>
      <vt:lpstr>Your rod and Your staff, they comfort me</vt:lpstr>
      <vt:lpstr>Your rod and Your staff, they comfort me</vt:lpstr>
      <vt:lpstr>Your rod and Your staff, they comfort me</vt:lpstr>
      <vt:lpstr>You prepare a table before me</vt:lpstr>
      <vt:lpstr>You prepare a table before me</vt:lpstr>
      <vt:lpstr>You prepare a table before me</vt:lpstr>
      <vt:lpstr>You prepare a table before me</vt:lpstr>
      <vt:lpstr>You prepare a table before me</vt:lpstr>
      <vt:lpstr>In the presence of my enemies</vt:lpstr>
      <vt:lpstr>In the presence of my enemies</vt:lpstr>
      <vt:lpstr>In the presence of my enemies</vt:lpstr>
      <vt:lpstr>In the presence of my enemies</vt:lpstr>
      <vt:lpstr>In the presence of my enemies</vt:lpstr>
      <vt:lpstr>In the presence of my enemies</vt:lpstr>
      <vt:lpstr>In the presence of my enemies</vt:lpstr>
      <vt:lpstr>In the presence of my enemies</vt:lpstr>
      <vt:lpstr>In the presence of my enemies</vt:lpstr>
      <vt:lpstr>In the presence of my enemies</vt:lpstr>
      <vt:lpstr>You anoint my head with oil</vt:lpstr>
      <vt:lpstr>You anoint my head with oil</vt:lpstr>
      <vt:lpstr>You anoint my head with oil</vt:lpstr>
      <vt:lpstr>You anoint my head with oil</vt:lpstr>
      <vt:lpstr>You anoint my head with oil</vt:lpstr>
      <vt:lpstr>You anoint my head with oil</vt:lpstr>
      <vt:lpstr>You anoint my head with oil</vt:lpstr>
      <vt:lpstr>You anoint my head with oil</vt:lpstr>
      <vt:lpstr>My cup overflows</vt:lpstr>
      <vt:lpstr>My cup overflows</vt:lpstr>
      <vt:lpstr>My cup overflows</vt:lpstr>
      <vt:lpstr>My cup overflows</vt:lpstr>
      <vt:lpstr>My cup overflows</vt:lpstr>
      <vt:lpstr>My cup overflows</vt:lpstr>
      <vt:lpstr>My cup overflows</vt:lpstr>
      <vt:lpstr>My cup overflows</vt:lpstr>
      <vt:lpstr>Surely goodness and lovingkindness will pursue me all the days of my life</vt:lpstr>
      <vt:lpstr>Surely goodness and lovingkindness will pursue me all the days of my life</vt:lpstr>
      <vt:lpstr>Surely goodness and lovingkindness will pursue me all the days of my life</vt:lpstr>
      <vt:lpstr>Surely goodness and lovingkindness will pursue me all the days of my life</vt:lpstr>
      <vt:lpstr>Surely goodness and lovingkindness will pursue me all the days of my life</vt:lpstr>
      <vt:lpstr>Surely goodness and lovingkindness will pursue me all the days of my life</vt:lpstr>
      <vt:lpstr>And I will dwell in the house of Yahweh forever</vt:lpstr>
      <vt:lpstr>And I will dwell in the house of Yahweh forever</vt:lpstr>
      <vt:lpstr>And I will dwell in the house of Yahweh forever</vt:lpstr>
      <vt:lpstr>And I will dwell in the house of Yahweh forever</vt:lpstr>
      <vt:lpstr>And I will dwell in the house of Yahweh forever</vt:lpstr>
      <vt:lpstr>And I will dwell in the house of Yahweh forever</vt:lpstr>
      <vt:lpstr>And I will dwell in the house of Yahweh forever</vt:lpstr>
      <vt:lpstr>And I will dwell in the house of Yahweh forever</vt:lpstr>
      <vt:lpstr>And I will dwell in the house of Yahweh forever</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Psalm 23, Photo Companion to the Bible</dc:title>
  <dc:subject>Photo Companion to the Bible</dc:subject>
  <dc:creator>BiblePlaces.com</dc:creator>
  <cp:lastModifiedBy>Todd Bolen</cp:lastModifiedBy>
  <cp:revision>22</cp:revision>
  <dcterms:created xsi:type="dcterms:W3CDTF">2019-10-09T03:54:58Z</dcterms:created>
  <dcterms:modified xsi:type="dcterms:W3CDTF">2022-06-30T22:39:10Z</dcterms:modified>
</cp:coreProperties>
</file>