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67"/>
  </p:notesMasterIdLst>
  <p:sldIdLst>
    <p:sldId id="353" r:id="rId2"/>
    <p:sldId id="354" r:id="rId3"/>
    <p:sldId id="355" r:id="rId4"/>
    <p:sldId id="293" r:id="rId5"/>
    <p:sldId id="294" r:id="rId6"/>
    <p:sldId id="295" r:id="rId7"/>
    <p:sldId id="296" r:id="rId8"/>
    <p:sldId id="297" r:id="rId9"/>
    <p:sldId id="298" r:id="rId10"/>
    <p:sldId id="299" r:id="rId11"/>
    <p:sldId id="300" r:id="rId12"/>
    <p:sldId id="301" r:id="rId13"/>
    <p:sldId id="302" r:id="rId14"/>
    <p:sldId id="303" r:id="rId15"/>
    <p:sldId id="352"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321" r:id="rId34"/>
    <p:sldId id="322" r:id="rId35"/>
    <p:sldId id="323" r:id="rId36"/>
    <p:sldId id="324" r:id="rId37"/>
    <p:sldId id="325" r:id="rId38"/>
    <p:sldId id="326" r:id="rId39"/>
    <p:sldId id="327" r:id="rId40"/>
    <p:sldId id="328" r:id="rId41"/>
    <p:sldId id="329" r:id="rId42"/>
    <p:sldId id="330" r:id="rId43"/>
    <p:sldId id="331" r:id="rId44"/>
    <p:sldId id="332" r:id="rId45"/>
    <p:sldId id="356" r:id="rId46"/>
    <p:sldId id="333" r:id="rId47"/>
    <p:sldId id="334" r:id="rId48"/>
    <p:sldId id="335" r:id="rId49"/>
    <p:sldId id="336" r:id="rId50"/>
    <p:sldId id="337" r:id="rId51"/>
    <p:sldId id="338" r:id="rId52"/>
    <p:sldId id="339" r:id="rId53"/>
    <p:sldId id="340" r:id="rId54"/>
    <p:sldId id="341" r:id="rId55"/>
    <p:sldId id="342" r:id="rId56"/>
    <p:sldId id="343" r:id="rId57"/>
    <p:sldId id="344" r:id="rId58"/>
    <p:sldId id="345" r:id="rId59"/>
    <p:sldId id="346" r:id="rId60"/>
    <p:sldId id="347" r:id="rId61"/>
    <p:sldId id="348" r:id="rId62"/>
    <p:sldId id="349" r:id="rId63"/>
    <p:sldId id="357" r:id="rId64"/>
    <p:sldId id="350" r:id="rId65"/>
    <p:sldId id="351"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7821EB-16D7-4767-A581-EB72C1650225}" v="3" dt="2020-09-29T16:51:16.1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5" autoAdjust="0"/>
    <p:restoredTop sz="80141" autoAdjust="0"/>
  </p:normalViewPr>
  <p:slideViewPr>
    <p:cSldViewPr>
      <p:cViewPr varScale="1">
        <p:scale>
          <a:sx n="68" d="100"/>
          <a:sy n="68" d="100"/>
        </p:scale>
        <p:origin x="782" y="6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100" d="100"/>
          <a:sy n="100" d="100"/>
        </p:scale>
        <p:origin x="1806" y="-26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707821EB-16D7-4767-A581-EB72C1650225}"/>
    <pc:docChg chg="custSel modSld">
      <pc:chgData name="Bethany Bolen" userId="8e338a04f9f07398" providerId="LiveId" clId="{707821EB-16D7-4767-A581-EB72C1650225}" dt="2020-09-29T16:51:22.119" v="17" actId="167"/>
      <pc:docMkLst>
        <pc:docMk/>
      </pc:docMkLst>
      <pc:sldChg chg="addSp delSp modSp mod">
        <pc:chgData name="Bethany Bolen" userId="8e338a04f9f07398" providerId="LiveId" clId="{707821EB-16D7-4767-A581-EB72C1650225}" dt="2020-09-29T16:50:53.709" v="4" actId="478"/>
        <pc:sldMkLst>
          <pc:docMk/>
          <pc:sldMk cId="3936812338" sldId="299"/>
        </pc:sldMkLst>
        <pc:picChg chg="del">
          <ac:chgData name="Bethany Bolen" userId="8e338a04f9f07398" providerId="LiveId" clId="{707821EB-16D7-4767-A581-EB72C1650225}" dt="2020-09-29T16:50:53.709" v="4" actId="478"/>
          <ac:picMkLst>
            <pc:docMk/>
            <pc:sldMk cId="3936812338" sldId="299"/>
            <ac:picMk id="6" creationId="{00000000-0000-0000-0000-000000000000}"/>
          </ac:picMkLst>
        </pc:picChg>
        <pc:picChg chg="add mod ord">
          <ac:chgData name="Bethany Bolen" userId="8e338a04f9f07398" providerId="LiveId" clId="{707821EB-16D7-4767-A581-EB72C1650225}" dt="2020-09-29T16:50:52.866" v="3" actId="167"/>
          <ac:picMkLst>
            <pc:docMk/>
            <pc:sldMk cId="3936812338" sldId="299"/>
            <ac:picMk id="7" creationId="{5C419F62-63DA-409F-B78D-2461624D88DD}"/>
          </ac:picMkLst>
        </pc:picChg>
      </pc:sldChg>
      <pc:sldChg chg="addSp delSp modSp mod">
        <pc:chgData name="Bethany Bolen" userId="8e338a04f9f07398" providerId="LiveId" clId="{707821EB-16D7-4767-A581-EB72C1650225}" dt="2020-09-29T16:51:02.503" v="9" actId="478"/>
        <pc:sldMkLst>
          <pc:docMk/>
          <pc:sldMk cId="721307747" sldId="314"/>
        </pc:sldMkLst>
        <pc:picChg chg="del">
          <ac:chgData name="Bethany Bolen" userId="8e338a04f9f07398" providerId="LiveId" clId="{707821EB-16D7-4767-A581-EB72C1650225}" dt="2020-09-29T16:51:02.503" v="9" actId="478"/>
          <ac:picMkLst>
            <pc:docMk/>
            <pc:sldMk cId="721307747" sldId="314"/>
            <ac:picMk id="6" creationId="{00000000-0000-0000-0000-000000000000}"/>
          </ac:picMkLst>
        </pc:picChg>
        <pc:picChg chg="add mod ord">
          <ac:chgData name="Bethany Bolen" userId="8e338a04f9f07398" providerId="LiveId" clId="{707821EB-16D7-4767-A581-EB72C1650225}" dt="2020-09-29T16:51:01.832" v="8" actId="167"/>
          <ac:picMkLst>
            <pc:docMk/>
            <pc:sldMk cId="721307747" sldId="314"/>
            <ac:picMk id="7" creationId="{22FDBF9F-8E9C-4A93-9AF8-07950F91270B}"/>
          </ac:picMkLst>
        </pc:picChg>
      </pc:sldChg>
      <pc:sldChg chg="addSp delSp modSp mod">
        <pc:chgData name="Bethany Bolen" userId="8e338a04f9f07398" providerId="LiveId" clId="{707821EB-16D7-4767-A581-EB72C1650225}" dt="2020-09-29T16:51:22.119" v="17" actId="167"/>
        <pc:sldMkLst>
          <pc:docMk/>
          <pc:sldMk cId="863672365" sldId="341"/>
        </pc:sldMkLst>
        <pc:picChg chg="del">
          <ac:chgData name="Bethany Bolen" userId="8e338a04f9f07398" providerId="LiveId" clId="{707821EB-16D7-4767-A581-EB72C1650225}" dt="2020-09-29T16:51:19.829" v="14" actId="478"/>
          <ac:picMkLst>
            <pc:docMk/>
            <pc:sldMk cId="863672365" sldId="341"/>
            <ac:picMk id="6" creationId="{00000000-0000-0000-0000-000000000000}"/>
          </ac:picMkLst>
        </pc:picChg>
        <pc:picChg chg="add mod ord">
          <ac:chgData name="Bethany Bolen" userId="8e338a04f9f07398" providerId="LiveId" clId="{707821EB-16D7-4767-A581-EB72C1650225}" dt="2020-09-29T16:51:22.119" v="17" actId="167"/>
          <ac:picMkLst>
            <pc:docMk/>
            <pc:sldMk cId="863672365" sldId="341"/>
            <ac:picMk id="7" creationId="{5A58F016-75F7-4330-96FA-444CFA5C08D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9/29/2020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We do not expect many situations where someone will need, desire, or even approve of every image, but our goal is that you will find in this “library” whatever it is you are looking for. </a:t>
            </a:r>
          </a:p>
          <a:p>
            <a:endParaRPr lang="en-US" sz="1100" kern="1200" dirty="0">
              <a:solidFill>
                <a:schemeClr val="tx1"/>
              </a:solidFill>
              <a:effectLst/>
              <a:latin typeface="+mn-lt"/>
              <a:ea typeface="+mn-ea"/>
              <a:cs typeface="+mn-cs"/>
            </a:endParaRPr>
          </a:p>
          <a:p>
            <a:pPr rtl="0"/>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Todd Bolen, Steven D. Anderson, Chris McKinny, and A.D. Riddle.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Ruth volume, you may access the most recent version of the Ruth presentations at this private link: http://www.BiblePlaces.com/PCB-Ruth-updates30150/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92416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display was photographed at the Neot Kedumim Biblical Landscape Reserve in Israel.</a:t>
            </a:r>
          </a:p>
          <a:p>
            <a:endParaRPr lang="en-US" dirty="0"/>
          </a:p>
          <a:p>
            <a:r>
              <a:rPr lang="en-US" dirty="0"/>
              <a:t>tb091403145</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4166860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mat06311</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3918236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20th dynasty (circa 1200–1050 BC) is roughly contemporary with the story of Ruth. These wood shovels</a:t>
            </a:r>
            <a:r>
              <a:rPr lang="en-US" baseline="0" dirty="0"/>
              <a:t> were photographed at the </a:t>
            </a:r>
            <a:r>
              <a:rPr lang="en-US" dirty="0"/>
              <a:t>Egyptian Museum and Papyrus Collection</a:t>
            </a:r>
            <a:r>
              <a:rPr lang="en-US" baseline="0" dirty="0"/>
              <a:t> in</a:t>
            </a:r>
            <a:r>
              <a:rPr lang="en-US" dirty="0"/>
              <a:t> Berlin.</a:t>
            </a:r>
          </a:p>
          <a:p>
            <a:endParaRPr lang="en-US" dirty="0"/>
          </a:p>
          <a:p>
            <a:r>
              <a:rPr lang="en-US" dirty="0"/>
              <a:t>adr070511496</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873099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tomb in Upper Egypt dates to the early part of the 18th dynasty (circa 1500 BC).</a:t>
            </a:r>
          </a:p>
          <a:p>
            <a:endParaRPr lang="en-US" dirty="0"/>
          </a:p>
          <a:p>
            <a:r>
              <a:rPr lang="en-US" dirty="0"/>
              <a:t>adr1603226729</a:t>
            </a:r>
          </a:p>
        </p:txBody>
      </p:sp>
    </p:spTree>
    <p:extLst>
      <p:ext uri="{BB962C8B-B14F-4D97-AF65-F5344CB8AC3E}">
        <p14:creationId xmlns:p14="http://schemas.microsoft.com/office/powerpoint/2010/main" val="27929213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tomb in Upper Egypt dates to the early part of the 18th dynasty (circa 1500 BC). See the next slide for labels.</a:t>
            </a:r>
          </a:p>
          <a:p>
            <a:endParaRPr lang="en-US" dirty="0"/>
          </a:p>
          <a:p>
            <a:r>
              <a:rPr lang="en-US" dirty="0"/>
              <a:t>adr1603226675</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547164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tomb in Upper Egypt dates to the early part of the 18th dynasty (circa 1500 BC).</a:t>
            </a:r>
          </a:p>
          <a:p>
            <a:endParaRPr lang="en-US" dirty="0"/>
          </a:p>
          <a:p>
            <a:r>
              <a:rPr lang="en-US" dirty="0"/>
              <a:t>adr1603226675</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1118444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limestone artifact was photographed at the museum of the Oriental Institute at the University of Chicago.</a:t>
            </a:r>
          </a:p>
          <a:p>
            <a:endParaRPr lang="en-US" dirty="0"/>
          </a:p>
          <a:p>
            <a:r>
              <a:rPr lang="en-US" dirty="0"/>
              <a:t>adr1707214705</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713085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and the next few photos, provide images of threshing floors. This one was photographed at the Neot Kedumim Biblical Landscape Reserve in Israel.</a:t>
            </a:r>
          </a:p>
          <a:p>
            <a:endParaRPr lang="en-US" dirty="0"/>
          </a:p>
          <a:p>
            <a:r>
              <a:rPr lang="en-US" dirty="0"/>
              <a:t>kg100500107</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743458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en-US" dirty="0"/>
              <a:t>F. A. Klein (1883: 44) describes the character and use of threshing floors in 19th century Palestine: “The threshing-floor is a flat place in the </a:t>
            </a:r>
            <a:r>
              <a:rPr lang="en-US" altLang="en-US" dirty="0" err="1"/>
              <a:t>neighbourhood</a:t>
            </a:r>
            <a:r>
              <a:rPr lang="en-US" altLang="en-US" dirty="0"/>
              <a:t> of the village. If possible, a rocky place is chosen, so that it may be easily swept. Where this is not obtainable, a hard, flat piece of ground is made to answer the purpose. The floor is common property, but each thresher keeps to a certain part of it. For four months the Fellah has nothing to fear from rain or bad weather. During that time he almost lives at the </a:t>
            </a:r>
            <a:r>
              <a:rPr lang="en-US" altLang="en-US" i="1" dirty="0" err="1"/>
              <a:t>beiy</a:t>
            </a:r>
            <a:r>
              <a:rPr lang="en-US" altLang="en-US" i="1" dirty="0" err="1">
                <a:cs typeface="Times New Roman" charset="0"/>
              </a:rPr>
              <a:t>â</a:t>
            </a:r>
            <a:r>
              <a:rPr lang="en-US" altLang="en-US" i="1" dirty="0" err="1"/>
              <a:t>dir</a:t>
            </a:r>
            <a:r>
              <a:rPr lang="en-US" altLang="en-US" dirty="0"/>
              <a:t> (threshing-floor) and some of the villages are nearly deserted, at least by the men. The wheat, &amp;c., is spread out, and the oxen and asses are driven round so many hours a-day to tread out the grain with their hoofs, at the same time treading and softening the straw so that it becomes fit for fodder. This straw is called </a:t>
            </a:r>
            <a:r>
              <a:rPr lang="en-US" altLang="en-US" i="1" dirty="0" err="1"/>
              <a:t>tibn</a:t>
            </a:r>
            <a:r>
              <a:rPr lang="en-US" altLang="en-US" dirty="0"/>
              <a:t>, bundles of ordinary straw and stubble they call </a:t>
            </a:r>
            <a:r>
              <a:rPr lang="en-US" altLang="en-US" i="1" dirty="0" err="1"/>
              <a:t>kash</a:t>
            </a:r>
            <a:r>
              <a:rPr lang="en-US" altLang="en-US" dirty="0"/>
              <a:t>. The animals as a rule are not muzzled.” </a:t>
            </a:r>
            <a:r>
              <a:rPr lang="en-US" sz="1200" b="0" i="0" kern="1200" dirty="0">
                <a:solidFill>
                  <a:schemeClr val="tx1"/>
                </a:solidFill>
                <a:effectLst/>
              </a:rPr>
              <a:t>This American Colony photograph was taken between 1898 and 1946.</a:t>
            </a:r>
          </a:p>
          <a:p>
            <a:pPr marL="0" marR="0" lvl="0" indent="0" algn="l" defTabSz="914400" rtl="0" eaLnBrk="1" fontAlgn="auto" latinLnBrk="0" hangingPunct="1">
              <a:lnSpc>
                <a:spcPct val="100000"/>
              </a:lnSpc>
              <a:spcBef>
                <a:spcPts val="0"/>
              </a:spcBef>
              <a:spcAft>
                <a:spcPts val="0"/>
              </a:spcAft>
              <a:buClrTx/>
              <a:buSzTx/>
              <a:buFontTx/>
              <a:buNone/>
              <a:tabLst>
                <a:tab pos="234950" algn="l"/>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defRPr/>
            </a:pPr>
            <a:r>
              <a:rPr lang="en-US" sz="1200" b="1" i="0" kern="1200" dirty="0">
                <a:solidFill>
                  <a:schemeClr val="tx1"/>
                </a:solidFill>
                <a:effectLst/>
              </a:rPr>
              <a:t>Reference: </a:t>
            </a:r>
          </a:p>
          <a:p>
            <a:pPr marL="0" marR="0" lvl="0" indent="0" algn="l" defTabSz="914400" rtl="0" eaLnBrk="1" fontAlgn="auto" latinLnBrk="0" hangingPunct="1">
              <a:lnSpc>
                <a:spcPct val="100000"/>
              </a:lnSpc>
              <a:spcBef>
                <a:spcPts val="0"/>
              </a:spcBef>
              <a:spcAft>
                <a:spcPts val="0"/>
              </a:spcAft>
              <a:buClrTx/>
              <a:buSzTx/>
              <a:buFontTx/>
              <a:buNone/>
              <a:tabLst>
                <a:tab pos="234950" algn="l"/>
              </a:tabLst>
              <a:defRPr/>
            </a:pPr>
            <a:r>
              <a:rPr lang="en-US" dirty="0"/>
              <a:t>Klein, F. A. </a:t>
            </a:r>
            <a:endParaRPr lang="en-US" sz="1200" i="0" kern="1200" dirty="0">
              <a:solidFill>
                <a:schemeClr val="tx1"/>
              </a:solidFill>
              <a:effectLst/>
            </a:endParaRP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i="0" kern="1200" dirty="0">
                <a:solidFill>
                  <a:schemeClr val="tx1"/>
                </a:solidFill>
                <a:effectLst/>
              </a:rPr>
              <a:t>1883	Life, Habits and Customs of the Fellahin of Palestine. </a:t>
            </a:r>
            <a:r>
              <a:rPr lang="en-US" sz="1200" i="1" kern="1200" dirty="0">
                <a:solidFill>
                  <a:schemeClr val="tx1"/>
                </a:solidFill>
                <a:effectLst/>
              </a:rPr>
              <a:t>Palestine Exploration Fund Quarterl</a:t>
            </a:r>
            <a:r>
              <a:rPr lang="en-US" i="1" dirty="0"/>
              <a:t>y Statement. </a:t>
            </a:r>
            <a:r>
              <a:rPr lang="en-US" sz="1200" dirty="0">
                <a:latin typeface="Times New Roman" charset="0"/>
              </a:rPr>
              <a:t>Pp. 41-48.</a:t>
            </a:r>
            <a:endParaRPr lang="en-US" sz="1200" i="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Tx/>
              <a:buNone/>
              <a:tabLst>
                <a:tab pos="234950" algn="l"/>
              </a:tabLst>
              <a:defRPr/>
            </a:pPr>
            <a:endParaRPr lang="en-US" sz="1200" b="0" i="0" kern="1200" dirty="0">
              <a:solidFill>
                <a:schemeClr val="tx1"/>
              </a:solidFill>
              <a:effectLst/>
            </a:endParaRPr>
          </a:p>
          <a:p>
            <a:pPr eaLnBrk="1" hangingPunct="1"/>
            <a:r>
              <a:rPr lang="en-US" dirty="0"/>
              <a:t>mat06857</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2937013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mj-lt"/>
              </a:rPr>
              <a:t>William M. Thomson (1880: 154) writes, “The intention of the farmer is to grind down his </a:t>
            </a:r>
            <a:r>
              <a:rPr lang="en-US" altLang="en-US" dirty="0" err="1">
                <a:latin typeface="+mj-lt"/>
              </a:rPr>
              <a:t>unthreshed</a:t>
            </a:r>
            <a:r>
              <a:rPr lang="en-US" altLang="en-US" dirty="0">
                <a:latin typeface="+mj-lt"/>
              </a:rPr>
              <a:t> grain to chaff, and much of it is reduced to fine dust, which the wind carries away.” </a:t>
            </a:r>
            <a:r>
              <a:rPr lang="en-US" sz="1200" b="0" i="0" kern="1200" dirty="0">
                <a:solidFill>
                  <a:schemeClr val="tx1"/>
                </a:solidFill>
                <a:effectLst/>
                <a:latin typeface="+mj-lt"/>
                <a:ea typeface="+mn-ea"/>
                <a:cs typeface="+mn-cs"/>
              </a:rPr>
              <a:t>This American Colony photograph was taken between 1898 and 1946.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j-lt"/>
                <a:ea typeface="+mn-ea"/>
                <a:cs typeface="+mn-cs"/>
              </a:rPr>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Thomson, William M.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latin typeface="+mj-lt"/>
              </a:rPr>
              <a:t>1880	</a:t>
            </a:r>
            <a:r>
              <a:rPr lang="en-US" i="1" dirty="0">
                <a:latin typeface="+mj-lt"/>
              </a:rPr>
              <a:t>The Land and the Book. Vol 1: Southern Palestine and Jerusalem. </a:t>
            </a:r>
            <a:r>
              <a:rPr lang="en-US" dirty="0">
                <a:latin typeface="+mj-lt"/>
              </a:rPr>
              <a:t>New York: Harper &amp; Brothers.</a:t>
            </a:r>
            <a:endParaRPr lang="en-US" dirty="0"/>
          </a:p>
          <a:p>
            <a:endParaRPr lang="en-US" sz="1200" b="0" i="0" kern="1200" dirty="0">
              <a:solidFill>
                <a:schemeClr val="tx1"/>
              </a:solidFill>
              <a:effectLst/>
              <a:latin typeface="+mn-lt"/>
              <a:ea typeface="+mn-ea"/>
              <a:cs typeface="+mn-cs"/>
            </a:endParaRPr>
          </a:p>
          <a:p>
            <a:r>
              <a:rPr lang="en-US" dirty="0"/>
              <a:t>mat10164</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3825137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Naomi is remembered in the name of a street in Jerusalem, south of the Old City in Abu Tor.</a:t>
            </a:r>
          </a:p>
          <a:p>
            <a:endParaRPr lang="en-US" dirty="0"/>
          </a:p>
          <a:p>
            <a:r>
              <a:rPr lang="en-US" dirty="0"/>
              <a:t>tb07240483e</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2795335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display was photographed at the Yad HaShmonah Biblical Gardens near Jerusalem.</a:t>
            </a:r>
          </a:p>
          <a:p>
            <a:endParaRPr lang="en-US" sz="1200" dirty="0"/>
          </a:p>
          <a:p>
            <a:r>
              <a:rPr lang="en-US" sz="1200" dirty="0"/>
              <a:t>tb060103400</a:t>
            </a:r>
            <a:endParaRPr lang="en-US" dirty="0"/>
          </a:p>
        </p:txBody>
      </p:sp>
    </p:spTree>
    <p:extLst>
      <p:ext uri="{BB962C8B-B14F-4D97-AF65-F5344CB8AC3E}">
        <p14:creationId xmlns:p14="http://schemas.microsoft.com/office/powerpoint/2010/main" val="15916234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wheat has been collected into bundles on the far side of this photo and the chaff that hasn’t blown away is ready</a:t>
            </a:r>
            <a:r>
              <a:rPr lang="en-US" baseline="0" dirty="0"/>
              <a:t> to be burned. This photograph was taken by David A. Dorsey in the 1970s.</a:t>
            </a:r>
            <a:endParaRPr lang="en-US" dirty="0"/>
          </a:p>
          <a:p>
            <a:endParaRPr lang="en-US" dirty="0"/>
          </a:p>
          <a:p>
            <a:r>
              <a:rPr lang="en-US" dirty="0"/>
              <a:t>dad240101</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2856309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Arab village of </a:t>
            </a:r>
            <a:r>
              <a:rPr lang="en-US" sz="1200" b="0" i="0" kern="1200" dirty="0" err="1">
                <a:solidFill>
                  <a:schemeClr val="tx1"/>
                </a:solidFill>
                <a:effectLst/>
                <a:latin typeface="+mn-lt"/>
                <a:ea typeface="+mn-ea"/>
                <a:cs typeface="+mn-cs"/>
              </a:rPr>
              <a:t>Battir</a:t>
            </a:r>
            <a:r>
              <a:rPr lang="en-US" sz="1200" b="0" i="0" kern="1200" dirty="0">
                <a:solidFill>
                  <a:schemeClr val="tx1"/>
                </a:solidFill>
                <a:effectLst/>
                <a:latin typeface="+mn-lt"/>
                <a:ea typeface="+mn-ea"/>
                <a:cs typeface="+mn-cs"/>
              </a:rPr>
              <a:t> preserves the name of </a:t>
            </a:r>
            <a:r>
              <a:rPr lang="en-US" sz="1200" b="0" i="0" kern="1200" dirty="0" err="1">
                <a:solidFill>
                  <a:schemeClr val="tx1"/>
                </a:solidFill>
                <a:effectLst/>
                <a:latin typeface="+mn-lt"/>
                <a:ea typeface="+mn-ea"/>
                <a:cs typeface="+mn-cs"/>
              </a:rPr>
              <a:t>Betar</a:t>
            </a:r>
            <a:r>
              <a:rPr lang="en-US" sz="1200" b="0" i="0" kern="1200" dirty="0">
                <a:solidFill>
                  <a:schemeClr val="tx1"/>
                </a:solidFill>
                <a:effectLst/>
                <a:latin typeface="+mn-lt"/>
                <a:ea typeface="+mn-ea"/>
                <a:cs typeface="+mn-cs"/>
              </a:rPr>
              <a:t>, final home of Bar Kochba and his men in their rebellion against Rome in AD 135. It is located about 4 miles (6 km) west of Bethlehem. This American Colony photograph was taken between 1900 and 1920.</a:t>
            </a:r>
          </a:p>
          <a:p>
            <a:endParaRPr lang="en-US" sz="1200" b="0" i="0" kern="1200" dirty="0">
              <a:solidFill>
                <a:schemeClr val="tx1"/>
              </a:solidFill>
              <a:effectLst/>
              <a:latin typeface="+mn-lt"/>
              <a:ea typeface="+mn-ea"/>
              <a:cs typeface="+mn-cs"/>
            </a:endParaRPr>
          </a:p>
          <a:p>
            <a:r>
              <a:rPr lang="en-US" dirty="0"/>
              <a:t>mat04997</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21295766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jugs could have been used for oil or perfume. These vessels were photographed at the Rockefeller Museum in Jerusalem.</a:t>
            </a:r>
          </a:p>
          <a:p>
            <a:endParaRPr lang="en-US" dirty="0"/>
          </a:p>
          <a:p>
            <a:r>
              <a:rPr lang="en-US" dirty="0"/>
              <a:t>adr1306224193</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2175081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1940 and 1946.</a:t>
            </a:r>
          </a:p>
          <a:p>
            <a:endParaRPr lang="en-US" sz="1200" b="0" i="0" kern="1200" dirty="0">
              <a:solidFill>
                <a:schemeClr val="tx1"/>
              </a:solidFill>
              <a:effectLst/>
              <a:latin typeface="+mn-lt"/>
              <a:ea typeface="+mn-ea"/>
              <a:cs typeface="+mn-cs"/>
            </a:endParaRPr>
          </a:p>
          <a:p>
            <a:r>
              <a:rPr lang="en-US" sz="1200" dirty="0"/>
              <a:t>mat12953</a:t>
            </a:r>
            <a:endParaRPr lang="en-US" dirty="0"/>
          </a:p>
        </p:txBody>
      </p:sp>
    </p:spTree>
    <p:extLst>
      <p:ext uri="{BB962C8B-B14F-4D97-AF65-F5344CB8AC3E}">
        <p14:creationId xmlns:p14="http://schemas.microsoft.com/office/powerpoint/2010/main" val="22232956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Gibeon is located in the central hill country, about 5.5 miles (9 km) northwest of Jerusalem, and about 10 miles (16 km) north of Bethlehem. The prominent hill of </a:t>
            </a:r>
            <a:r>
              <a:rPr lang="en-US" sz="1200" dirty="0" err="1"/>
              <a:t>Nebi</a:t>
            </a:r>
            <a:r>
              <a:rPr lang="en-US" sz="1200" dirty="0"/>
              <a:t> Samwil is visible in the distance. This photograph was taken by David A. Dorsey in the 1970s.</a:t>
            </a:r>
          </a:p>
          <a:p>
            <a:endParaRPr lang="en-US" sz="1200" dirty="0"/>
          </a:p>
          <a:p>
            <a:r>
              <a:rPr lang="en-US" sz="1200" dirty="0"/>
              <a:t>dad240106</a:t>
            </a:r>
            <a:endParaRPr lang="en-US" dirty="0"/>
          </a:p>
        </p:txBody>
      </p:sp>
    </p:spTree>
    <p:extLst>
      <p:ext uri="{BB962C8B-B14F-4D97-AF65-F5344CB8AC3E}">
        <p14:creationId xmlns:p14="http://schemas.microsoft.com/office/powerpoint/2010/main" val="26464263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Neot Kedumim Biblical Landscape Reserve in Israel.</a:t>
            </a:r>
          </a:p>
          <a:p>
            <a:endParaRPr lang="en-US" dirty="0"/>
          </a:p>
          <a:p>
            <a:r>
              <a:rPr lang="en-US" dirty="0"/>
              <a:t>tb091403146</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5244467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on June 30, 1930.</a:t>
            </a:r>
          </a:p>
          <a:p>
            <a:endParaRPr lang="en-US" sz="1200" b="0" i="0" kern="1200" dirty="0">
              <a:solidFill>
                <a:schemeClr val="tx1"/>
              </a:solidFill>
              <a:effectLst/>
              <a:latin typeface="+mn-lt"/>
              <a:ea typeface="+mn-ea"/>
              <a:cs typeface="+mn-cs"/>
            </a:endParaRPr>
          </a:p>
          <a:p>
            <a:r>
              <a:rPr lang="en-US" dirty="0"/>
              <a:t>mat02959</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11264816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at the Harvard Semitic Museum.</a:t>
            </a:r>
          </a:p>
          <a:p>
            <a:endParaRPr lang="en-US" dirty="0"/>
          </a:p>
          <a:p>
            <a:r>
              <a:rPr lang="en-US" dirty="0"/>
              <a:t>adr1711181138</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36392254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probably comes from Tell el-Amarna and was photographed in the Brooklyn Museum in New York City.</a:t>
            </a:r>
          </a:p>
          <a:p>
            <a:endParaRPr lang="en-US" dirty="0"/>
          </a:p>
          <a:p>
            <a:r>
              <a:rPr lang="en-US" dirty="0"/>
              <a:t>adr1606020771</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3580238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sz="1200" dirty="0"/>
              <a:t>mat10145</a:t>
            </a:r>
            <a:endParaRPr lang="en-US" dirty="0"/>
          </a:p>
        </p:txBody>
      </p:sp>
    </p:spTree>
    <p:extLst>
      <p:ext uri="{BB962C8B-B14F-4D97-AF65-F5344CB8AC3E}">
        <p14:creationId xmlns:p14="http://schemas.microsoft.com/office/powerpoint/2010/main" val="17458305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wonderful photograph was taken by David A. Dorsey in the 1970s. The wheat has been piled up around the threshing floor. In the distance, the fields of the central Benjamin plateau have been sown. Today much of this area has been built over. Gibeon</a:t>
            </a:r>
            <a:r>
              <a:rPr lang="en-US" baseline="0" dirty="0"/>
              <a:t> is located five miles (8 km) northwest of Jerusalem.</a:t>
            </a:r>
          </a:p>
          <a:p>
            <a:endParaRPr lang="en-US" sz="1200" dirty="0"/>
          </a:p>
          <a:p>
            <a:r>
              <a:rPr lang="en-US" sz="1200" dirty="0"/>
              <a:t>dad240107</a:t>
            </a:r>
            <a:endParaRPr lang="en-US" dirty="0"/>
          </a:p>
        </p:txBody>
      </p:sp>
    </p:spTree>
    <p:extLst>
      <p:ext uri="{BB962C8B-B14F-4D97-AF65-F5344CB8AC3E}">
        <p14:creationId xmlns:p14="http://schemas.microsoft.com/office/powerpoint/2010/main" val="38231421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photograph shows something of the tremendous activity that takes place at harvest time. We count at least 31 people in this picture. This American Colony photograph was taken between 1898 and 1946.</a:t>
            </a:r>
          </a:p>
          <a:p>
            <a:endParaRPr lang="en-US" sz="1200" b="0" i="0" kern="1200" dirty="0">
              <a:solidFill>
                <a:schemeClr val="tx1"/>
              </a:solidFill>
              <a:effectLst/>
              <a:latin typeface="+mn-lt"/>
              <a:ea typeface="+mn-ea"/>
              <a:cs typeface="+mn-cs"/>
            </a:endParaRPr>
          </a:p>
          <a:p>
            <a:r>
              <a:rPr lang="en-US" dirty="0"/>
              <a:t>mat10182</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453060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mat10144</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29065027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mat05609</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42017201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at Yad HaShmonah Biblical Gardens near Jerusalem.</a:t>
            </a:r>
          </a:p>
          <a:p>
            <a:endParaRPr lang="en-US" dirty="0"/>
          </a:p>
          <a:p>
            <a:r>
              <a:rPr lang="en-US" dirty="0"/>
              <a:t>tb100806699</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5754587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Both wine and beer were strained before drinking in antiquity. The determination of beverage is based on the style of the container. The spaghetti-style strainer shown above (a perforated bowl) is usually thought to be for wine. Tel Nami is located on Israel’s coast about 10 miles (16 km) south of Haifa. These artifacts were</a:t>
            </a:r>
            <a:r>
              <a:rPr lang="en-US" baseline="0" dirty="0"/>
              <a:t> photographed at the </a:t>
            </a:r>
            <a:r>
              <a:rPr lang="en-US" dirty="0"/>
              <a:t>Israel Museum.</a:t>
            </a:r>
          </a:p>
          <a:p>
            <a:endParaRPr lang="en-US" dirty="0"/>
          </a:p>
          <a:p>
            <a:r>
              <a:rPr lang="en-US" dirty="0"/>
              <a:t>adr1306212416</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8617336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1920 and 1933.</a:t>
            </a:r>
          </a:p>
          <a:p>
            <a:endParaRPr lang="en-US" sz="1200" b="0" i="0" kern="1200" dirty="0">
              <a:solidFill>
                <a:schemeClr val="tx1"/>
              </a:solidFill>
              <a:effectLst/>
              <a:latin typeface="+mn-lt"/>
              <a:ea typeface="+mn-ea"/>
              <a:cs typeface="+mn-cs"/>
            </a:endParaRPr>
          </a:p>
          <a:p>
            <a:r>
              <a:rPr lang="en-US" dirty="0"/>
              <a:t>mat02615</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17581488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don’t have a photo of harvesters sleeping in the vicinity of Bethlehem, but this image provides something similar. This American Colony photograph was taken between 1920 and 1933.</a:t>
            </a:r>
          </a:p>
          <a:p>
            <a:endParaRPr lang="en-US" sz="1200" b="0" i="0" kern="1200" dirty="0">
              <a:solidFill>
                <a:schemeClr val="tx1"/>
              </a:solidFill>
              <a:effectLst/>
              <a:latin typeface="+mn-lt"/>
              <a:ea typeface="+mn-ea"/>
              <a:cs typeface="+mn-cs"/>
            </a:endParaRPr>
          </a:p>
          <a:p>
            <a:r>
              <a:rPr lang="en-US" dirty="0"/>
              <a:t>mat02990</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27190059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shows the dress of a person from the region of Canaan at approximately the same time as the story of Ruth. This artifact was photographed at the Egyptian Museum in Cairo.</a:t>
            </a:r>
          </a:p>
          <a:p>
            <a:endParaRPr lang="en-US" dirty="0"/>
          </a:p>
          <a:p>
            <a:r>
              <a:rPr lang="en-US" dirty="0"/>
              <a:t>adr1603194477</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7282075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photochrom image was taken in the 1890s. The man is wealthy, and if he slept in the fields, his outer garment could have served as his blanket.</a:t>
            </a:r>
          </a:p>
          <a:p>
            <a:endParaRPr lang="en-US" dirty="0"/>
          </a:p>
          <a:p>
            <a:r>
              <a:rPr lang="en-US" dirty="0"/>
              <a:t>pcm02753</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4157408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sz="1200" dirty="0"/>
              <a:t>mat10151</a:t>
            </a:r>
            <a:endParaRPr lang="en-US" dirty="0"/>
          </a:p>
        </p:txBody>
      </p:sp>
    </p:spTree>
    <p:extLst>
      <p:ext uri="{BB962C8B-B14F-4D97-AF65-F5344CB8AC3E}">
        <p14:creationId xmlns:p14="http://schemas.microsoft.com/office/powerpoint/2010/main" val="38222217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inscription was photographed at the Good Samaritan Museum.</a:t>
            </a:r>
          </a:p>
          <a:p>
            <a:endParaRPr lang="en-US" dirty="0"/>
          </a:p>
          <a:p>
            <a:r>
              <a:rPr lang="en-US" dirty="0"/>
              <a:t>tb053116635</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25028967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sz="1200" dirty="0"/>
              <a:t>mat10133</a:t>
            </a:r>
            <a:endParaRPr lang="en-US" dirty="0"/>
          </a:p>
        </p:txBody>
      </p:sp>
    </p:spTree>
    <p:extLst>
      <p:ext uri="{BB962C8B-B14F-4D97-AF65-F5344CB8AC3E}">
        <p14:creationId xmlns:p14="http://schemas.microsoft.com/office/powerpoint/2010/main" val="20525533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photograph illustrates the rich young men that Ruth did not choose to pursue. This American Colony photograph was taken between 1940 and 1946.</a:t>
            </a:r>
          </a:p>
          <a:p>
            <a:endParaRPr lang="en-US" sz="1200" b="0" i="0" kern="1200" dirty="0">
              <a:solidFill>
                <a:schemeClr val="tx1"/>
              </a:solidFill>
              <a:effectLst/>
              <a:latin typeface="+mn-lt"/>
              <a:ea typeface="+mn-ea"/>
              <a:cs typeface="+mn-cs"/>
            </a:endParaRPr>
          </a:p>
          <a:p>
            <a:r>
              <a:rPr lang="en-US" dirty="0"/>
              <a:t>mat12967</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32355028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photograph illustrates the poor young men that Ruth did not choose to pursue. This American Colony photograph was taken on November 17, 1920.</a:t>
            </a:r>
          </a:p>
          <a:p>
            <a:endParaRPr lang="en-US" sz="1200" b="0" i="0" kern="1200" dirty="0">
              <a:solidFill>
                <a:schemeClr val="tx1"/>
              </a:solidFill>
              <a:effectLst/>
              <a:latin typeface="+mn-lt"/>
              <a:ea typeface="+mn-ea"/>
              <a:cs typeface="+mn-cs"/>
            </a:endParaRPr>
          </a:p>
          <a:p>
            <a:r>
              <a:rPr lang="en-US" dirty="0"/>
              <a:t>mat05978</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6540889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The ancient tell of Bethlehem is located to the south and east of the Church of the Nativity. Remains from the Iron I–II period were uncovered at the tell. See the next slide for a label on the Church of the Nativity.</a:t>
            </a:r>
          </a:p>
          <a:p>
            <a:endParaRPr lang="en-US" dirty="0"/>
          </a:p>
          <a:p>
            <a:r>
              <a:rPr lang="en-US" dirty="0"/>
              <a:t>ws120915337</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23271374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The ancient tell of Bethlehem is located to the south and east of the Church of the Nativity. Remains from the Iron I–II period were uncovered at the tell. </a:t>
            </a:r>
          </a:p>
          <a:p>
            <a:endParaRPr lang="en-US" dirty="0"/>
          </a:p>
          <a:p>
            <a:r>
              <a:rPr lang="en-US" dirty="0"/>
              <a:t>ws120915337</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27374359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Bethlehem at the time of Ruth was probably limited to the Iron Age tell on the eastern side of the later Church of the Nativity. Today this is hard to see except from an aerial photograph because of the modern construction. See the next slide for labels. </a:t>
            </a:r>
          </a:p>
          <a:p>
            <a:endParaRPr lang="en-US" dirty="0"/>
          </a:p>
          <a:p>
            <a:r>
              <a:rPr lang="en-US" dirty="0"/>
              <a:t>ws100816515</a:t>
            </a:r>
          </a:p>
        </p:txBody>
      </p:sp>
    </p:spTree>
    <p:extLst>
      <p:ext uri="{BB962C8B-B14F-4D97-AF65-F5344CB8AC3E}">
        <p14:creationId xmlns:p14="http://schemas.microsoft.com/office/powerpoint/2010/main" val="35778586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Bethlehem at the time of Ruth was probably limited to the Iron Age tell on the eastern side of the later Church of the Nativity. Today this is hard to see except from an aerial photograph because of the modern construction. </a:t>
            </a:r>
          </a:p>
          <a:p>
            <a:endParaRPr lang="en-US" dirty="0"/>
          </a:p>
          <a:p>
            <a:r>
              <a:rPr lang="en-US" dirty="0"/>
              <a:t>ws100816515</a:t>
            </a:r>
          </a:p>
        </p:txBody>
      </p:sp>
    </p:spTree>
    <p:extLst>
      <p:ext uri="{BB962C8B-B14F-4D97-AF65-F5344CB8AC3E}">
        <p14:creationId xmlns:p14="http://schemas.microsoft.com/office/powerpoint/2010/main" val="693051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 </a:t>
            </a:r>
          </a:p>
          <a:p>
            <a:endParaRPr lang="en-US" sz="1200" b="0" i="0" kern="1200" dirty="0">
              <a:solidFill>
                <a:schemeClr val="tx1"/>
              </a:solidFill>
              <a:effectLst/>
              <a:latin typeface="+mn-lt"/>
              <a:ea typeface="+mn-ea"/>
              <a:cs typeface="+mn-cs"/>
            </a:endParaRPr>
          </a:p>
          <a:p>
            <a:r>
              <a:rPr lang="en-US" dirty="0"/>
              <a:t>mat09187</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9822678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sz="1200" dirty="0"/>
              <a:t>mat10155</a:t>
            </a:r>
            <a:endParaRPr lang="en-US" dirty="0"/>
          </a:p>
        </p:txBody>
      </p:sp>
    </p:spTree>
    <p:extLst>
      <p:ext uri="{BB962C8B-B14F-4D97-AF65-F5344CB8AC3E}">
        <p14:creationId xmlns:p14="http://schemas.microsoft.com/office/powerpoint/2010/main" val="1202434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1925 and 1946.</a:t>
            </a:r>
          </a:p>
          <a:p>
            <a:endParaRPr lang="en-US" sz="1200" b="0" i="0" kern="1200" dirty="0">
              <a:solidFill>
                <a:schemeClr val="tx1"/>
              </a:solidFill>
              <a:effectLst/>
              <a:latin typeface="+mn-lt"/>
              <a:ea typeface="+mn-ea"/>
              <a:cs typeface="+mn-cs"/>
            </a:endParaRPr>
          </a:p>
          <a:p>
            <a:r>
              <a:rPr lang="en-US" dirty="0"/>
              <a:t>mat14347</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3844582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practice that Boaz refers to here is that of a close relative (</a:t>
            </a:r>
            <a:r>
              <a:rPr lang="en-US" i="1" dirty="0" err="1"/>
              <a:t>goel</a:t>
            </a:r>
            <a:r>
              <a:rPr lang="en-US" i="1" dirty="0"/>
              <a:t>)</a:t>
            </a:r>
            <a:r>
              <a:rPr lang="en-US" dirty="0"/>
              <a:t> redeeming land when lost due to hardship (Lev 25:25). This tablet, from several centuries earlier, records a case where a person needed to sell land in order to survive, but in order to keep the land within the “family,” a fictive father-son relationship was created through adoption. Then the adopted son (the buyer) “inherited” the land and gave a “gift” (payment for the land) to the father (the seller). This illustrates some of the customs known in the ancient Near East a few centuries before the time of Ruth. This tablet was photographed at the Harvard Semitic Museum.</a:t>
            </a:r>
          </a:p>
          <a:p>
            <a:endParaRPr lang="en-US" dirty="0"/>
          </a:p>
          <a:p>
            <a:r>
              <a:rPr lang="en-US" dirty="0"/>
              <a:t>tb072811221</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5981421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An image with piles of grain instead of a flock of sheep would be preferable, but finding a night image near Bethlehem is not easy. This American Colony photograph was taken between 1920 and 1933.</a:t>
            </a:r>
          </a:p>
          <a:p>
            <a:endParaRPr lang="en-US" dirty="0"/>
          </a:p>
          <a:p>
            <a:r>
              <a:rPr lang="en-US" dirty="0"/>
              <a:t>mat02988</a:t>
            </a:r>
          </a:p>
        </p:txBody>
      </p:sp>
    </p:spTree>
    <p:extLst>
      <p:ext uri="{BB962C8B-B14F-4D97-AF65-F5344CB8AC3E}">
        <p14:creationId xmlns:p14="http://schemas.microsoft.com/office/powerpoint/2010/main" val="2735461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Ruth spends the rest of the night in the fields of Bethlehem with Boaz.</a:t>
            </a:r>
          </a:p>
          <a:p>
            <a:endParaRPr lang="en-US" baseline="0" dirty="0"/>
          </a:p>
          <a:p>
            <a:r>
              <a:rPr lang="en-US" dirty="0"/>
              <a:t>tb111106895</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4061302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relief was photographed in The Metropolitan Museum of Art in New York City.</a:t>
            </a:r>
          </a:p>
          <a:p>
            <a:endParaRPr lang="en-US" dirty="0"/>
          </a:p>
          <a:p>
            <a:r>
              <a:rPr lang="en-US" dirty="0"/>
              <a:t>adr160523211c</a:t>
            </a:r>
          </a:p>
        </p:txBody>
      </p:sp>
    </p:spTree>
    <p:extLst>
      <p:ext uri="{BB962C8B-B14F-4D97-AF65-F5344CB8AC3E}">
        <p14:creationId xmlns:p14="http://schemas.microsoft.com/office/powerpoint/2010/main" val="21216461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mat10146</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6068035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scene was photographed at a threshing floor. The scene shown here differs from that in Ruth because Boaz poured out the grain for Ruth before it was light enough for people to recognize her. No people were standing around watching Boaz’s generosity. This American Colony photograph was taken between 1898 and 1946.</a:t>
            </a:r>
          </a:p>
          <a:p>
            <a:endParaRPr lang="en-US" sz="1200" b="0" i="0" kern="1200" dirty="0">
              <a:solidFill>
                <a:schemeClr val="tx1"/>
              </a:solidFill>
              <a:effectLst/>
              <a:latin typeface="+mn-lt"/>
              <a:ea typeface="+mn-ea"/>
              <a:cs typeface="+mn-cs"/>
            </a:endParaRPr>
          </a:p>
          <a:p>
            <a:r>
              <a:rPr lang="en-US" sz="1200" dirty="0"/>
              <a:t>mat10172</a:t>
            </a:r>
            <a:endParaRPr lang="en-US" dirty="0"/>
          </a:p>
        </p:txBody>
      </p:sp>
    </p:spTree>
    <p:extLst>
      <p:ext uri="{BB962C8B-B14F-4D97-AF65-F5344CB8AC3E}">
        <p14:creationId xmlns:p14="http://schemas.microsoft.com/office/powerpoint/2010/main" val="30440579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Boaz’s generosity and honorable intentions are on display here. It is unclear exactly how much barley he gave to Ruth, because the unit of measure is not given in the Hebrew. Furthermore, the size of the known measurements is not agreed upon by scholars. One possibility is that he gave her 6 ephahs, but this could have weighed between 180 and 300 pounds (82 to 136 kg), too much for Ruth to carry home. If the omitted unit was an </a:t>
            </a:r>
            <a:r>
              <a:rPr lang="en-US" sz="1200" b="0" i="0" kern="1200" dirty="0" err="1">
                <a:solidFill>
                  <a:schemeClr val="tx1"/>
                </a:solidFill>
                <a:effectLst/>
                <a:latin typeface="+mn-lt"/>
                <a:ea typeface="+mn-ea"/>
                <a:cs typeface="+mn-cs"/>
              </a:rPr>
              <a:t>omer</a:t>
            </a:r>
            <a:r>
              <a:rPr lang="en-US" sz="1200" b="0" i="0" kern="1200" dirty="0">
                <a:solidFill>
                  <a:schemeClr val="tx1"/>
                </a:solidFill>
                <a:effectLst/>
                <a:latin typeface="+mn-lt"/>
                <a:ea typeface="+mn-ea"/>
                <a:cs typeface="+mn-cs"/>
              </a:rPr>
              <a:t>, one-tenth the size of an ephah (Exod 16:36), Boaz gave her 18 to 30 pounds (8 to 14</a:t>
            </a:r>
            <a:r>
              <a:rPr lang="en-US" sz="1200" b="0" i="0" kern="1200" baseline="0" dirty="0">
                <a:solidFill>
                  <a:schemeClr val="tx1"/>
                </a:solidFill>
                <a:effectLst/>
                <a:latin typeface="+mn-lt"/>
                <a:ea typeface="+mn-ea"/>
                <a:cs typeface="+mn-cs"/>
              </a:rPr>
              <a:t> kg)</a:t>
            </a:r>
            <a:r>
              <a:rPr lang="en-US" sz="1200" b="0" i="0" kern="1200" dirty="0">
                <a:solidFill>
                  <a:schemeClr val="tx1"/>
                </a:solidFill>
                <a:effectLst/>
                <a:latin typeface="+mn-lt"/>
                <a:ea typeface="+mn-ea"/>
                <a:cs typeface="+mn-cs"/>
              </a:rPr>
              <a:t>, less than what she gleaned on the first day (2:17). A third possibility is the </a:t>
            </a:r>
            <a:r>
              <a:rPr lang="en-US" sz="1200" b="0" i="0" kern="1200" dirty="0" err="1">
                <a:solidFill>
                  <a:schemeClr val="tx1"/>
                </a:solidFill>
                <a:effectLst/>
                <a:latin typeface="+mn-lt"/>
                <a:ea typeface="+mn-ea"/>
                <a:cs typeface="+mn-cs"/>
              </a:rPr>
              <a:t>seah</a:t>
            </a:r>
            <a:r>
              <a:rPr lang="en-US" sz="1200" b="0" i="0" kern="1200" dirty="0">
                <a:solidFill>
                  <a:schemeClr val="tx1"/>
                </a:solidFill>
                <a:effectLst/>
                <a:latin typeface="+mn-lt"/>
                <a:ea typeface="+mn-ea"/>
                <a:cs typeface="+mn-cs"/>
              </a:rPr>
              <a:t>, which is one-third of an ephah. Whether her garment could have held 60 to 100 pounds (27 to 45 kg) and she could have carried it then becomes the question. This American Colony photograph was taken between 1898 and 1946.</a:t>
            </a:r>
          </a:p>
          <a:p>
            <a:endParaRPr lang="en-US" sz="1200" b="0" i="0" kern="1200" dirty="0">
              <a:solidFill>
                <a:schemeClr val="tx1"/>
              </a:solidFill>
              <a:effectLst/>
              <a:latin typeface="+mn-lt"/>
              <a:ea typeface="+mn-ea"/>
              <a:cs typeface="+mn-cs"/>
            </a:endParaRPr>
          </a:p>
          <a:p>
            <a:r>
              <a:rPr lang="en-US" sz="1200" dirty="0"/>
              <a:t>mat10156</a:t>
            </a:r>
            <a:endParaRPr lang="en-US" dirty="0"/>
          </a:p>
        </p:txBody>
      </p:sp>
    </p:spTree>
    <p:extLst>
      <p:ext uri="{BB962C8B-B14F-4D97-AF65-F5344CB8AC3E}">
        <p14:creationId xmlns:p14="http://schemas.microsoft.com/office/powerpoint/2010/main" val="30231813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sz="1200" dirty="0"/>
              <a:t>mat10167</a:t>
            </a:r>
            <a:endParaRPr lang="en-US" dirty="0"/>
          </a:p>
        </p:txBody>
      </p:sp>
    </p:spTree>
    <p:extLst>
      <p:ext uri="{BB962C8B-B14F-4D97-AF65-F5344CB8AC3E}">
        <p14:creationId xmlns:p14="http://schemas.microsoft.com/office/powerpoint/2010/main" val="5819542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This breads</a:t>
            </a:r>
            <a:r>
              <a:rPr lang="en-US" sz="1200" kern="1200" baseline="0" dirty="0">
                <a:solidFill>
                  <a:schemeClr val="tx1"/>
                </a:solidFill>
                <a:latin typeface="+mn-lt"/>
                <a:ea typeface="+mn-ea"/>
                <a:cs typeface="+mn-cs"/>
              </a:rPr>
              <a:t> display was photographed by Gloria Suess in Moza Illit.</a:t>
            </a:r>
          </a:p>
          <a:p>
            <a:endParaRPr lang="en-US" dirty="0"/>
          </a:p>
          <a:p>
            <a:r>
              <a:rPr lang="en-US" dirty="0"/>
              <a:t>gs090094c08</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41199964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exhibit was photographed at the Beit-Miriam Museum</a:t>
            </a:r>
            <a:r>
              <a:rPr lang="en-US" baseline="0" dirty="0"/>
              <a:t> in</a:t>
            </a:r>
            <a:r>
              <a:rPr lang="en-US" dirty="0"/>
              <a:t> Kibbutz </a:t>
            </a:r>
            <a:r>
              <a:rPr lang="en-US" dirty="0" err="1"/>
              <a:t>Palmachim</a:t>
            </a:r>
            <a:r>
              <a:rPr lang="en-US" dirty="0"/>
              <a:t>.</a:t>
            </a:r>
          </a:p>
          <a:p>
            <a:endParaRPr lang="en-US" dirty="0"/>
          </a:p>
          <a:p>
            <a:r>
              <a:rPr lang="en-US" dirty="0"/>
              <a:t>tb06080440e</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944322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After threshing, the grain is tossed into the air so that the wind can carry away the inedible chaff. This American Colony photograph was taken between 1898 and 1946. </a:t>
            </a:r>
          </a:p>
          <a:p>
            <a:endParaRPr lang="en-US" sz="1200" b="0" i="0" kern="1200" dirty="0">
              <a:solidFill>
                <a:schemeClr val="tx1"/>
              </a:solidFill>
              <a:effectLst/>
              <a:latin typeface="+mn-lt"/>
              <a:ea typeface="+mn-ea"/>
              <a:cs typeface="+mn-cs"/>
            </a:endParaRPr>
          </a:p>
          <a:p>
            <a:r>
              <a:rPr lang="en-US" dirty="0"/>
              <a:t>mat05399</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8258308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aerial photograph shows the location of the ancient village of Bethlehem. See the next slide for labels.</a:t>
            </a:r>
          </a:p>
          <a:p>
            <a:endParaRPr lang="en-US" dirty="0"/>
          </a:p>
          <a:p>
            <a:r>
              <a:rPr lang="en-US" dirty="0"/>
              <a:t>ws100816553</a:t>
            </a:r>
          </a:p>
        </p:txBody>
      </p:sp>
    </p:spTree>
    <p:extLst>
      <p:ext uri="{BB962C8B-B14F-4D97-AF65-F5344CB8AC3E}">
        <p14:creationId xmlns:p14="http://schemas.microsoft.com/office/powerpoint/2010/main" val="28476786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aerial photograph shows the location of the ancient village of Bethlehem. The Church of the Nativity is marked as a point of reference.</a:t>
            </a:r>
          </a:p>
          <a:p>
            <a:endParaRPr lang="en-US" dirty="0"/>
          </a:p>
          <a:p>
            <a:r>
              <a:rPr lang="en-US" dirty="0"/>
              <a:t>ws100816553</a:t>
            </a:r>
          </a:p>
        </p:txBody>
      </p:sp>
    </p:spTree>
    <p:extLst>
      <p:ext uri="{BB962C8B-B14F-4D97-AF65-F5344CB8AC3E}">
        <p14:creationId xmlns:p14="http://schemas.microsoft.com/office/powerpoint/2010/main" val="34341066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Some Hebrew manuscripts have “And she went into the city.” Both Boaz and Ruth went into</a:t>
            </a:r>
            <a:r>
              <a:rPr lang="en-US" baseline="0" dirty="0"/>
              <a:t> the city at this point in the story. We have followed the reading of Codex </a:t>
            </a:r>
            <a:r>
              <a:rPr lang="en-US" baseline="0" dirty="0" err="1"/>
              <a:t>Leningradensis</a:t>
            </a:r>
            <a:r>
              <a:rPr lang="en-US" baseline="0" dirty="0"/>
              <a:t> and the Aleppo Codex, as it </a:t>
            </a:r>
            <a:r>
              <a:rPr lang="en-US" sz="1200" kern="1200" dirty="0">
                <a:solidFill>
                  <a:schemeClr val="tx1"/>
                </a:solidFill>
                <a:effectLst/>
                <a:latin typeface="+mn-lt"/>
                <a:ea typeface="+mn-ea"/>
                <a:cs typeface="+mn-cs"/>
              </a:rPr>
              <a:t>seems that “and she went” (</a:t>
            </a:r>
            <a:r>
              <a:rPr lang="he-IL" sz="1200" kern="1200" dirty="0">
                <a:solidFill>
                  <a:schemeClr val="tx1"/>
                </a:solidFill>
                <a:effectLst/>
                <a:latin typeface="+mn-lt"/>
                <a:ea typeface="+mn-ea"/>
                <a:cs typeface="+mn-cs"/>
              </a:rPr>
              <a:t>וַתָּבוֹא</a:t>
            </a:r>
            <a:r>
              <a:rPr lang="en-US" sz="1200" kern="1200" dirty="0">
                <a:solidFill>
                  <a:schemeClr val="tx1"/>
                </a:solidFill>
                <a:effectLst/>
                <a:latin typeface="+mn-lt"/>
                <a:ea typeface="+mn-ea"/>
                <a:cs typeface="+mn-cs"/>
              </a:rPr>
              <a:t>) would be redundant at the beginning of verse 16 if the verb had just been used with the same subject at the end of verse 15. This translation issue was made famous by the so-called “He Bible” and “She Bible” of the King James Version when first printed. </a:t>
            </a:r>
            <a:r>
              <a:rPr lang="en-US" sz="1200" b="0" i="0" kern="1200" dirty="0">
                <a:solidFill>
                  <a:schemeClr val="tx1"/>
                </a:solidFill>
                <a:effectLst/>
                <a:latin typeface="+mn-lt"/>
                <a:ea typeface="+mn-ea"/>
                <a:cs typeface="+mn-cs"/>
              </a:rPr>
              <a:t>This American Colony photograph was taken between 1920 and 1933.</a:t>
            </a:r>
            <a:endParaRPr lang="en-US" baseline="0" dirty="0"/>
          </a:p>
          <a:p>
            <a:endParaRPr lang="en-US" baseline="0" dirty="0"/>
          </a:p>
          <a:p>
            <a:r>
              <a:rPr lang="en-US" sz="1200" dirty="0"/>
              <a:t>mat02598</a:t>
            </a:r>
            <a:endParaRPr lang="en-US" dirty="0"/>
          </a:p>
        </p:txBody>
      </p:sp>
    </p:spTree>
    <p:extLst>
      <p:ext uri="{BB962C8B-B14F-4D97-AF65-F5344CB8AC3E}">
        <p14:creationId xmlns:p14="http://schemas.microsoft.com/office/powerpoint/2010/main" val="20056129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model shows a typical Israelite village from the Iron I period, as known from archaeological excavations and surveys in the hill country of Manasseh, Ephraim, and Judah. The houses shown here are of the four-room (pillared) style. This model was photographed in the Hecht Museum at the University of Haifa.</a:t>
            </a:r>
          </a:p>
          <a:p>
            <a:endParaRPr lang="en-US" dirty="0"/>
          </a:p>
          <a:p>
            <a:r>
              <a:rPr lang="en-US" dirty="0"/>
              <a:t>adr1805242802</a:t>
            </a:r>
          </a:p>
        </p:txBody>
      </p:sp>
      <p:sp>
        <p:nvSpPr>
          <p:cNvPr id="4" name="Slide Number Placeholder 3"/>
          <p:cNvSpPr>
            <a:spLocks noGrp="1"/>
          </p:cNvSpPr>
          <p:nvPr>
            <p:ph type="sldNum" sz="quarter" idx="5"/>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2213888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1940 and 1946.</a:t>
            </a:r>
          </a:p>
          <a:p>
            <a:endParaRPr lang="en-US" sz="1200" b="0" i="0" kern="1200" dirty="0">
              <a:solidFill>
                <a:schemeClr val="tx1"/>
              </a:solidFill>
              <a:effectLst/>
              <a:latin typeface="+mn-lt"/>
              <a:ea typeface="+mn-ea"/>
              <a:cs typeface="+mn-cs"/>
            </a:endParaRPr>
          </a:p>
          <a:p>
            <a:r>
              <a:rPr lang="en-US" sz="1200" dirty="0"/>
              <a:t>mat12962</a:t>
            </a:r>
            <a:endParaRPr lang="en-US" dirty="0"/>
          </a:p>
        </p:txBody>
      </p:sp>
    </p:spTree>
    <p:extLst>
      <p:ext uri="{BB962C8B-B14F-4D97-AF65-F5344CB8AC3E}">
        <p14:creationId xmlns:p14="http://schemas.microsoft.com/office/powerpoint/2010/main" val="37753487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sz="1200" dirty="0"/>
              <a:t>mat10187</a:t>
            </a:r>
            <a:endParaRPr lang="en-US" dirty="0"/>
          </a:p>
        </p:txBody>
      </p:sp>
    </p:spTree>
    <p:extLst>
      <p:ext uri="{BB962C8B-B14F-4D97-AF65-F5344CB8AC3E}">
        <p14:creationId xmlns:p14="http://schemas.microsoft.com/office/powerpoint/2010/main" val="677063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mj-lt"/>
              </a:rPr>
              <a:t>Philip </a:t>
            </a:r>
            <a:r>
              <a:rPr lang="en-US" altLang="en-US" dirty="0" err="1">
                <a:latin typeface="+mj-lt"/>
              </a:rPr>
              <a:t>Baldensperger</a:t>
            </a:r>
            <a:r>
              <a:rPr lang="en-US" altLang="en-US" dirty="0">
                <a:latin typeface="+mj-lt"/>
              </a:rPr>
              <a:t> (1907: 20) describes the practice of winnowing: “When the straw is so far trodden down that the ears are all crushed and the stalks reduced to </a:t>
            </a:r>
            <a:r>
              <a:rPr lang="en-US" altLang="en-US" i="1" dirty="0" err="1">
                <a:latin typeface="+mj-lt"/>
              </a:rPr>
              <a:t>tibn</a:t>
            </a:r>
            <a:r>
              <a:rPr lang="en-US" altLang="en-US" dirty="0">
                <a:latin typeface="+mj-lt"/>
              </a:rPr>
              <a:t>, the </a:t>
            </a:r>
            <a:r>
              <a:rPr lang="en-US" altLang="en-US" i="1" dirty="0" err="1">
                <a:latin typeface="+mj-lt"/>
              </a:rPr>
              <a:t>tarha</a:t>
            </a:r>
            <a:r>
              <a:rPr lang="en-US" altLang="en-US" dirty="0">
                <a:latin typeface="+mj-lt"/>
              </a:rPr>
              <a:t> is gathered together in a heap and a </a:t>
            </a:r>
            <a:r>
              <a:rPr lang="en-US" altLang="en-US" dirty="0" err="1">
                <a:latin typeface="+mj-lt"/>
              </a:rPr>
              <a:t>favourable</a:t>
            </a:r>
            <a:r>
              <a:rPr lang="en-US" altLang="en-US" dirty="0">
                <a:latin typeface="+mj-lt"/>
              </a:rPr>
              <a:t> wind awaited. As threshing can only be done by day, when the sun is warm so that the straw crushes easily, the winnowing is done by night. The winnowing-fork, </a:t>
            </a:r>
            <a:r>
              <a:rPr lang="en-US" altLang="en-US" i="1" dirty="0" err="1">
                <a:latin typeface="+mj-lt"/>
              </a:rPr>
              <a:t>midhra</a:t>
            </a:r>
            <a:r>
              <a:rPr lang="en-US" altLang="en-US" dirty="0">
                <a:latin typeface="+mj-lt"/>
              </a:rPr>
              <a:t>, is of oak and has four branches, whilst the </a:t>
            </a:r>
            <a:r>
              <a:rPr lang="en-US" altLang="en-US" i="1" dirty="0" err="1">
                <a:latin typeface="+mj-lt"/>
              </a:rPr>
              <a:t>she’bet</a:t>
            </a:r>
            <a:r>
              <a:rPr lang="en-US" altLang="en-US" dirty="0">
                <a:latin typeface="+mj-lt"/>
              </a:rPr>
              <a:t>-fork, for putting the straw in order before threshing, has but two. Both have a handle of a length of about 5 feet.”</a:t>
            </a:r>
            <a:r>
              <a:rPr lang="en-US" sz="1200" b="0" i="0" kern="1200" dirty="0">
                <a:solidFill>
                  <a:schemeClr val="tx1"/>
                </a:solidFill>
                <a:effectLst/>
                <a:latin typeface="+mj-lt"/>
                <a:ea typeface="+mn-ea"/>
                <a:cs typeface="+mn-cs"/>
              </a:rPr>
              <a:t> This American Colony photograph was taken between 1898 and 1946.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j-lt"/>
                <a:ea typeface="+mn-ea"/>
                <a:cs typeface="+mn-cs"/>
              </a:rPr>
              <a:t>Reference: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j-lt"/>
                <a:ea typeface="+mn-ea"/>
                <a:cs typeface="+mn-cs"/>
              </a:rPr>
              <a:t>Baldensperger</a:t>
            </a:r>
            <a:r>
              <a:rPr lang="en-US" sz="1200" b="0" i="0" kern="1200" dirty="0">
                <a:solidFill>
                  <a:schemeClr val="tx1"/>
                </a:solidFill>
                <a:effectLst/>
                <a:latin typeface="+mj-lt"/>
                <a:ea typeface="+mn-ea"/>
                <a:cs typeface="+mn-cs"/>
              </a:rPr>
              <a:t>, Philip. </a:t>
            </a:r>
            <a:endParaRPr lang="en-US" dirty="0">
              <a:latin typeface="+mj-lt"/>
            </a:endParaRP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latin typeface="+mj-lt"/>
              </a:rPr>
              <a:t>1907	The Immovable East. </a:t>
            </a:r>
            <a:r>
              <a:rPr lang="en-US" i="1" dirty="0">
                <a:latin typeface="+mj-lt"/>
              </a:rPr>
              <a:t>Palestine Exploration Fund Quarterly Statement</a:t>
            </a:r>
            <a:r>
              <a:rPr lang="en-US" dirty="0">
                <a:latin typeface="+mj-lt"/>
              </a:rPr>
              <a:t>. Pp. 10-21.</a:t>
            </a:r>
            <a:endParaRPr lang="en-US" sz="1200" b="0" i="0" kern="1200" dirty="0">
              <a:solidFill>
                <a:schemeClr val="tx1"/>
              </a:solidFill>
              <a:effectLst/>
              <a:latin typeface="+mj-lt"/>
              <a:ea typeface="+mn-ea"/>
              <a:cs typeface="+mn-cs"/>
            </a:endParaRPr>
          </a:p>
          <a:p>
            <a:endParaRPr lang="en-US" sz="1200" b="0" i="0" kern="1200" dirty="0">
              <a:solidFill>
                <a:schemeClr val="tx1"/>
              </a:solidFill>
              <a:effectLst/>
              <a:latin typeface="+mn-lt"/>
              <a:ea typeface="+mn-ea"/>
              <a:cs typeface="+mn-cs"/>
            </a:endParaRPr>
          </a:p>
          <a:p>
            <a:r>
              <a:rPr lang="en-US" sz="1200" dirty="0"/>
              <a:t>mat10142</a:t>
            </a:r>
            <a:endParaRPr lang="en-US" dirty="0"/>
          </a:p>
        </p:txBody>
      </p:sp>
    </p:spTree>
    <p:extLst>
      <p:ext uri="{BB962C8B-B14F-4D97-AF65-F5344CB8AC3E}">
        <p14:creationId xmlns:p14="http://schemas.microsoft.com/office/powerpoint/2010/main" val="605265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image shows winnowing using both a winnowing fork (man standing) and a winnowing tray (woman seated). This American Colony photograph was taken between 1898 and 1946.</a:t>
            </a:r>
          </a:p>
          <a:p>
            <a:endParaRPr lang="en-US" sz="1200" b="0" i="0" kern="1200" dirty="0">
              <a:solidFill>
                <a:schemeClr val="tx1"/>
              </a:solidFill>
              <a:effectLst/>
              <a:latin typeface="+mn-lt"/>
              <a:ea typeface="+mn-ea"/>
              <a:cs typeface="+mn-cs"/>
            </a:endParaRPr>
          </a:p>
          <a:p>
            <a:r>
              <a:rPr lang="en-US" dirty="0"/>
              <a:t>mat10132</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2172565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mj-lt"/>
              </a:rPr>
              <a:t>Philip </a:t>
            </a:r>
            <a:r>
              <a:rPr lang="en-US" altLang="en-US" dirty="0" err="1">
                <a:latin typeface="+mj-lt"/>
              </a:rPr>
              <a:t>Baldensperger</a:t>
            </a:r>
            <a:r>
              <a:rPr lang="en-US" altLang="en-US" dirty="0">
                <a:latin typeface="+mj-lt"/>
              </a:rPr>
              <a:t> (1907: 269) writes, “After supper, when the wind is </a:t>
            </a:r>
            <a:r>
              <a:rPr lang="en-US" altLang="en-US" dirty="0" err="1">
                <a:latin typeface="+mj-lt"/>
              </a:rPr>
              <a:t>favourable</a:t>
            </a:r>
            <a:r>
              <a:rPr lang="en-US" altLang="en-US" dirty="0">
                <a:latin typeface="+mj-lt"/>
              </a:rPr>
              <a:t>, winnowing begins, for it must not be too strong, else it will carry away the </a:t>
            </a:r>
            <a:r>
              <a:rPr lang="en-US" altLang="en-US" i="1" dirty="0" err="1">
                <a:latin typeface="+mj-lt"/>
              </a:rPr>
              <a:t>tibn</a:t>
            </a:r>
            <a:r>
              <a:rPr lang="en-US" altLang="en-US" dirty="0">
                <a:latin typeface="+mj-lt"/>
              </a:rPr>
              <a:t>, the man goes to the floor and watches the wind; often it is not before midnight that the most work is done. Boaz also, who had the threshing business performed in the day-time, went to winnow in the night (Ruth iii, 2). The </a:t>
            </a:r>
            <a:r>
              <a:rPr lang="en-US" altLang="en-US" i="1" dirty="0" err="1">
                <a:latin typeface="+mj-lt"/>
              </a:rPr>
              <a:t>tibn</a:t>
            </a:r>
            <a:r>
              <a:rPr lang="en-US" altLang="en-US" dirty="0">
                <a:latin typeface="+mj-lt"/>
              </a:rPr>
              <a:t> is gently carried away to some distant spot, the small straw or chaff called </a:t>
            </a:r>
            <a:r>
              <a:rPr lang="en-US" altLang="en-US" i="1" dirty="0" err="1">
                <a:latin typeface="+mj-lt"/>
              </a:rPr>
              <a:t>kaswal</a:t>
            </a:r>
            <a:r>
              <a:rPr lang="en-US" altLang="en-US" dirty="0">
                <a:latin typeface="+mj-lt"/>
              </a:rPr>
              <a:t>, fall between the wheat and the </a:t>
            </a:r>
            <a:r>
              <a:rPr lang="en-US" altLang="en-US" i="1" dirty="0" err="1">
                <a:latin typeface="+mj-lt"/>
              </a:rPr>
              <a:t>tibn</a:t>
            </a:r>
            <a:r>
              <a:rPr lang="en-US" altLang="en-US" dirty="0">
                <a:latin typeface="+mj-lt"/>
              </a:rPr>
              <a:t>. When the wheat is all clean, the heap is properly arranged and signed with the Mithra cross-ways. The heap is then called </a:t>
            </a:r>
            <a:r>
              <a:rPr lang="en-US" altLang="en-US" i="1" dirty="0" err="1">
                <a:latin typeface="+mj-lt"/>
              </a:rPr>
              <a:t>sal</a:t>
            </a:r>
            <a:r>
              <a:rPr lang="en-US" altLang="en-US" i="1" dirty="0" err="1">
                <a:latin typeface="+mj-lt"/>
                <a:cs typeface="Times New Roman" charset="0"/>
              </a:rPr>
              <a:t>ê</a:t>
            </a:r>
            <a:r>
              <a:rPr lang="en-US" altLang="en-US" i="1" dirty="0" err="1">
                <a:latin typeface="+mj-lt"/>
              </a:rPr>
              <a:t>be</a:t>
            </a:r>
            <a:r>
              <a:rPr lang="en-US" altLang="en-US" i="1" dirty="0">
                <a:latin typeface="+mj-lt"/>
              </a:rPr>
              <a:t>(t)</a:t>
            </a:r>
            <a:r>
              <a:rPr lang="en-US" altLang="en-US" dirty="0">
                <a:latin typeface="+mj-lt"/>
              </a:rPr>
              <a:t>, </a:t>
            </a:r>
            <a:r>
              <a:rPr lang="en-US" altLang="en-US" dirty="0" err="1">
                <a:latin typeface="+mj-lt"/>
              </a:rPr>
              <a:t>‘the</a:t>
            </a:r>
            <a:r>
              <a:rPr lang="en-US" altLang="en-US" dirty="0">
                <a:latin typeface="+mj-lt"/>
              </a:rPr>
              <a:t> crossed,’ and remains there till morning, the man lying down to sleep near the heap to be ready in case thieves may try to steal. Precisely the same proceeding is found in the case of Boaz, who, after having winnowed the barley, made a heap . . . and lies down to sleep till morning at the end of the heap.” </a:t>
            </a:r>
            <a:r>
              <a:rPr lang="en-US" sz="1200" b="0" i="0" kern="1200" dirty="0">
                <a:solidFill>
                  <a:schemeClr val="tx1"/>
                </a:solidFill>
                <a:effectLst/>
                <a:latin typeface="+mj-lt"/>
                <a:ea typeface="+mn-ea"/>
                <a:cs typeface="+mn-cs"/>
              </a:rPr>
              <a:t>This photograph was taken by David A. Dorsey in the 1970s.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j-lt"/>
                <a:ea typeface="+mn-ea"/>
                <a:cs typeface="+mn-cs"/>
              </a:rPr>
              <a:t>Reference: </a:t>
            </a:r>
          </a:p>
          <a:p>
            <a:pPr lvl="0">
              <a:defRPr/>
            </a:pPr>
            <a:r>
              <a:rPr lang="en-US" dirty="0" err="1"/>
              <a:t>Baldensperger</a:t>
            </a:r>
            <a:r>
              <a:rPr lang="en-US" dirty="0"/>
              <a:t>, Philip.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1907	The Immovable East. </a:t>
            </a:r>
            <a:r>
              <a:rPr lang="en-US" i="1" dirty="0"/>
              <a:t>Palestine Exploration Fund Quarterly Statement</a:t>
            </a:r>
            <a:r>
              <a:rPr lang="en-US" dirty="0"/>
              <a:t>. </a:t>
            </a:r>
            <a:r>
              <a:rPr lang="en-US" sz="1200" dirty="0">
                <a:latin typeface="Times New Roman" charset="0"/>
              </a:rPr>
              <a:t>Pp. 269-74.</a:t>
            </a:r>
            <a:endParaRPr lang="en-US" dirty="0"/>
          </a:p>
          <a:p>
            <a:endParaRPr lang="en-US" sz="1200" dirty="0"/>
          </a:p>
          <a:p>
            <a:r>
              <a:rPr lang="en-US" sz="1200" dirty="0"/>
              <a:t>dad152603</a:t>
            </a:r>
            <a:endParaRPr lang="en-US" dirty="0"/>
          </a:p>
        </p:txBody>
      </p:sp>
    </p:spTree>
    <p:extLst>
      <p:ext uri="{BB962C8B-B14F-4D97-AF65-F5344CB8AC3E}">
        <p14:creationId xmlns:p14="http://schemas.microsoft.com/office/powerpoint/2010/main" val="1698346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pPr/>
              <a:t>9/29/2020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pPr/>
              <a:t>‹#›</a:t>
            </a:fld>
            <a:endParaRPr lang="en-US"/>
          </a:p>
        </p:txBody>
      </p:sp>
    </p:spTree>
    <p:extLst>
      <p:ext uri="{BB962C8B-B14F-4D97-AF65-F5344CB8AC3E}">
        <p14:creationId xmlns:p14="http://schemas.microsoft.com/office/powerpoint/2010/main" val="8314299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9/29/2020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generated with high confidence">
            <a:extLst>
              <a:ext uri="{FF2B5EF4-FFF2-40B4-BE49-F238E27FC236}">
                <a16:creationId xmlns:a16="http://schemas.microsoft.com/office/drawing/2014/main" id="{A61D530D-27E4-4262-B46B-4AC3B06EF8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2"/>
            <a:ext cx="9144006" cy="6858004"/>
          </a:xfrm>
          <a:prstGeom prst="rect">
            <a:avLst/>
          </a:prstGeom>
        </p:spPr>
      </p:pic>
      <p:sp>
        <p:nvSpPr>
          <p:cNvPr id="5" name="Title 4"/>
          <p:cNvSpPr>
            <a:spLocks noGrp="1"/>
          </p:cNvSpPr>
          <p:nvPr>
            <p:ph type="title"/>
          </p:nvPr>
        </p:nvSpPr>
        <p:spPr/>
        <p:txBody>
          <a:bodyPr/>
          <a:lstStyle/>
          <a:p>
            <a:r>
              <a:rPr lang="en-US" dirty="0"/>
              <a:t>RUTH 3</a:t>
            </a:r>
          </a:p>
        </p:txBody>
      </p:sp>
    </p:spTree>
    <p:extLst>
      <p:ext uri="{BB962C8B-B14F-4D97-AF65-F5344CB8AC3E}">
        <p14:creationId xmlns:p14="http://schemas.microsoft.com/office/powerpoint/2010/main" val="4170379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le of hay&#10;&#10;Description automatically generated">
            <a:extLst>
              <a:ext uri="{FF2B5EF4-FFF2-40B4-BE49-F238E27FC236}">
                <a16:creationId xmlns:a16="http://schemas.microsoft.com/office/drawing/2014/main" id="{5C419F62-63DA-409F-B78D-2461624D88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Threshing and winnowing implements on threshing floor at Neot Kedumim</a:t>
            </a:r>
          </a:p>
        </p:txBody>
      </p:sp>
      <p:sp>
        <p:nvSpPr>
          <p:cNvPr id="3" name="Text Placeholder 2"/>
          <p:cNvSpPr>
            <a:spLocks noGrp="1"/>
          </p:cNvSpPr>
          <p:nvPr>
            <p:ph type="body" sz="quarter" idx="12"/>
          </p:nvPr>
        </p:nvSpPr>
        <p:spPr/>
        <p:txBody>
          <a:bodyPr/>
          <a:lstStyle/>
          <a:p>
            <a:r>
              <a:rPr lang="is-IS" dirty="0"/>
              <a:t>3:2</a:t>
            </a:r>
            <a:endParaRPr lang="en-US" dirty="0"/>
          </a:p>
        </p:txBody>
      </p:sp>
      <p:sp>
        <p:nvSpPr>
          <p:cNvPr id="4" name="Title 3"/>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3936812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E2CC24-6742-4DA9-B056-2B79113B05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9D85C8FB-CD88-43B2-AADB-E5251D2A0E32}"/>
              </a:ext>
            </a:extLst>
          </p:cNvPr>
          <p:cNvSpPr>
            <a:spLocks noGrp="1"/>
          </p:cNvSpPr>
          <p:nvPr>
            <p:ph type="body" sz="quarter" idx="10"/>
          </p:nvPr>
        </p:nvSpPr>
        <p:spPr/>
        <p:txBody>
          <a:bodyPr/>
          <a:lstStyle/>
          <a:p>
            <a:r>
              <a:rPr lang="en-US" dirty="0"/>
              <a:t>Plow, winnowing forks, and other farm tools</a:t>
            </a:r>
          </a:p>
        </p:txBody>
      </p:sp>
      <p:sp>
        <p:nvSpPr>
          <p:cNvPr id="3" name="Text Placeholder 2">
            <a:extLst>
              <a:ext uri="{FF2B5EF4-FFF2-40B4-BE49-F238E27FC236}">
                <a16:creationId xmlns:a16="http://schemas.microsoft.com/office/drawing/2014/main" id="{EF748E0E-E0ED-4EC1-9567-FF4134393909}"/>
              </a:ext>
            </a:extLst>
          </p:cNvPr>
          <p:cNvSpPr>
            <a:spLocks noGrp="1"/>
          </p:cNvSpPr>
          <p:nvPr>
            <p:ph type="body" sz="quarter" idx="12"/>
          </p:nvPr>
        </p:nvSpPr>
        <p:spPr/>
        <p:txBody>
          <a:bodyPr/>
          <a:lstStyle/>
          <a:p>
            <a:r>
              <a:rPr lang="is-IS" dirty="0"/>
              <a:t>3:2</a:t>
            </a:r>
            <a:endParaRPr lang="en-US" dirty="0"/>
          </a:p>
        </p:txBody>
      </p:sp>
      <p:sp>
        <p:nvSpPr>
          <p:cNvPr id="4" name="Title 3">
            <a:extLst>
              <a:ext uri="{FF2B5EF4-FFF2-40B4-BE49-F238E27FC236}">
                <a16:creationId xmlns:a16="http://schemas.microsoft.com/office/drawing/2014/main" id="{DF1DDFA5-70EB-42D6-9CBE-B3EABF29B461}"/>
              </a:ext>
            </a:extLst>
          </p:cNvPr>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21906712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3A5F3D-F2E0-4C2B-A9C5-B31A856FB8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436"/>
            <a:ext cx="9144000" cy="6739128"/>
          </a:xfrm>
          <a:prstGeom prst="rect">
            <a:avLst/>
          </a:prstGeom>
        </p:spPr>
      </p:pic>
      <p:sp>
        <p:nvSpPr>
          <p:cNvPr id="2" name="Text Placeholder 1">
            <a:extLst>
              <a:ext uri="{FF2B5EF4-FFF2-40B4-BE49-F238E27FC236}">
                <a16:creationId xmlns:a16="http://schemas.microsoft.com/office/drawing/2014/main" id="{79753ED2-EDE8-4CD0-B6B4-B6B077337D3B}"/>
              </a:ext>
            </a:extLst>
          </p:cNvPr>
          <p:cNvSpPr>
            <a:spLocks noGrp="1"/>
          </p:cNvSpPr>
          <p:nvPr>
            <p:ph type="body" sz="quarter" idx="10"/>
          </p:nvPr>
        </p:nvSpPr>
        <p:spPr/>
        <p:txBody>
          <a:bodyPr/>
          <a:lstStyle/>
          <a:p>
            <a:r>
              <a:rPr lang="en-US" dirty="0"/>
              <a:t>Winnowing shovels, 18th–20th dynasties</a:t>
            </a:r>
          </a:p>
        </p:txBody>
      </p:sp>
      <p:sp>
        <p:nvSpPr>
          <p:cNvPr id="3" name="Text Placeholder 2">
            <a:extLst>
              <a:ext uri="{FF2B5EF4-FFF2-40B4-BE49-F238E27FC236}">
                <a16:creationId xmlns:a16="http://schemas.microsoft.com/office/drawing/2014/main" id="{B6F3E83F-549E-4953-A350-392826C7BE04}"/>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FA48585A-4986-4CFB-90DB-1CD9CE461330}"/>
              </a:ext>
            </a:extLst>
          </p:cNvPr>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1425384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Depiction of winnowing grain from a painting in the tomb of </a:t>
            </a:r>
            <a:r>
              <a:rPr lang="en-US" dirty="0" err="1"/>
              <a:t>Renni</a:t>
            </a:r>
            <a:r>
              <a:rPr lang="en-US" dirty="0"/>
              <a:t> at El-</a:t>
            </a:r>
            <a:r>
              <a:rPr lang="en-US" dirty="0" err="1"/>
              <a:t>Kab</a:t>
            </a:r>
            <a:endParaRPr lang="en-US" dirty="0"/>
          </a:p>
        </p:txBody>
      </p:sp>
      <p:sp>
        <p:nvSpPr>
          <p:cNvPr id="4" name="Text Placeholder 3"/>
          <p:cNvSpPr>
            <a:spLocks noGrp="1"/>
          </p:cNvSpPr>
          <p:nvPr>
            <p:ph type="body" sz="quarter" idx="12"/>
          </p:nvPr>
        </p:nvSpPr>
        <p:spPr/>
        <p:txBody>
          <a:bodyPr/>
          <a:lstStyle/>
          <a:p>
            <a:r>
              <a:rPr lang="en-US"/>
              <a:t>3:2</a:t>
            </a:r>
            <a:endParaRPr lang="en-US" dirty="0"/>
          </a:p>
        </p:txBody>
      </p:sp>
      <p:sp>
        <p:nvSpPr>
          <p:cNvPr id="2" name="Title 1"/>
          <p:cNvSpPr>
            <a:spLocks noGrp="1"/>
          </p:cNvSpPr>
          <p:nvPr>
            <p:ph type="title"/>
          </p:nvPr>
        </p:nvSpPr>
        <p:spPr/>
        <p:txBody>
          <a:bodyPr/>
          <a:lstStyle/>
          <a:p>
            <a:r>
              <a:rPr lang="en-US" dirty="0"/>
              <a:t>He is winnowing barley on the threshing floor tonight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92"/>
            <a:ext cx="9144000" cy="5614416"/>
          </a:xfrm>
          <a:prstGeom prst="rect">
            <a:avLst/>
          </a:prstGeom>
        </p:spPr>
      </p:pic>
    </p:spTree>
    <p:extLst>
      <p:ext uri="{BB962C8B-B14F-4D97-AF65-F5344CB8AC3E}">
        <p14:creationId xmlns:p14="http://schemas.microsoft.com/office/powerpoint/2010/main" val="4171875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072E05-7F21-4E8C-BB83-8A98DB487249}"/>
              </a:ext>
            </a:extLst>
          </p:cNvPr>
          <p:cNvSpPr>
            <a:spLocks noGrp="1"/>
          </p:cNvSpPr>
          <p:nvPr>
            <p:ph type="body" sz="quarter" idx="10"/>
          </p:nvPr>
        </p:nvSpPr>
        <p:spPr/>
        <p:txBody>
          <a:bodyPr/>
          <a:lstStyle/>
          <a:p>
            <a:r>
              <a:rPr lang="en-US" dirty="0"/>
              <a:t>Depiction of reaping, threshing, and winnowing wheat from the tomb of </a:t>
            </a:r>
            <a:r>
              <a:rPr lang="en-US" dirty="0" err="1"/>
              <a:t>Paheri</a:t>
            </a:r>
            <a:r>
              <a:rPr lang="en-US" dirty="0"/>
              <a:t> in El-</a:t>
            </a:r>
            <a:r>
              <a:rPr lang="en-US" dirty="0" err="1"/>
              <a:t>Kab</a:t>
            </a:r>
            <a:endParaRPr lang="en-US" dirty="0"/>
          </a:p>
        </p:txBody>
      </p:sp>
      <p:sp>
        <p:nvSpPr>
          <p:cNvPr id="3" name="Text Placeholder 2">
            <a:extLst>
              <a:ext uri="{FF2B5EF4-FFF2-40B4-BE49-F238E27FC236}">
                <a16:creationId xmlns:a16="http://schemas.microsoft.com/office/drawing/2014/main" id="{30E68B01-90A7-407C-B9FA-62D693EDFEE3}"/>
              </a:ext>
            </a:extLst>
          </p:cNvPr>
          <p:cNvSpPr>
            <a:spLocks noGrp="1"/>
          </p:cNvSpPr>
          <p:nvPr>
            <p:ph type="body" sz="quarter" idx="12"/>
          </p:nvPr>
        </p:nvSpPr>
        <p:spPr/>
        <p:txBody>
          <a:bodyPr/>
          <a:lstStyle/>
          <a:p>
            <a:r>
              <a:rPr lang="is-IS" dirty="0"/>
              <a:t>3:2</a:t>
            </a:r>
            <a:endParaRPr lang="en-US" dirty="0"/>
          </a:p>
        </p:txBody>
      </p:sp>
      <p:sp>
        <p:nvSpPr>
          <p:cNvPr id="4" name="Title 3">
            <a:extLst>
              <a:ext uri="{FF2B5EF4-FFF2-40B4-BE49-F238E27FC236}">
                <a16:creationId xmlns:a16="http://schemas.microsoft.com/office/drawing/2014/main" id="{73FE903F-467D-4860-8E65-88F9661D7A96}"/>
              </a:ext>
            </a:extLst>
          </p:cNvPr>
          <p:cNvSpPr>
            <a:spLocks noGrp="1"/>
          </p:cNvSpPr>
          <p:nvPr>
            <p:ph type="title"/>
          </p:nvPr>
        </p:nvSpPr>
        <p:spPr/>
        <p:txBody>
          <a:bodyPr/>
          <a:lstStyle/>
          <a:p>
            <a:r>
              <a:rPr lang="en-US" dirty="0"/>
              <a:t>He is winnowing barley on the threshing floor tonight</a:t>
            </a:r>
          </a:p>
        </p:txBody>
      </p:sp>
      <p:pic>
        <p:nvPicPr>
          <p:cNvPr id="6" name="Picture 5">
            <a:extLst>
              <a:ext uri="{FF2B5EF4-FFF2-40B4-BE49-F238E27FC236}">
                <a16:creationId xmlns:a16="http://schemas.microsoft.com/office/drawing/2014/main" id="{C2D0353E-0177-476A-8294-3D0E6E3F0E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92"/>
            <a:ext cx="9144000" cy="5614416"/>
          </a:xfrm>
          <a:prstGeom prst="rect">
            <a:avLst/>
          </a:prstGeom>
        </p:spPr>
      </p:pic>
    </p:spTree>
    <p:extLst>
      <p:ext uri="{BB962C8B-B14F-4D97-AF65-F5344CB8AC3E}">
        <p14:creationId xmlns:p14="http://schemas.microsoft.com/office/powerpoint/2010/main" val="538827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072E05-7F21-4E8C-BB83-8A98DB487249}"/>
              </a:ext>
            </a:extLst>
          </p:cNvPr>
          <p:cNvSpPr>
            <a:spLocks noGrp="1"/>
          </p:cNvSpPr>
          <p:nvPr>
            <p:ph type="body" sz="quarter" idx="10"/>
          </p:nvPr>
        </p:nvSpPr>
        <p:spPr/>
        <p:txBody>
          <a:bodyPr/>
          <a:lstStyle/>
          <a:p>
            <a:r>
              <a:rPr lang="en-US" dirty="0"/>
              <a:t>Depiction of reaping, threshing, and winnowing wheat from the tomb of </a:t>
            </a:r>
            <a:r>
              <a:rPr lang="en-US" dirty="0" err="1"/>
              <a:t>Paheri</a:t>
            </a:r>
            <a:r>
              <a:rPr lang="en-US" dirty="0"/>
              <a:t> in El-</a:t>
            </a:r>
            <a:r>
              <a:rPr lang="en-US" dirty="0" err="1"/>
              <a:t>Kab</a:t>
            </a:r>
            <a:endParaRPr lang="en-US" dirty="0"/>
          </a:p>
        </p:txBody>
      </p:sp>
      <p:sp>
        <p:nvSpPr>
          <p:cNvPr id="3" name="Text Placeholder 2">
            <a:extLst>
              <a:ext uri="{FF2B5EF4-FFF2-40B4-BE49-F238E27FC236}">
                <a16:creationId xmlns:a16="http://schemas.microsoft.com/office/drawing/2014/main" id="{30E68B01-90A7-407C-B9FA-62D693EDFEE3}"/>
              </a:ext>
            </a:extLst>
          </p:cNvPr>
          <p:cNvSpPr>
            <a:spLocks noGrp="1"/>
          </p:cNvSpPr>
          <p:nvPr>
            <p:ph type="body" sz="quarter" idx="12"/>
          </p:nvPr>
        </p:nvSpPr>
        <p:spPr/>
        <p:txBody>
          <a:bodyPr/>
          <a:lstStyle/>
          <a:p>
            <a:r>
              <a:rPr lang="is-IS" dirty="0"/>
              <a:t>3:2</a:t>
            </a:r>
            <a:endParaRPr lang="en-US" dirty="0"/>
          </a:p>
        </p:txBody>
      </p:sp>
      <p:sp>
        <p:nvSpPr>
          <p:cNvPr id="4" name="Title 3">
            <a:extLst>
              <a:ext uri="{FF2B5EF4-FFF2-40B4-BE49-F238E27FC236}">
                <a16:creationId xmlns:a16="http://schemas.microsoft.com/office/drawing/2014/main" id="{73FE903F-467D-4860-8E65-88F9661D7A96}"/>
              </a:ext>
            </a:extLst>
          </p:cNvPr>
          <p:cNvSpPr>
            <a:spLocks noGrp="1"/>
          </p:cNvSpPr>
          <p:nvPr>
            <p:ph type="title"/>
          </p:nvPr>
        </p:nvSpPr>
        <p:spPr/>
        <p:txBody>
          <a:bodyPr/>
          <a:lstStyle/>
          <a:p>
            <a:r>
              <a:rPr lang="en-US" dirty="0"/>
              <a:t>He is winnowing barley on the threshing floor tonight</a:t>
            </a:r>
          </a:p>
        </p:txBody>
      </p:sp>
      <p:pic>
        <p:nvPicPr>
          <p:cNvPr id="6" name="Picture 5">
            <a:extLst>
              <a:ext uri="{FF2B5EF4-FFF2-40B4-BE49-F238E27FC236}">
                <a16:creationId xmlns:a16="http://schemas.microsoft.com/office/drawing/2014/main" id="{C2D0353E-0177-476A-8294-3D0E6E3F0E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21792"/>
            <a:ext cx="9144000" cy="5614416"/>
          </a:xfrm>
          <a:prstGeom prst="rect">
            <a:avLst/>
          </a:prstGeom>
        </p:spPr>
      </p:pic>
      <p:sp>
        <p:nvSpPr>
          <p:cNvPr id="8" name="Text Box 1029">
            <a:extLst>
              <a:ext uri="{FF2B5EF4-FFF2-40B4-BE49-F238E27FC236}">
                <a16:creationId xmlns:a16="http://schemas.microsoft.com/office/drawing/2014/main" id="{FEA6566E-EC91-4C65-A991-E0DA1A139E78}"/>
              </a:ext>
            </a:extLst>
          </p:cNvPr>
          <p:cNvSpPr txBox="1">
            <a:spLocks noChangeArrowheads="1"/>
          </p:cNvSpPr>
          <p:nvPr/>
        </p:nvSpPr>
        <p:spPr bwMode="auto">
          <a:xfrm>
            <a:off x="4343400" y="3733800"/>
            <a:ext cx="2334229"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a:solidFill>
                  <a:srgbClr val="FFFFFF"/>
                </a:solidFill>
                <a:effectLst>
                  <a:glow rad="76200">
                    <a:srgbClr val="000000">
                      <a:alpha val="60000"/>
                    </a:srgbClr>
                  </a:glow>
                </a:effectLst>
                <a:cs typeface="Calibri" pitchFamily="34" charset="0"/>
              </a:rPr>
              <a:t>threshing with cattle</a:t>
            </a:r>
            <a:endParaRPr lang="en-US" sz="2000" dirty="0">
              <a:solidFill>
                <a:srgbClr val="FFFFFF"/>
              </a:solidFill>
              <a:effectLst>
                <a:glow rad="76200">
                  <a:srgbClr val="000000">
                    <a:alpha val="60000"/>
                  </a:srgbClr>
                </a:glow>
              </a:effectLst>
              <a:cs typeface="Calibri" pitchFamily="34" charset="0"/>
            </a:endParaRPr>
          </a:p>
        </p:txBody>
      </p:sp>
      <p:sp>
        <p:nvSpPr>
          <p:cNvPr id="9" name="Text Box 1029">
            <a:extLst>
              <a:ext uri="{FF2B5EF4-FFF2-40B4-BE49-F238E27FC236}">
                <a16:creationId xmlns:a16="http://schemas.microsoft.com/office/drawing/2014/main" id="{FEA6566E-EC91-4C65-A991-E0DA1A139E78}"/>
              </a:ext>
            </a:extLst>
          </p:cNvPr>
          <p:cNvSpPr txBox="1">
            <a:spLocks noChangeArrowheads="1"/>
          </p:cNvSpPr>
          <p:nvPr/>
        </p:nvSpPr>
        <p:spPr bwMode="auto">
          <a:xfrm>
            <a:off x="3810000" y="761731"/>
            <a:ext cx="2607637"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man with whip</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driving cattle to thresh</a:t>
            </a:r>
          </a:p>
        </p:txBody>
      </p:sp>
      <p:cxnSp>
        <p:nvCxnSpPr>
          <p:cNvPr id="10" name="Straight Arrow Connector 9"/>
          <p:cNvCxnSpPr/>
          <p:nvPr/>
        </p:nvCxnSpPr>
        <p:spPr>
          <a:xfrm flipH="1">
            <a:off x="4838046" y="1469617"/>
            <a:ext cx="137554" cy="1044983"/>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2" name="Text Box 1029">
            <a:extLst>
              <a:ext uri="{FF2B5EF4-FFF2-40B4-BE49-F238E27FC236}">
                <a16:creationId xmlns:a16="http://schemas.microsoft.com/office/drawing/2014/main" id="{FEA6566E-EC91-4C65-A991-E0DA1A139E78}"/>
              </a:ext>
            </a:extLst>
          </p:cNvPr>
          <p:cNvSpPr txBox="1">
            <a:spLocks noChangeArrowheads="1"/>
          </p:cNvSpPr>
          <p:nvPr/>
        </p:nvSpPr>
        <p:spPr bwMode="auto">
          <a:xfrm>
            <a:off x="6133789" y="4712827"/>
            <a:ext cx="2984920" cy="1015663"/>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empty basket returning</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for more grain to transport</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to threshing floor</a:t>
            </a:r>
          </a:p>
        </p:txBody>
      </p:sp>
      <p:sp>
        <p:nvSpPr>
          <p:cNvPr id="13" name="Text Box 1029">
            <a:extLst>
              <a:ext uri="{FF2B5EF4-FFF2-40B4-BE49-F238E27FC236}">
                <a16:creationId xmlns:a16="http://schemas.microsoft.com/office/drawing/2014/main" id="{FEA6566E-EC91-4C65-A991-E0DA1A139E78}"/>
              </a:ext>
            </a:extLst>
          </p:cNvPr>
          <p:cNvSpPr txBox="1">
            <a:spLocks noChangeArrowheads="1"/>
          </p:cNvSpPr>
          <p:nvPr/>
        </p:nvSpPr>
        <p:spPr bwMode="auto">
          <a:xfrm>
            <a:off x="1676400" y="3379857"/>
            <a:ext cx="2061655"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winnowing</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with hand shovels</a:t>
            </a:r>
          </a:p>
        </p:txBody>
      </p:sp>
      <p:sp>
        <p:nvSpPr>
          <p:cNvPr id="14" name="Text Box 1029">
            <a:extLst>
              <a:ext uri="{FF2B5EF4-FFF2-40B4-BE49-F238E27FC236}">
                <a16:creationId xmlns:a16="http://schemas.microsoft.com/office/drawing/2014/main" id="{FEA6566E-EC91-4C65-A991-E0DA1A139E78}"/>
              </a:ext>
            </a:extLst>
          </p:cNvPr>
          <p:cNvSpPr txBox="1">
            <a:spLocks noChangeArrowheads="1"/>
          </p:cNvSpPr>
          <p:nvPr/>
        </p:nvSpPr>
        <p:spPr bwMode="auto">
          <a:xfrm>
            <a:off x="152400" y="669341"/>
            <a:ext cx="2470163"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scribe recording</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grain taken to granary</a:t>
            </a:r>
          </a:p>
        </p:txBody>
      </p:sp>
      <p:cxnSp>
        <p:nvCxnSpPr>
          <p:cNvPr id="15" name="Straight Arrow Connector 14"/>
          <p:cNvCxnSpPr/>
          <p:nvPr/>
        </p:nvCxnSpPr>
        <p:spPr>
          <a:xfrm flipH="1">
            <a:off x="990601" y="1331574"/>
            <a:ext cx="76199" cy="329117"/>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8" name="Text Box 1029">
            <a:extLst>
              <a:ext uri="{FF2B5EF4-FFF2-40B4-BE49-F238E27FC236}">
                <a16:creationId xmlns:a16="http://schemas.microsoft.com/office/drawing/2014/main" id="{FEA6566E-EC91-4C65-A991-E0DA1A139E78}"/>
              </a:ext>
            </a:extLst>
          </p:cNvPr>
          <p:cNvSpPr txBox="1">
            <a:spLocks noChangeArrowheads="1"/>
          </p:cNvSpPr>
          <p:nvPr/>
        </p:nvSpPr>
        <p:spPr bwMode="auto">
          <a:xfrm>
            <a:off x="2979033" y="1631502"/>
            <a:ext cx="1518044"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piles of grain</a:t>
            </a:r>
          </a:p>
        </p:txBody>
      </p:sp>
      <p:cxnSp>
        <p:nvCxnSpPr>
          <p:cNvPr id="22" name="Straight Arrow Connector 21"/>
          <p:cNvCxnSpPr/>
          <p:nvPr/>
        </p:nvCxnSpPr>
        <p:spPr>
          <a:xfrm>
            <a:off x="4088115" y="1992108"/>
            <a:ext cx="179085" cy="903492"/>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6" name="Text Box 1029">
            <a:extLst>
              <a:ext uri="{FF2B5EF4-FFF2-40B4-BE49-F238E27FC236}">
                <a16:creationId xmlns:a16="http://schemas.microsoft.com/office/drawing/2014/main" id="{FEA6566E-EC91-4C65-A991-E0DA1A139E78}"/>
              </a:ext>
            </a:extLst>
          </p:cNvPr>
          <p:cNvSpPr txBox="1">
            <a:spLocks noChangeArrowheads="1"/>
          </p:cNvSpPr>
          <p:nvPr/>
        </p:nvSpPr>
        <p:spPr bwMode="auto">
          <a:xfrm>
            <a:off x="148578" y="4437065"/>
            <a:ext cx="2558649"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grain </a:t>
            </a:r>
            <a:r>
              <a:rPr lang="en-US" sz="2000">
                <a:solidFill>
                  <a:srgbClr val="FFFFFF"/>
                </a:solidFill>
                <a:effectLst>
                  <a:glow rad="76200">
                    <a:srgbClr val="000000">
                      <a:alpha val="60000"/>
                    </a:srgbClr>
                  </a:glow>
                </a:effectLst>
                <a:cs typeface="Calibri" pitchFamily="34" charset="0"/>
              </a:rPr>
              <a:t>ready for granary</a:t>
            </a:r>
            <a:endParaRPr lang="en-US" sz="2000" dirty="0">
              <a:solidFill>
                <a:srgbClr val="FFFFFF"/>
              </a:solidFill>
              <a:effectLst>
                <a:glow rad="76200">
                  <a:srgbClr val="000000">
                    <a:alpha val="60000"/>
                  </a:srgbClr>
                </a:glow>
              </a:effectLst>
              <a:cs typeface="Calibri" pitchFamily="34" charset="0"/>
            </a:endParaRPr>
          </a:p>
        </p:txBody>
      </p:sp>
      <p:cxnSp>
        <p:nvCxnSpPr>
          <p:cNvPr id="27" name="Straight Arrow Connector 26"/>
          <p:cNvCxnSpPr/>
          <p:nvPr/>
        </p:nvCxnSpPr>
        <p:spPr>
          <a:xfrm flipH="1" flipV="1">
            <a:off x="838201" y="3733800"/>
            <a:ext cx="152400" cy="693687"/>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V="1">
            <a:off x="7626249" y="2819400"/>
            <a:ext cx="249063" cy="1971558"/>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119250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1D4156-6FB6-4ED5-A763-BDCA3898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0369" y="338328"/>
            <a:ext cx="4883262" cy="6181344"/>
          </a:xfrm>
          <a:prstGeom prst="rect">
            <a:avLst/>
          </a:prstGeom>
        </p:spPr>
      </p:pic>
      <p:sp>
        <p:nvSpPr>
          <p:cNvPr id="2" name="Text Placeholder 1">
            <a:extLst>
              <a:ext uri="{FF2B5EF4-FFF2-40B4-BE49-F238E27FC236}">
                <a16:creationId xmlns:a16="http://schemas.microsoft.com/office/drawing/2014/main" id="{1E9495B2-7D25-4486-BCE1-22622FDE2650}"/>
              </a:ext>
            </a:extLst>
          </p:cNvPr>
          <p:cNvSpPr>
            <a:spLocks noGrp="1"/>
          </p:cNvSpPr>
          <p:nvPr>
            <p:ph type="body" sz="quarter" idx="10"/>
          </p:nvPr>
        </p:nvSpPr>
        <p:spPr/>
        <p:txBody>
          <a:bodyPr/>
          <a:lstStyle/>
          <a:p>
            <a:r>
              <a:rPr lang="en-US" dirty="0"/>
              <a:t>Statuette of grain being winnowed with a tray, possibly from Giza, 5th dynasty</a:t>
            </a:r>
          </a:p>
        </p:txBody>
      </p:sp>
      <p:sp>
        <p:nvSpPr>
          <p:cNvPr id="3" name="Text Placeholder 2">
            <a:extLst>
              <a:ext uri="{FF2B5EF4-FFF2-40B4-BE49-F238E27FC236}">
                <a16:creationId xmlns:a16="http://schemas.microsoft.com/office/drawing/2014/main" id="{976B3813-F638-4516-8E38-60E19EB2561B}"/>
              </a:ext>
            </a:extLst>
          </p:cNvPr>
          <p:cNvSpPr>
            <a:spLocks noGrp="1"/>
          </p:cNvSpPr>
          <p:nvPr>
            <p:ph type="body" sz="quarter" idx="12"/>
          </p:nvPr>
        </p:nvSpPr>
        <p:spPr/>
        <p:txBody>
          <a:bodyPr/>
          <a:lstStyle/>
          <a:p>
            <a:r>
              <a:rPr lang="is-IS" dirty="0"/>
              <a:t>3:2</a:t>
            </a:r>
            <a:endParaRPr lang="en-US" dirty="0"/>
          </a:p>
        </p:txBody>
      </p:sp>
      <p:sp>
        <p:nvSpPr>
          <p:cNvPr id="4" name="Title 3">
            <a:extLst>
              <a:ext uri="{FF2B5EF4-FFF2-40B4-BE49-F238E27FC236}">
                <a16:creationId xmlns:a16="http://schemas.microsoft.com/office/drawing/2014/main" id="{D17773D3-13BA-4C70-B80B-57C5BE65FC56}"/>
              </a:ext>
            </a:extLst>
          </p:cNvPr>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33795184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reshing floor with sledge at Neot Kedumim, kg10050010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Threshing floor with sledge at </a:t>
            </a:r>
            <a:r>
              <a:rPr lang="en-US" dirty="0" err="1"/>
              <a:t>Neot</a:t>
            </a:r>
            <a:r>
              <a:rPr lang="en-US" dirty="0"/>
              <a:t> </a:t>
            </a:r>
            <a:r>
              <a:rPr lang="en-US" dirty="0" err="1"/>
              <a:t>Kedumim</a:t>
            </a:r>
            <a:endParaRPr lang="en-US" dirty="0"/>
          </a:p>
        </p:txBody>
      </p:sp>
      <p:sp>
        <p:nvSpPr>
          <p:cNvPr id="3" name="Text Placeholder 2"/>
          <p:cNvSpPr>
            <a:spLocks noGrp="1"/>
          </p:cNvSpPr>
          <p:nvPr>
            <p:ph type="body" sz="quarter" idx="12"/>
          </p:nvPr>
        </p:nvSpPr>
        <p:spPr/>
        <p:txBody>
          <a:bodyPr/>
          <a:lstStyle/>
          <a:p>
            <a:r>
              <a:rPr lang="is-IS" dirty="0"/>
              <a:t>3:2</a:t>
            </a:r>
            <a:endParaRPr lang="en-US" dirty="0"/>
          </a:p>
        </p:txBody>
      </p:sp>
      <p:sp>
        <p:nvSpPr>
          <p:cNvPr id="4" name="Title 3"/>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3511364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06857u Women working in field, mat06857"/>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Threshing floor</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1078824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B143E3-7888-49D7-AE60-DA9C460B366C}"/>
              </a:ext>
            </a:extLst>
          </p:cNvPr>
          <p:cNvSpPr>
            <a:spLocks noGrp="1"/>
          </p:cNvSpPr>
          <p:nvPr>
            <p:ph type="body" sz="quarter" idx="10"/>
          </p:nvPr>
        </p:nvSpPr>
        <p:spPr/>
        <p:txBody>
          <a:bodyPr/>
          <a:lstStyle/>
          <a:p>
            <a:r>
              <a:rPr lang="en-US" dirty="0"/>
              <a:t>Threshing floor near Bethlehem</a:t>
            </a:r>
          </a:p>
        </p:txBody>
      </p:sp>
      <p:sp>
        <p:nvSpPr>
          <p:cNvPr id="3" name="Text Placeholder 2">
            <a:extLst>
              <a:ext uri="{FF2B5EF4-FFF2-40B4-BE49-F238E27FC236}">
                <a16:creationId xmlns:a16="http://schemas.microsoft.com/office/drawing/2014/main" id="{280087BC-8B1A-4CBD-A34F-CD2AD5589910}"/>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54813BF4-FE72-4B92-8CB6-4470F4756A58}"/>
              </a:ext>
            </a:extLst>
          </p:cNvPr>
          <p:cNvSpPr>
            <a:spLocks noGrp="1"/>
          </p:cNvSpPr>
          <p:nvPr>
            <p:ph type="title"/>
          </p:nvPr>
        </p:nvSpPr>
        <p:spPr/>
        <p:txBody>
          <a:bodyPr/>
          <a:lstStyle/>
          <a:p>
            <a:r>
              <a:rPr lang="en-US" dirty="0"/>
              <a:t>He is winnowing barley on the threshing floor tonight</a:t>
            </a:r>
          </a:p>
        </p:txBody>
      </p:sp>
      <p:pic>
        <p:nvPicPr>
          <p:cNvPr id="6" name="Picture 5">
            <a:extLst>
              <a:ext uri="{FF2B5EF4-FFF2-40B4-BE49-F238E27FC236}">
                <a16:creationId xmlns:a16="http://schemas.microsoft.com/office/drawing/2014/main" id="{D92E6894-4D1D-40C1-AA43-870745C0D7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Tree>
    <p:extLst>
      <p:ext uri="{BB962C8B-B14F-4D97-AF65-F5344CB8AC3E}">
        <p14:creationId xmlns:p14="http://schemas.microsoft.com/office/powerpoint/2010/main" val="1526838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ign on the side of a building&#10;&#10;Description generated with very high confidence">
            <a:extLst>
              <a:ext uri="{FF2B5EF4-FFF2-40B4-BE49-F238E27FC236}">
                <a16:creationId xmlns:a16="http://schemas.microsoft.com/office/drawing/2014/main" id="{1A4C8A08-DBA9-497A-89C7-2835DF6513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a:t>“Naomi Street” </a:t>
            </a:r>
            <a:r>
              <a:rPr lang="en-US" dirty="0"/>
              <a:t>sign in Jerusalem</a:t>
            </a:r>
          </a:p>
        </p:txBody>
      </p:sp>
      <p:sp>
        <p:nvSpPr>
          <p:cNvPr id="3" name="Text Placeholder 2"/>
          <p:cNvSpPr>
            <a:spLocks noGrp="1"/>
          </p:cNvSpPr>
          <p:nvPr>
            <p:ph type="body" sz="quarter" idx="12"/>
          </p:nvPr>
        </p:nvSpPr>
        <p:spPr/>
        <p:txBody>
          <a:bodyPr/>
          <a:lstStyle/>
          <a:p>
            <a:r>
              <a:rPr lang="en-US" dirty="0"/>
              <a:t>3:1</a:t>
            </a:r>
          </a:p>
        </p:txBody>
      </p:sp>
      <p:sp>
        <p:nvSpPr>
          <p:cNvPr id="4" name="Title 3"/>
          <p:cNvSpPr>
            <a:spLocks noGrp="1"/>
          </p:cNvSpPr>
          <p:nvPr>
            <p:ph type="title"/>
          </p:nvPr>
        </p:nvSpPr>
        <p:spPr/>
        <p:txBody>
          <a:bodyPr/>
          <a:lstStyle/>
          <a:p>
            <a:r>
              <a:rPr lang="en-US" dirty="0"/>
              <a:t>Naomi her mother-in-law said to her, “My daughter, should I not seek rest for you?”</a:t>
            </a:r>
          </a:p>
        </p:txBody>
      </p:sp>
    </p:spTree>
    <p:extLst>
      <p:ext uri="{BB962C8B-B14F-4D97-AF65-F5344CB8AC3E}">
        <p14:creationId xmlns:p14="http://schemas.microsoft.com/office/powerpoint/2010/main" val="30646043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17 Cultural Images of the Holy Land\Grain Harvest\Yad HaShmonah threshing floor with sledges and winnowing forks, tb0601034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741" cy="685967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Threshing floor with sledges, winnowing forks, and a winnowing tray at </a:t>
            </a:r>
            <a:r>
              <a:rPr lang="en-US" dirty="0" err="1"/>
              <a:t>Yad</a:t>
            </a:r>
            <a:r>
              <a:rPr lang="en-US" dirty="0"/>
              <a:t> </a:t>
            </a:r>
            <a:r>
              <a:rPr lang="en-US" dirty="0" err="1"/>
              <a:t>HaShmonah</a:t>
            </a:r>
            <a:endParaRPr lang="en-US" dirty="0"/>
          </a:p>
        </p:txBody>
      </p:sp>
      <p:sp>
        <p:nvSpPr>
          <p:cNvPr id="4" name="Text Placeholder 3"/>
          <p:cNvSpPr>
            <a:spLocks noGrp="1"/>
          </p:cNvSpPr>
          <p:nvPr>
            <p:ph type="body" sz="quarter" idx="12"/>
          </p:nvPr>
        </p:nvSpPr>
        <p:spPr/>
        <p:txBody>
          <a:bodyPr/>
          <a:lstStyle/>
          <a:p>
            <a:r>
              <a:rPr lang="en-US" dirty="0"/>
              <a:t>3:2</a:t>
            </a:r>
          </a:p>
        </p:txBody>
      </p:sp>
      <p:sp>
        <p:nvSpPr>
          <p:cNvPr id="2" name="Title 1"/>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41632174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Chaff on a threshing floor at Gibeon</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He is winnowing barley on the threshing floor tonight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53328"/>
          </a:xfrm>
          <a:prstGeom prst="rect">
            <a:avLst/>
          </a:prstGeom>
        </p:spPr>
      </p:pic>
    </p:spTree>
    <p:extLst>
      <p:ext uri="{BB962C8B-B14F-4D97-AF65-F5344CB8AC3E}">
        <p14:creationId xmlns:p14="http://schemas.microsoft.com/office/powerpoint/2010/main" val="2128330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rock, outdoor, ground, rocky&#10;&#10;Description generated with very high confidence">
            <a:extLst>
              <a:ext uri="{FF2B5EF4-FFF2-40B4-BE49-F238E27FC236}">
                <a16:creationId xmlns:a16="http://schemas.microsoft.com/office/drawing/2014/main" id="{B5696892-24BC-4465-9441-6726577AB3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3756"/>
            <a:ext cx="9144000" cy="6190488"/>
          </a:xfrm>
          <a:prstGeom prst="rect">
            <a:avLst/>
          </a:prstGeom>
        </p:spPr>
      </p:pic>
      <p:sp>
        <p:nvSpPr>
          <p:cNvPr id="2" name="Text Placeholder 1"/>
          <p:cNvSpPr>
            <a:spLocks noGrp="1"/>
          </p:cNvSpPr>
          <p:nvPr>
            <p:ph type="body" sz="quarter" idx="10"/>
          </p:nvPr>
        </p:nvSpPr>
        <p:spPr/>
        <p:txBody>
          <a:bodyPr/>
          <a:lstStyle/>
          <a:p>
            <a:r>
              <a:rPr lang="en-US" dirty="0"/>
              <a:t>Women working at spring in </a:t>
            </a:r>
            <a:r>
              <a:rPr lang="en-US" dirty="0" err="1"/>
              <a:t>Battir</a:t>
            </a:r>
            <a:endParaRPr lang="en-US" dirty="0"/>
          </a:p>
        </p:txBody>
      </p:sp>
      <p:sp>
        <p:nvSpPr>
          <p:cNvPr id="3" name="Text Placeholder 2"/>
          <p:cNvSpPr>
            <a:spLocks noGrp="1"/>
          </p:cNvSpPr>
          <p:nvPr>
            <p:ph type="body" sz="quarter" idx="12"/>
          </p:nvPr>
        </p:nvSpPr>
        <p:spPr/>
        <p:txBody>
          <a:bodyPr/>
          <a:lstStyle/>
          <a:p>
            <a:r>
              <a:rPr lang="en-US"/>
              <a:t>3:3</a:t>
            </a:r>
          </a:p>
        </p:txBody>
      </p:sp>
      <p:sp>
        <p:nvSpPr>
          <p:cNvPr id="4" name="Title 3"/>
          <p:cNvSpPr>
            <a:spLocks noGrp="1"/>
          </p:cNvSpPr>
          <p:nvPr>
            <p:ph type="title"/>
          </p:nvPr>
        </p:nvSpPr>
        <p:spPr/>
        <p:txBody>
          <a:bodyPr/>
          <a:lstStyle/>
          <a:p>
            <a:r>
              <a:rPr lang="en-US" dirty="0"/>
              <a:t>Wash yourself, and anoint yourself, and put on your cloak, and go down to the threshing floor</a:t>
            </a:r>
          </a:p>
        </p:txBody>
      </p:sp>
    </p:spTree>
    <p:extLst>
      <p:ext uri="{BB962C8B-B14F-4D97-AF65-F5344CB8AC3E}">
        <p14:creationId xmlns:p14="http://schemas.microsoft.com/office/powerpoint/2010/main" val="42262808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Jugs from the Iron Age I (circa 1100 BC)</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Wash yourself, and anoint yourself, and put on your cloak, and go down to the threshing floor</a:t>
            </a:r>
          </a:p>
        </p:txBody>
      </p:sp>
      <p:pic>
        <p:nvPicPr>
          <p:cNvPr id="6" name="Picture 5">
            <a:extLst>
              <a:ext uri="{FF2B5EF4-FFF2-40B4-BE49-F238E27FC236}">
                <a16:creationId xmlns:a16="http://schemas.microsoft.com/office/drawing/2014/main" id="{EA32D6BF-E72E-49FB-B8F4-F230AC9BDE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Tree>
    <p:extLst>
      <p:ext uri="{BB962C8B-B14F-4D97-AF65-F5344CB8AC3E}">
        <p14:creationId xmlns:p14="http://schemas.microsoft.com/office/powerpoint/2010/main" val="5222396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HVHL - the 1900s\06 Traditional Life and Customs\Ruth Story\Ruth 1,4, They married Moabite women, one named Orpah, mat129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266" y="113"/>
            <a:ext cx="4725467" cy="651944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Bedouin woman, from a reenactment of the story of Ruth</a:t>
            </a:r>
          </a:p>
        </p:txBody>
      </p:sp>
      <p:sp>
        <p:nvSpPr>
          <p:cNvPr id="4" name="Text Placeholder 3"/>
          <p:cNvSpPr>
            <a:spLocks noGrp="1"/>
          </p:cNvSpPr>
          <p:nvPr>
            <p:ph type="body" sz="quarter" idx="12"/>
          </p:nvPr>
        </p:nvSpPr>
        <p:spPr/>
        <p:txBody>
          <a:bodyPr/>
          <a:lstStyle/>
          <a:p>
            <a:r>
              <a:rPr lang="en-US" dirty="0"/>
              <a:t>3:3</a:t>
            </a:r>
          </a:p>
        </p:txBody>
      </p:sp>
      <p:sp>
        <p:nvSpPr>
          <p:cNvPr id="2" name="Title 1"/>
          <p:cNvSpPr>
            <a:spLocks noGrp="1"/>
          </p:cNvSpPr>
          <p:nvPr>
            <p:ph type="title"/>
          </p:nvPr>
        </p:nvSpPr>
        <p:spPr/>
        <p:txBody>
          <a:bodyPr/>
          <a:lstStyle/>
          <a:p>
            <a:r>
              <a:rPr lang="en-US" dirty="0"/>
              <a:t>Wash yourself, and anoint yourself, and put on your cloak, and go down to the threshing floor</a:t>
            </a:r>
          </a:p>
        </p:txBody>
      </p:sp>
    </p:spTree>
    <p:extLst>
      <p:ext uri="{BB962C8B-B14F-4D97-AF65-F5344CB8AC3E}">
        <p14:creationId xmlns:p14="http://schemas.microsoft.com/office/powerpoint/2010/main" val="1492173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17 Cultural Images of the Holy Land\Grain Harvest\Threshing floor at Gibeon, dd2401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1000"/>
            <a:ext cx="9144000" cy="6096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Threshing floor at Gibeon</a:t>
            </a:r>
          </a:p>
        </p:txBody>
      </p:sp>
      <p:sp>
        <p:nvSpPr>
          <p:cNvPr id="4" name="Text Placeholder 3"/>
          <p:cNvSpPr>
            <a:spLocks noGrp="1"/>
          </p:cNvSpPr>
          <p:nvPr>
            <p:ph type="body" sz="quarter" idx="12"/>
          </p:nvPr>
        </p:nvSpPr>
        <p:spPr/>
        <p:txBody>
          <a:bodyPr/>
          <a:lstStyle/>
          <a:p>
            <a:r>
              <a:rPr lang="en-US" dirty="0"/>
              <a:t>3:3</a:t>
            </a:r>
          </a:p>
        </p:txBody>
      </p:sp>
      <p:sp>
        <p:nvSpPr>
          <p:cNvPr id="2" name="Title 1"/>
          <p:cNvSpPr>
            <a:spLocks noGrp="1"/>
          </p:cNvSpPr>
          <p:nvPr>
            <p:ph type="title"/>
          </p:nvPr>
        </p:nvSpPr>
        <p:spPr/>
        <p:txBody>
          <a:bodyPr/>
          <a:lstStyle/>
          <a:p>
            <a:r>
              <a:rPr lang="en-US" dirty="0"/>
              <a:t>Wash yourself, and anoint yourself, and put on your cloak, and go down to the threshing floor</a:t>
            </a:r>
          </a:p>
        </p:txBody>
      </p:sp>
    </p:spTree>
    <p:extLst>
      <p:ext uri="{BB962C8B-B14F-4D97-AF65-F5344CB8AC3E}">
        <p14:creationId xmlns:p14="http://schemas.microsoft.com/office/powerpoint/2010/main" val="1173775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grass, dirt, building&#10;&#10;Description automatically generated">
            <a:extLst>
              <a:ext uri="{FF2B5EF4-FFF2-40B4-BE49-F238E27FC236}">
                <a16:creationId xmlns:a16="http://schemas.microsoft.com/office/drawing/2014/main" id="{22FDBF9F-8E9C-4A93-9AF8-07950F9127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Threshing floor at </a:t>
            </a:r>
            <a:r>
              <a:rPr lang="en-US" dirty="0" err="1"/>
              <a:t>Neot</a:t>
            </a:r>
            <a:r>
              <a:rPr lang="en-US" dirty="0"/>
              <a:t> </a:t>
            </a:r>
            <a:r>
              <a:rPr lang="en-US" dirty="0" err="1"/>
              <a:t>Kedumim</a:t>
            </a:r>
            <a:endParaRPr lang="en-US" dirty="0"/>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Wash yourself, and anoint yourself, and put on your cloak, and go down to the threshing floor</a:t>
            </a:r>
          </a:p>
        </p:txBody>
      </p:sp>
    </p:spTree>
    <p:extLst>
      <p:ext uri="{BB962C8B-B14F-4D97-AF65-F5344CB8AC3E}">
        <p14:creationId xmlns:p14="http://schemas.microsoft.com/office/powerpoint/2010/main" val="7213077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300" y="0"/>
            <a:ext cx="6878636" cy="6858000"/>
          </a:xfrm>
          <a:prstGeom prst="rect">
            <a:avLst/>
          </a:prstGeom>
        </p:spPr>
      </p:pic>
      <p:sp>
        <p:nvSpPr>
          <p:cNvPr id="2" name="Text Placeholder 1"/>
          <p:cNvSpPr>
            <a:spLocks noGrp="1"/>
          </p:cNvSpPr>
          <p:nvPr>
            <p:ph type="body" sz="quarter" idx="10"/>
          </p:nvPr>
        </p:nvSpPr>
        <p:spPr/>
        <p:txBody>
          <a:bodyPr/>
          <a:lstStyle/>
          <a:p>
            <a:r>
              <a:rPr lang="en-US" dirty="0"/>
              <a:t>Group of Bedouin eating from a tray during a feast in Beersheba</a:t>
            </a:r>
          </a:p>
        </p:txBody>
      </p:sp>
      <p:sp>
        <p:nvSpPr>
          <p:cNvPr id="3" name="Text Placeholder 2"/>
          <p:cNvSpPr>
            <a:spLocks noGrp="1"/>
          </p:cNvSpPr>
          <p:nvPr>
            <p:ph type="body" sz="quarter" idx="12"/>
          </p:nvPr>
        </p:nvSpPr>
        <p:spPr/>
        <p:txBody>
          <a:bodyPr/>
          <a:lstStyle/>
          <a:p>
            <a:r>
              <a:rPr lang="en-US" dirty="0"/>
              <a:t>3:3</a:t>
            </a:r>
          </a:p>
        </p:txBody>
      </p:sp>
      <p:sp>
        <p:nvSpPr>
          <p:cNvPr id="4" name="Title 3"/>
          <p:cNvSpPr>
            <a:spLocks noGrp="1"/>
          </p:cNvSpPr>
          <p:nvPr>
            <p:ph type="title"/>
          </p:nvPr>
        </p:nvSpPr>
        <p:spPr/>
        <p:txBody>
          <a:bodyPr/>
          <a:lstStyle/>
          <a:p>
            <a:r>
              <a:rPr lang="en-US" dirty="0"/>
              <a:t>But do not make yourself known to the man until he has finished eating and drinking</a:t>
            </a:r>
          </a:p>
        </p:txBody>
      </p:sp>
    </p:spTree>
    <p:extLst>
      <p:ext uri="{BB962C8B-B14F-4D97-AF65-F5344CB8AC3E}">
        <p14:creationId xmlns:p14="http://schemas.microsoft.com/office/powerpoint/2010/main" val="19377342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D85422-ACD2-46DE-A293-833C43A70147}"/>
              </a:ext>
            </a:extLst>
          </p:cNvPr>
          <p:cNvSpPr>
            <a:spLocks noGrp="1"/>
          </p:cNvSpPr>
          <p:nvPr>
            <p:ph type="body" sz="quarter" idx="10"/>
          </p:nvPr>
        </p:nvSpPr>
        <p:spPr/>
        <p:txBody>
          <a:bodyPr/>
          <a:lstStyle/>
          <a:p>
            <a:r>
              <a:rPr lang="en-US" dirty="0"/>
              <a:t>Food display in a reconstruction of an Israelite four-room house</a:t>
            </a:r>
          </a:p>
        </p:txBody>
      </p:sp>
      <p:sp>
        <p:nvSpPr>
          <p:cNvPr id="3" name="Text Placeholder 2">
            <a:extLst>
              <a:ext uri="{FF2B5EF4-FFF2-40B4-BE49-F238E27FC236}">
                <a16:creationId xmlns:a16="http://schemas.microsoft.com/office/drawing/2014/main" id="{62005765-3BC9-491F-A2EB-2F2E38A0FFB5}"/>
              </a:ext>
            </a:extLst>
          </p:cNvPr>
          <p:cNvSpPr>
            <a:spLocks noGrp="1"/>
          </p:cNvSpPr>
          <p:nvPr>
            <p:ph type="body" sz="quarter" idx="12"/>
          </p:nvPr>
        </p:nvSpPr>
        <p:spPr/>
        <p:txBody>
          <a:bodyPr/>
          <a:lstStyle/>
          <a:p>
            <a:r>
              <a:rPr lang="en-US" dirty="0"/>
              <a:t>3:3</a:t>
            </a:r>
          </a:p>
        </p:txBody>
      </p:sp>
      <p:sp>
        <p:nvSpPr>
          <p:cNvPr id="4" name="Title 3">
            <a:extLst>
              <a:ext uri="{FF2B5EF4-FFF2-40B4-BE49-F238E27FC236}">
                <a16:creationId xmlns:a16="http://schemas.microsoft.com/office/drawing/2014/main" id="{F4DDEFFE-E52C-4072-884A-35C98FB1E187}"/>
              </a:ext>
            </a:extLst>
          </p:cNvPr>
          <p:cNvSpPr>
            <a:spLocks noGrp="1"/>
          </p:cNvSpPr>
          <p:nvPr>
            <p:ph type="title"/>
          </p:nvPr>
        </p:nvSpPr>
        <p:spPr/>
        <p:txBody>
          <a:bodyPr/>
          <a:lstStyle/>
          <a:p>
            <a:r>
              <a:rPr lang="en-US" dirty="0"/>
              <a:t>But do not make yourself known to the man until he has finished eating and drinking</a:t>
            </a:r>
          </a:p>
        </p:txBody>
      </p:sp>
      <p:pic>
        <p:nvPicPr>
          <p:cNvPr id="6" name="Picture 5">
            <a:extLst>
              <a:ext uri="{FF2B5EF4-FFF2-40B4-BE49-F238E27FC236}">
                <a16:creationId xmlns:a16="http://schemas.microsoft.com/office/drawing/2014/main" id="{DE0B67CE-B812-4B56-B73D-433779096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Tree>
    <p:extLst>
      <p:ext uri="{BB962C8B-B14F-4D97-AF65-F5344CB8AC3E}">
        <p14:creationId xmlns:p14="http://schemas.microsoft.com/office/powerpoint/2010/main" val="32424340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building material&#10;&#10;Description generated with very high confidence">
            <a:extLst>
              <a:ext uri="{FF2B5EF4-FFF2-40B4-BE49-F238E27FC236}">
                <a16:creationId xmlns:a16="http://schemas.microsoft.com/office/drawing/2014/main" id="{A414A090-13DD-47B1-B9F8-E628A367E4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4048"/>
            <a:ext cx="9144000" cy="6089904"/>
          </a:xfrm>
          <a:prstGeom prst="rect">
            <a:avLst/>
          </a:prstGeom>
        </p:spPr>
      </p:pic>
      <p:sp>
        <p:nvSpPr>
          <p:cNvPr id="2" name="Text Placeholder 1"/>
          <p:cNvSpPr>
            <a:spLocks noGrp="1"/>
          </p:cNvSpPr>
          <p:nvPr>
            <p:ph type="body" sz="quarter" idx="10"/>
          </p:nvPr>
        </p:nvSpPr>
        <p:spPr/>
        <p:txBody>
          <a:bodyPr/>
          <a:lstStyle/>
          <a:p>
            <a:r>
              <a:rPr lang="en-US" dirty="0"/>
              <a:t>Relief showing men sleeping next to campfire, reign of Akhenaten, 18th dynasty</a:t>
            </a:r>
          </a:p>
        </p:txBody>
      </p:sp>
      <p:sp>
        <p:nvSpPr>
          <p:cNvPr id="3" name="Text Placeholder 2"/>
          <p:cNvSpPr>
            <a:spLocks noGrp="1"/>
          </p:cNvSpPr>
          <p:nvPr>
            <p:ph type="body" sz="quarter" idx="12"/>
          </p:nvPr>
        </p:nvSpPr>
        <p:spPr/>
        <p:txBody>
          <a:bodyPr/>
          <a:lstStyle/>
          <a:p>
            <a:r>
              <a:rPr lang="is-IS" dirty="0"/>
              <a:t>3:4</a:t>
            </a:r>
            <a:endParaRPr lang="en-US" dirty="0"/>
          </a:p>
        </p:txBody>
      </p:sp>
      <p:sp>
        <p:nvSpPr>
          <p:cNvPr id="4" name="Title 3"/>
          <p:cNvSpPr>
            <a:spLocks noGrp="1"/>
          </p:cNvSpPr>
          <p:nvPr>
            <p:ph type="title"/>
          </p:nvPr>
        </p:nvSpPr>
        <p:spPr/>
        <p:txBody>
          <a:bodyPr/>
          <a:lstStyle/>
          <a:p>
            <a:r>
              <a:rPr lang="en-US" dirty="0"/>
              <a:t>You shall observe the place where he lies, and go and uncover the place of his feet, and lie down</a:t>
            </a:r>
          </a:p>
        </p:txBody>
      </p:sp>
    </p:spTree>
    <p:extLst>
      <p:ext uri="{BB962C8B-B14F-4D97-AF65-F5344CB8AC3E}">
        <p14:creationId xmlns:p14="http://schemas.microsoft.com/office/powerpoint/2010/main" val="486163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HVHL - the 1900s\06 Traditional Life and Customs\Ruth Story\Ruth 3,1, My daughter, should I not try to find a home for you, mat101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8300"/>
            <a:ext cx="9144000" cy="6413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“Naomi” and “Ruth” in reenactment of the story of Ruth</a:t>
            </a:r>
          </a:p>
        </p:txBody>
      </p:sp>
      <p:sp>
        <p:nvSpPr>
          <p:cNvPr id="4" name="Text Placeholder 3"/>
          <p:cNvSpPr>
            <a:spLocks noGrp="1"/>
          </p:cNvSpPr>
          <p:nvPr>
            <p:ph type="body" sz="quarter" idx="12"/>
          </p:nvPr>
        </p:nvSpPr>
        <p:spPr/>
        <p:txBody>
          <a:bodyPr/>
          <a:lstStyle/>
          <a:p>
            <a:r>
              <a:rPr lang="en-US"/>
              <a:t>3:1</a:t>
            </a:r>
            <a:endParaRPr lang="en-US" dirty="0"/>
          </a:p>
        </p:txBody>
      </p:sp>
      <p:sp>
        <p:nvSpPr>
          <p:cNvPr id="2" name="Title 1"/>
          <p:cNvSpPr>
            <a:spLocks noGrp="1"/>
          </p:cNvSpPr>
          <p:nvPr>
            <p:ph type="title"/>
          </p:nvPr>
        </p:nvSpPr>
        <p:spPr/>
        <p:txBody>
          <a:bodyPr/>
          <a:lstStyle/>
          <a:p>
            <a:r>
              <a:rPr lang="en-US" dirty="0"/>
              <a:t>Naomi her mother-in-law said to her, “My daughter, should I not seek rest for you?”</a:t>
            </a:r>
          </a:p>
        </p:txBody>
      </p:sp>
    </p:spTree>
    <p:extLst>
      <p:ext uri="{BB962C8B-B14F-4D97-AF65-F5344CB8AC3E}">
        <p14:creationId xmlns:p14="http://schemas.microsoft.com/office/powerpoint/2010/main" val="39820161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17 Cultural Images of the Holy Land\Grain Harvest\Threshing floor at Gibeon, dd2401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3458"/>
            <a:ext cx="9144741" cy="607108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Threshing floor at Gibeon</a:t>
            </a:r>
          </a:p>
        </p:txBody>
      </p:sp>
      <p:sp>
        <p:nvSpPr>
          <p:cNvPr id="4" name="Text Placeholder 3"/>
          <p:cNvSpPr>
            <a:spLocks noGrp="1"/>
          </p:cNvSpPr>
          <p:nvPr>
            <p:ph type="body" sz="quarter" idx="12"/>
          </p:nvPr>
        </p:nvSpPr>
        <p:spPr/>
        <p:txBody>
          <a:bodyPr/>
          <a:lstStyle/>
          <a:p>
            <a:r>
              <a:rPr lang="en-US" dirty="0"/>
              <a:t>3:6</a:t>
            </a:r>
          </a:p>
        </p:txBody>
      </p:sp>
      <p:sp>
        <p:nvSpPr>
          <p:cNvPr id="2" name="Title 1"/>
          <p:cNvSpPr>
            <a:spLocks noGrp="1"/>
          </p:cNvSpPr>
          <p:nvPr>
            <p:ph type="title"/>
          </p:nvPr>
        </p:nvSpPr>
        <p:spPr/>
        <p:txBody>
          <a:bodyPr/>
          <a:lstStyle/>
          <a:p>
            <a:r>
              <a:rPr lang="en-US" dirty="0"/>
              <a:t>So she went down to the threshing floor</a:t>
            </a:r>
          </a:p>
        </p:txBody>
      </p:sp>
    </p:spTree>
    <p:extLst>
      <p:ext uri="{BB962C8B-B14F-4D97-AF65-F5344CB8AC3E}">
        <p14:creationId xmlns:p14="http://schemas.microsoft.com/office/powerpoint/2010/main" val="2921172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5D70F2-E93B-43B5-990F-F9CF586D595B}"/>
              </a:ext>
            </a:extLst>
          </p:cNvPr>
          <p:cNvSpPr>
            <a:spLocks noGrp="1"/>
          </p:cNvSpPr>
          <p:nvPr>
            <p:ph type="body" sz="quarter" idx="10"/>
          </p:nvPr>
        </p:nvSpPr>
        <p:spPr/>
        <p:txBody>
          <a:bodyPr/>
          <a:lstStyle/>
          <a:p>
            <a:r>
              <a:rPr lang="en-US" dirty="0"/>
              <a:t>Activity on a threshing floor</a:t>
            </a:r>
          </a:p>
        </p:txBody>
      </p:sp>
      <p:sp>
        <p:nvSpPr>
          <p:cNvPr id="3" name="Text Placeholder 2">
            <a:extLst>
              <a:ext uri="{FF2B5EF4-FFF2-40B4-BE49-F238E27FC236}">
                <a16:creationId xmlns:a16="http://schemas.microsoft.com/office/drawing/2014/main" id="{DFC91AC1-4CAC-4A77-8520-15DFF4445B2F}"/>
              </a:ext>
            </a:extLst>
          </p:cNvPr>
          <p:cNvSpPr>
            <a:spLocks noGrp="1"/>
          </p:cNvSpPr>
          <p:nvPr>
            <p:ph type="body" sz="quarter" idx="12"/>
          </p:nvPr>
        </p:nvSpPr>
        <p:spPr/>
        <p:txBody>
          <a:bodyPr/>
          <a:lstStyle/>
          <a:p>
            <a:r>
              <a:rPr lang="en-US" dirty="0"/>
              <a:t>3:6</a:t>
            </a:r>
          </a:p>
        </p:txBody>
      </p:sp>
      <p:sp>
        <p:nvSpPr>
          <p:cNvPr id="4" name="Title 3">
            <a:extLst>
              <a:ext uri="{FF2B5EF4-FFF2-40B4-BE49-F238E27FC236}">
                <a16:creationId xmlns:a16="http://schemas.microsoft.com/office/drawing/2014/main" id="{DD51C15A-FF2B-4900-A2CD-3DE3C3A81C3B}"/>
              </a:ext>
            </a:extLst>
          </p:cNvPr>
          <p:cNvSpPr>
            <a:spLocks noGrp="1"/>
          </p:cNvSpPr>
          <p:nvPr>
            <p:ph type="title"/>
          </p:nvPr>
        </p:nvSpPr>
        <p:spPr/>
        <p:txBody>
          <a:bodyPr/>
          <a:lstStyle/>
          <a:p>
            <a:r>
              <a:rPr lang="en-US" dirty="0"/>
              <a:t>So she went down to the threshing floor</a:t>
            </a:r>
          </a:p>
        </p:txBody>
      </p:sp>
      <p:pic>
        <p:nvPicPr>
          <p:cNvPr id="6" name="Picture 5">
            <a:extLst>
              <a:ext uri="{FF2B5EF4-FFF2-40B4-BE49-F238E27FC236}">
                <a16:creationId xmlns:a16="http://schemas.microsoft.com/office/drawing/2014/main" id="{15CC60C4-850C-45B4-B97D-BC36A743AA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0"/>
            <a:ext cx="9144000" cy="5943600"/>
          </a:xfrm>
          <a:prstGeom prst="rect">
            <a:avLst/>
          </a:prstGeom>
        </p:spPr>
      </p:pic>
    </p:spTree>
    <p:extLst>
      <p:ext uri="{BB962C8B-B14F-4D97-AF65-F5344CB8AC3E}">
        <p14:creationId xmlns:p14="http://schemas.microsoft.com/office/powerpoint/2010/main" val="34600061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38D04E-43FC-445C-BE6D-A25F0F80DA66}"/>
              </a:ext>
            </a:extLst>
          </p:cNvPr>
          <p:cNvSpPr>
            <a:spLocks noGrp="1"/>
          </p:cNvSpPr>
          <p:nvPr>
            <p:ph type="body" sz="quarter" idx="10"/>
          </p:nvPr>
        </p:nvSpPr>
        <p:spPr/>
        <p:txBody>
          <a:bodyPr/>
          <a:lstStyle/>
          <a:p>
            <a:r>
              <a:rPr lang="en-US" dirty="0"/>
              <a:t>Activity on a threshing floor</a:t>
            </a:r>
          </a:p>
        </p:txBody>
      </p:sp>
      <p:sp>
        <p:nvSpPr>
          <p:cNvPr id="3" name="Text Placeholder 2">
            <a:extLst>
              <a:ext uri="{FF2B5EF4-FFF2-40B4-BE49-F238E27FC236}">
                <a16:creationId xmlns:a16="http://schemas.microsoft.com/office/drawing/2014/main" id="{C8C4D75D-E95B-484E-95F5-36D0D0D9A249}"/>
              </a:ext>
            </a:extLst>
          </p:cNvPr>
          <p:cNvSpPr>
            <a:spLocks noGrp="1"/>
          </p:cNvSpPr>
          <p:nvPr>
            <p:ph type="body" sz="quarter" idx="12"/>
          </p:nvPr>
        </p:nvSpPr>
        <p:spPr/>
        <p:txBody>
          <a:bodyPr/>
          <a:lstStyle/>
          <a:p>
            <a:r>
              <a:rPr lang="en-US" dirty="0"/>
              <a:t>3:6</a:t>
            </a:r>
          </a:p>
        </p:txBody>
      </p:sp>
      <p:sp>
        <p:nvSpPr>
          <p:cNvPr id="4" name="Title 3">
            <a:extLst>
              <a:ext uri="{FF2B5EF4-FFF2-40B4-BE49-F238E27FC236}">
                <a16:creationId xmlns:a16="http://schemas.microsoft.com/office/drawing/2014/main" id="{9ADEDA5D-B4B9-470E-BCCD-FC222184EB5D}"/>
              </a:ext>
            </a:extLst>
          </p:cNvPr>
          <p:cNvSpPr>
            <a:spLocks noGrp="1"/>
          </p:cNvSpPr>
          <p:nvPr>
            <p:ph type="title"/>
          </p:nvPr>
        </p:nvSpPr>
        <p:spPr/>
        <p:txBody>
          <a:bodyPr/>
          <a:lstStyle/>
          <a:p>
            <a:r>
              <a:rPr lang="en-US" dirty="0"/>
              <a:t>So she went down to the threshing floor</a:t>
            </a:r>
          </a:p>
        </p:txBody>
      </p:sp>
      <p:pic>
        <p:nvPicPr>
          <p:cNvPr id="6" name="Picture 5">
            <a:extLst>
              <a:ext uri="{FF2B5EF4-FFF2-40B4-BE49-F238E27FC236}">
                <a16:creationId xmlns:a16="http://schemas.microsoft.com/office/drawing/2014/main" id="{375309D9-4B3A-4A9C-97FB-6AE370AC28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Tree>
    <p:extLst>
      <p:ext uri="{BB962C8B-B14F-4D97-AF65-F5344CB8AC3E}">
        <p14:creationId xmlns:p14="http://schemas.microsoft.com/office/powerpoint/2010/main" val="7531495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F9846AD-7F4D-40AB-8508-6ECB962DE5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7984" y="0"/>
            <a:ext cx="4828032" cy="6858000"/>
          </a:xfrm>
          <a:prstGeom prst="rect">
            <a:avLst/>
          </a:prstGeom>
        </p:spPr>
      </p:pic>
      <p:sp>
        <p:nvSpPr>
          <p:cNvPr id="2" name="Text Placeholder 1">
            <a:extLst>
              <a:ext uri="{FF2B5EF4-FFF2-40B4-BE49-F238E27FC236}">
                <a16:creationId xmlns:a16="http://schemas.microsoft.com/office/drawing/2014/main" id="{E5A28737-6E94-440B-A39C-C46EC6D86C68}"/>
              </a:ext>
            </a:extLst>
          </p:cNvPr>
          <p:cNvSpPr>
            <a:spLocks noGrp="1"/>
          </p:cNvSpPr>
          <p:nvPr>
            <p:ph type="body" sz="quarter" idx="10"/>
          </p:nvPr>
        </p:nvSpPr>
        <p:spPr/>
        <p:txBody>
          <a:bodyPr/>
          <a:lstStyle/>
          <a:p>
            <a:r>
              <a:rPr lang="en-US" dirty="0"/>
              <a:t>Meal in a guest chamber</a:t>
            </a:r>
          </a:p>
        </p:txBody>
      </p:sp>
      <p:sp>
        <p:nvSpPr>
          <p:cNvPr id="3" name="Text Placeholder 2">
            <a:extLst>
              <a:ext uri="{FF2B5EF4-FFF2-40B4-BE49-F238E27FC236}">
                <a16:creationId xmlns:a16="http://schemas.microsoft.com/office/drawing/2014/main" id="{426580ED-507E-44FF-8E96-56538BEE793D}"/>
              </a:ext>
            </a:extLst>
          </p:cNvPr>
          <p:cNvSpPr>
            <a:spLocks noGrp="1"/>
          </p:cNvSpPr>
          <p:nvPr>
            <p:ph type="body" sz="quarter" idx="12"/>
          </p:nvPr>
        </p:nvSpPr>
        <p:spPr/>
        <p:txBody>
          <a:bodyPr/>
          <a:lstStyle/>
          <a:p>
            <a:r>
              <a:rPr lang="en-US" dirty="0"/>
              <a:t>3:7</a:t>
            </a:r>
          </a:p>
        </p:txBody>
      </p:sp>
      <p:sp>
        <p:nvSpPr>
          <p:cNvPr id="4" name="Title 3">
            <a:extLst>
              <a:ext uri="{FF2B5EF4-FFF2-40B4-BE49-F238E27FC236}">
                <a16:creationId xmlns:a16="http://schemas.microsoft.com/office/drawing/2014/main" id="{D7F24235-9A0C-42E8-81B4-E27266EC1A30}"/>
              </a:ext>
            </a:extLst>
          </p:cNvPr>
          <p:cNvSpPr>
            <a:spLocks noGrp="1"/>
          </p:cNvSpPr>
          <p:nvPr>
            <p:ph type="title"/>
          </p:nvPr>
        </p:nvSpPr>
        <p:spPr/>
        <p:txBody>
          <a:bodyPr/>
          <a:lstStyle/>
          <a:p>
            <a:r>
              <a:rPr lang="en-US" dirty="0"/>
              <a:t>When Boaz had eaten and drunk and his heart was merry . . .</a:t>
            </a:r>
          </a:p>
        </p:txBody>
      </p:sp>
    </p:spTree>
    <p:extLst>
      <p:ext uri="{BB962C8B-B14F-4D97-AF65-F5344CB8AC3E}">
        <p14:creationId xmlns:p14="http://schemas.microsoft.com/office/powerpoint/2010/main" val="20645427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9ED8D01-89C9-4BD4-A845-231DB41E2209}"/>
              </a:ext>
            </a:extLst>
          </p:cNvPr>
          <p:cNvSpPr>
            <a:spLocks noGrp="1"/>
          </p:cNvSpPr>
          <p:nvPr>
            <p:ph type="body" sz="quarter" idx="10"/>
          </p:nvPr>
        </p:nvSpPr>
        <p:spPr/>
        <p:txBody>
          <a:bodyPr/>
          <a:lstStyle/>
          <a:p>
            <a:r>
              <a:rPr lang="en-US" dirty="0"/>
              <a:t>Juice being collected from a winepress</a:t>
            </a:r>
          </a:p>
        </p:txBody>
      </p:sp>
      <p:sp>
        <p:nvSpPr>
          <p:cNvPr id="3" name="Text Placeholder 2">
            <a:extLst>
              <a:ext uri="{FF2B5EF4-FFF2-40B4-BE49-F238E27FC236}">
                <a16:creationId xmlns:a16="http://schemas.microsoft.com/office/drawing/2014/main" id="{FBEE22BD-FB90-4D27-8EFC-8929ED9FB4B1}"/>
              </a:ext>
            </a:extLst>
          </p:cNvPr>
          <p:cNvSpPr>
            <a:spLocks noGrp="1"/>
          </p:cNvSpPr>
          <p:nvPr>
            <p:ph type="body" sz="quarter" idx="12"/>
          </p:nvPr>
        </p:nvSpPr>
        <p:spPr/>
        <p:txBody>
          <a:bodyPr/>
          <a:lstStyle/>
          <a:p>
            <a:r>
              <a:rPr lang="en-US" dirty="0"/>
              <a:t>3:7</a:t>
            </a:r>
          </a:p>
        </p:txBody>
      </p:sp>
      <p:sp>
        <p:nvSpPr>
          <p:cNvPr id="4" name="Title 3">
            <a:extLst>
              <a:ext uri="{FF2B5EF4-FFF2-40B4-BE49-F238E27FC236}">
                <a16:creationId xmlns:a16="http://schemas.microsoft.com/office/drawing/2014/main" id="{70C5F344-98D1-4FBD-8ADE-95CC009B7A1A}"/>
              </a:ext>
            </a:extLst>
          </p:cNvPr>
          <p:cNvSpPr>
            <a:spLocks noGrp="1"/>
          </p:cNvSpPr>
          <p:nvPr>
            <p:ph type="title"/>
          </p:nvPr>
        </p:nvSpPr>
        <p:spPr/>
        <p:txBody>
          <a:bodyPr/>
          <a:lstStyle/>
          <a:p>
            <a:r>
              <a:rPr lang="en-US" dirty="0"/>
              <a:t>When Boaz had eaten and drunk and his heart was merry . . .</a:t>
            </a:r>
          </a:p>
        </p:txBody>
      </p:sp>
      <p:pic>
        <p:nvPicPr>
          <p:cNvPr id="6" name="Picture 5">
            <a:extLst>
              <a:ext uri="{FF2B5EF4-FFF2-40B4-BE49-F238E27FC236}">
                <a16:creationId xmlns:a16="http://schemas.microsoft.com/office/drawing/2014/main" id="{F82930C6-1A07-4B06-AFB1-1D9B400EB0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Tree>
    <p:extLst>
      <p:ext uri="{BB962C8B-B14F-4D97-AF65-F5344CB8AC3E}">
        <p14:creationId xmlns:p14="http://schemas.microsoft.com/office/powerpoint/2010/main" val="33395352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4F12809-72C2-4213-9D33-16860C96F5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5144" y="0"/>
            <a:ext cx="4553712" cy="6858000"/>
          </a:xfrm>
          <a:prstGeom prst="rect">
            <a:avLst/>
          </a:prstGeom>
        </p:spPr>
      </p:pic>
      <p:sp>
        <p:nvSpPr>
          <p:cNvPr id="2" name="Text Placeholder 1">
            <a:extLst>
              <a:ext uri="{FF2B5EF4-FFF2-40B4-BE49-F238E27FC236}">
                <a16:creationId xmlns:a16="http://schemas.microsoft.com/office/drawing/2014/main" id="{209B1AF2-FBF1-42A7-9A5C-A99423F5911E}"/>
              </a:ext>
            </a:extLst>
          </p:cNvPr>
          <p:cNvSpPr>
            <a:spLocks noGrp="1"/>
          </p:cNvSpPr>
          <p:nvPr>
            <p:ph type="body" sz="quarter" idx="10"/>
          </p:nvPr>
        </p:nvSpPr>
        <p:spPr/>
        <p:txBody>
          <a:bodyPr/>
          <a:lstStyle/>
          <a:p>
            <a:r>
              <a:rPr lang="en-US" dirty="0"/>
              <a:t>Bronze wine set from Tel </a:t>
            </a:r>
            <a:r>
              <a:rPr lang="en-US" dirty="0" err="1"/>
              <a:t>Nami</a:t>
            </a:r>
            <a:r>
              <a:rPr lang="en-US" dirty="0"/>
              <a:t>, 13th century BC</a:t>
            </a:r>
          </a:p>
        </p:txBody>
      </p:sp>
      <p:sp>
        <p:nvSpPr>
          <p:cNvPr id="3" name="Text Placeholder 2">
            <a:extLst>
              <a:ext uri="{FF2B5EF4-FFF2-40B4-BE49-F238E27FC236}">
                <a16:creationId xmlns:a16="http://schemas.microsoft.com/office/drawing/2014/main" id="{5EF5EDBF-9572-4965-9E47-BDD7CEF7D8AE}"/>
              </a:ext>
            </a:extLst>
          </p:cNvPr>
          <p:cNvSpPr>
            <a:spLocks noGrp="1"/>
          </p:cNvSpPr>
          <p:nvPr>
            <p:ph type="body" sz="quarter" idx="12"/>
          </p:nvPr>
        </p:nvSpPr>
        <p:spPr/>
        <p:txBody>
          <a:bodyPr/>
          <a:lstStyle/>
          <a:p>
            <a:r>
              <a:rPr lang="en-US" dirty="0"/>
              <a:t>3:7</a:t>
            </a:r>
          </a:p>
        </p:txBody>
      </p:sp>
      <p:sp>
        <p:nvSpPr>
          <p:cNvPr id="4" name="Title 3">
            <a:extLst>
              <a:ext uri="{FF2B5EF4-FFF2-40B4-BE49-F238E27FC236}">
                <a16:creationId xmlns:a16="http://schemas.microsoft.com/office/drawing/2014/main" id="{15F4FA1E-259A-4B08-80CC-FC7301D1F7BC}"/>
              </a:ext>
            </a:extLst>
          </p:cNvPr>
          <p:cNvSpPr>
            <a:spLocks noGrp="1"/>
          </p:cNvSpPr>
          <p:nvPr>
            <p:ph type="title"/>
          </p:nvPr>
        </p:nvSpPr>
        <p:spPr/>
        <p:txBody>
          <a:bodyPr/>
          <a:lstStyle/>
          <a:p>
            <a:r>
              <a:rPr lang="en-US" dirty="0"/>
              <a:t>When Boaz had eaten and drunk and his heart was merry . . .</a:t>
            </a:r>
          </a:p>
        </p:txBody>
      </p:sp>
    </p:spTree>
    <p:extLst>
      <p:ext uri="{BB962C8B-B14F-4D97-AF65-F5344CB8AC3E}">
        <p14:creationId xmlns:p14="http://schemas.microsoft.com/office/powerpoint/2010/main" val="12419326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D15B6F3-DA16-4BB9-BDA7-93475A621990}"/>
              </a:ext>
            </a:extLst>
          </p:cNvPr>
          <p:cNvSpPr>
            <a:spLocks noGrp="1"/>
          </p:cNvSpPr>
          <p:nvPr>
            <p:ph type="body" sz="quarter" idx="10"/>
          </p:nvPr>
        </p:nvSpPr>
        <p:spPr/>
        <p:txBody>
          <a:bodyPr/>
          <a:lstStyle/>
          <a:p>
            <a:r>
              <a:rPr lang="en-US" dirty="0"/>
              <a:t>Winnowers near Bethlehem</a:t>
            </a:r>
          </a:p>
        </p:txBody>
      </p:sp>
      <p:sp>
        <p:nvSpPr>
          <p:cNvPr id="3" name="Text Placeholder 2">
            <a:extLst>
              <a:ext uri="{FF2B5EF4-FFF2-40B4-BE49-F238E27FC236}">
                <a16:creationId xmlns:a16="http://schemas.microsoft.com/office/drawing/2014/main" id="{4793EDB8-8AB9-4DC6-86AF-B7AA3F54774B}"/>
              </a:ext>
            </a:extLst>
          </p:cNvPr>
          <p:cNvSpPr>
            <a:spLocks noGrp="1"/>
          </p:cNvSpPr>
          <p:nvPr>
            <p:ph type="body" sz="quarter" idx="12"/>
          </p:nvPr>
        </p:nvSpPr>
        <p:spPr/>
        <p:txBody>
          <a:bodyPr/>
          <a:lstStyle/>
          <a:p>
            <a:r>
              <a:rPr lang="en-US" dirty="0"/>
              <a:t>3:7</a:t>
            </a:r>
          </a:p>
        </p:txBody>
      </p:sp>
      <p:sp>
        <p:nvSpPr>
          <p:cNvPr id="4" name="Title 3">
            <a:extLst>
              <a:ext uri="{FF2B5EF4-FFF2-40B4-BE49-F238E27FC236}">
                <a16:creationId xmlns:a16="http://schemas.microsoft.com/office/drawing/2014/main" id="{7D9D8D59-C495-4CE4-9577-81A3A5BE186E}"/>
              </a:ext>
            </a:extLst>
          </p:cNvPr>
          <p:cNvSpPr>
            <a:spLocks noGrp="1"/>
          </p:cNvSpPr>
          <p:nvPr>
            <p:ph type="title"/>
          </p:nvPr>
        </p:nvSpPr>
        <p:spPr/>
        <p:txBody>
          <a:bodyPr/>
          <a:lstStyle/>
          <a:p>
            <a:r>
              <a:rPr lang="en-US" dirty="0"/>
              <a:t>When Boaz had eaten and drunk . . . he went to lie down at the end of the heap of grain</a:t>
            </a:r>
          </a:p>
        </p:txBody>
      </p:sp>
      <p:pic>
        <p:nvPicPr>
          <p:cNvPr id="6" name="Picture 5">
            <a:extLst>
              <a:ext uri="{FF2B5EF4-FFF2-40B4-BE49-F238E27FC236}">
                <a16:creationId xmlns:a16="http://schemas.microsoft.com/office/drawing/2014/main" id="{56FEF73E-42AB-41A3-891C-54A027C537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6384"/>
            <a:ext cx="9144000" cy="5285232"/>
          </a:xfrm>
          <a:prstGeom prst="rect">
            <a:avLst/>
          </a:prstGeom>
        </p:spPr>
      </p:pic>
    </p:spTree>
    <p:extLst>
      <p:ext uri="{BB962C8B-B14F-4D97-AF65-F5344CB8AC3E}">
        <p14:creationId xmlns:p14="http://schemas.microsoft.com/office/powerpoint/2010/main" val="12304743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80B5BB-3DE7-4029-A6F4-3A4636E172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596"/>
            <a:ext cx="9144000" cy="6464808"/>
          </a:xfrm>
          <a:prstGeom prst="rect">
            <a:avLst/>
          </a:prstGeom>
        </p:spPr>
      </p:pic>
      <p:sp>
        <p:nvSpPr>
          <p:cNvPr id="2" name="Text Placeholder 1">
            <a:extLst>
              <a:ext uri="{FF2B5EF4-FFF2-40B4-BE49-F238E27FC236}">
                <a16:creationId xmlns:a16="http://schemas.microsoft.com/office/drawing/2014/main" id="{F3B3EC1E-E95C-4C49-B880-CD49FA249FAF}"/>
              </a:ext>
            </a:extLst>
          </p:cNvPr>
          <p:cNvSpPr>
            <a:spLocks noGrp="1"/>
          </p:cNvSpPr>
          <p:nvPr>
            <p:ph type="body" sz="quarter" idx="10"/>
          </p:nvPr>
        </p:nvSpPr>
        <p:spPr/>
        <p:txBody>
          <a:bodyPr/>
          <a:lstStyle/>
          <a:p>
            <a:r>
              <a:rPr lang="en-US" dirty="0"/>
              <a:t>Shepherds at night with Bethlehem in the distance</a:t>
            </a:r>
          </a:p>
        </p:txBody>
      </p:sp>
      <p:sp>
        <p:nvSpPr>
          <p:cNvPr id="3" name="Text Placeholder 2">
            <a:extLst>
              <a:ext uri="{FF2B5EF4-FFF2-40B4-BE49-F238E27FC236}">
                <a16:creationId xmlns:a16="http://schemas.microsoft.com/office/drawing/2014/main" id="{D208A942-E3BA-4140-95CD-634D1A74F6CB}"/>
              </a:ext>
            </a:extLst>
          </p:cNvPr>
          <p:cNvSpPr>
            <a:spLocks noGrp="1"/>
          </p:cNvSpPr>
          <p:nvPr>
            <p:ph type="body" sz="quarter" idx="12"/>
          </p:nvPr>
        </p:nvSpPr>
        <p:spPr/>
        <p:txBody>
          <a:bodyPr/>
          <a:lstStyle/>
          <a:p>
            <a:r>
              <a:rPr lang="en-US" dirty="0"/>
              <a:t>3:7</a:t>
            </a:r>
          </a:p>
        </p:txBody>
      </p:sp>
      <p:sp>
        <p:nvSpPr>
          <p:cNvPr id="4" name="Title 3">
            <a:extLst>
              <a:ext uri="{FF2B5EF4-FFF2-40B4-BE49-F238E27FC236}">
                <a16:creationId xmlns:a16="http://schemas.microsoft.com/office/drawing/2014/main" id="{79B8C214-C9D2-49F9-A3A7-9CF3CD899900}"/>
              </a:ext>
            </a:extLst>
          </p:cNvPr>
          <p:cNvSpPr>
            <a:spLocks noGrp="1"/>
          </p:cNvSpPr>
          <p:nvPr>
            <p:ph type="title"/>
          </p:nvPr>
        </p:nvSpPr>
        <p:spPr/>
        <p:txBody>
          <a:bodyPr/>
          <a:lstStyle/>
          <a:p>
            <a:r>
              <a:rPr lang="en-US" dirty="0"/>
              <a:t>She came softly and uncovered the place of his feet and lay down</a:t>
            </a:r>
          </a:p>
        </p:txBody>
      </p:sp>
    </p:spTree>
    <p:extLst>
      <p:ext uri="{BB962C8B-B14F-4D97-AF65-F5344CB8AC3E}">
        <p14:creationId xmlns:p14="http://schemas.microsoft.com/office/powerpoint/2010/main" val="35451403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BAB988B-8D7D-44B5-B06B-367C18F2F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2938" y="0"/>
            <a:ext cx="3278124" cy="6858000"/>
          </a:xfrm>
          <a:prstGeom prst="rect">
            <a:avLst/>
          </a:prstGeom>
        </p:spPr>
      </p:pic>
      <p:sp>
        <p:nvSpPr>
          <p:cNvPr id="2" name="Text Placeholder 1">
            <a:extLst>
              <a:ext uri="{FF2B5EF4-FFF2-40B4-BE49-F238E27FC236}">
                <a16:creationId xmlns:a16="http://schemas.microsoft.com/office/drawing/2014/main" id="{F68B7388-697F-4ABB-902A-54C3A0E71FC1}"/>
              </a:ext>
            </a:extLst>
          </p:cNvPr>
          <p:cNvSpPr>
            <a:spLocks noGrp="1"/>
          </p:cNvSpPr>
          <p:nvPr>
            <p:ph type="body" sz="quarter" idx="10"/>
          </p:nvPr>
        </p:nvSpPr>
        <p:spPr/>
        <p:txBody>
          <a:bodyPr/>
          <a:lstStyle/>
          <a:p>
            <a:r>
              <a:rPr lang="en-US" dirty="0"/>
              <a:t>Faience depicting an Asiatic prisoner, from </a:t>
            </a:r>
            <a:r>
              <a:rPr lang="en-US" dirty="0" err="1"/>
              <a:t>Medinet</a:t>
            </a:r>
            <a:r>
              <a:rPr lang="en-US" dirty="0"/>
              <a:t> </a:t>
            </a:r>
            <a:r>
              <a:rPr lang="en-US" dirty="0" err="1"/>
              <a:t>Habu</a:t>
            </a:r>
            <a:r>
              <a:rPr lang="en-US" dirty="0"/>
              <a:t> during the reign of Ramesses III</a:t>
            </a:r>
          </a:p>
        </p:txBody>
      </p:sp>
      <p:sp>
        <p:nvSpPr>
          <p:cNvPr id="3" name="Text Placeholder 2">
            <a:extLst>
              <a:ext uri="{FF2B5EF4-FFF2-40B4-BE49-F238E27FC236}">
                <a16:creationId xmlns:a16="http://schemas.microsoft.com/office/drawing/2014/main" id="{301C5FBC-41A9-4C16-8711-3A67BAD8AD30}"/>
              </a:ext>
            </a:extLst>
          </p:cNvPr>
          <p:cNvSpPr>
            <a:spLocks noGrp="1"/>
          </p:cNvSpPr>
          <p:nvPr>
            <p:ph type="body" sz="quarter" idx="12"/>
          </p:nvPr>
        </p:nvSpPr>
        <p:spPr/>
        <p:txBody>
          <a:bodyPr/>
          <a:lstStyle/>
          <a:p>
            <a:r>
              <a:rPr lang="en-US" dirty="0"/>
              <a:t>3:9</a:t>
            </a:r>
          </a:p>
        </p:txBody>
      </p:sp>
      <p:sp>
        <p:nvSpPr>
          <p:cNvPr id="4" name="Title 3">
            <a:extLst>
              <a:ext uri="{FF2B5EF4-FFF2-40B4-BE49-F238E27FC236}">
                <a16:creationId xmlns:a16="http://schemas.microsoft.com/office/drawing/2014/main" id="{52361338-1CE5-4B0F-BEDA-06E4E0A91A57}"/>
              </a:ext>
            </a:extLst>
          </p:cNvPr>
          <p:cNvSpPr>
            <a:spLocks noGrp="1"/>
          </p:cNvSpPr>
          <p:nvPr>
            <p:ph type="title"/>
          </p:nvPr>
        </p:nvSpPr>
        <p:spPr/>
        <p:txBody>
          <a:bodyPr/>
          <a:lstStyle/>
          <a:p>
            <a:r>
              <a:rPr lang="en-US" dirty="0"/>
              <a:t>I am Ruth your servant. So spread your covering over your servant, for you are a near kinsman</a:t>
            </a:r>
          </a:p>
        </p:txBody>
      </p:sp>
    </p:spTree>
    <p:extLst>
      <p:ext uri="{BB962C8B-B14F-4D97-AF65-F5344CB8AC3E}">
        <p14:creationId xmlns:p14="http://schemas.microsoft.com/office/powerpoint/2010/main" val="42929805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3F9F2C-81E3-4C21-BCD1-514E6C9B6D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7969" y="0"/>
            <a:ext cx="5068062" cy="6858000"/>
          </a:xfrm>
          <a:prstGeom prst="rect">
            <a:avLst/>
          </a:prstGeom>
        </p:spPr>
      </p:pic>
      <p:sp>
        <p:nvSpPr>
          <p:cNvPr id="2" name="Text Placeholder 1">
            <a:extLst>
              <a:ext uri="{FF2B5EF4-FFF2-40B4-BE49-F238E27FC236}">
                <a16:creationId xmlns:a16="http://schemas.microsoft.com/office/drawing/2014/main" id="{06CEB903-14CB-4578-BD09-AAF2389357C5}"/>
              </a:ext>
            </a:extLst>
          </p:cNvPr>
          <p:cNvSpPr>
            <a:spLocks noGrp="1"/>
          </p:cNvSpPr>
          <p:nvPr>
            <p:ph type="body" sz="quarter" idx="10"/>
          </p:nvPr>
        </p:nvSpPr>
        <p:spPr/>
        <p:txBody>
          <a:bodyPr/>
          <a:lstStyle/>
          <a:p>
            <a:r>
              <a:rPr lang="en-US" dirty="0"/>
              <a:t>Sheikh of a Palestine village</a:t>
            </a:r>
          </a:p>
        </p:txBody>
      </p:sp>
      <p:sp>
        <p:nvSpPr>
          <p:cNvPr id="3" name="Text Placeholder 2">
            <a:extLst>
              <a:ext uri="{FF2B5EF4-FFF2-40B4-BE49-F238E27FC236}">
                <a16:creationId xmlns:a16="http://schemas.microsoft.com/office/drawing/2014/main" id="{B5E32577-FB1B-4DBB-B74C-F9A00EC71F95}"/>
              </a:ext>
            </a:extLst>
          </p:cNvPr>
          <p:cNvSpPr>
            <a:spLocks noGrp="1"/>
          </p:cNvSpPr>
          <p:nvPr>
            <p:ph type="body" sz="quarter" idx="12"/>
          </p:nvPr>
        </p:nvSpPr>
        <p:spPr/>
        <p:txBody>
          <a:bodyPr/>
          <a:lstStyle/>
          <a:p>
            <a:r>
              <a:rPr lang="en-US" dirty="0"/>
              <a:t>3:9</a:t>
            </a:r>
          </a:p>
        </p:txBody>
      </p:sp>
      <p:sp>
        <p:nvSpPr>
          <p:cNvPr id="4" name="Title 3">
            <a:extLst>
              <a:ext uri="{FF2B5EF4-FFF2-40B4-BE49-F238E27FC236}">
                <a16:creationId xmlns:a16="http://schemas.microsoft.com/office/drawing/2014/main" id="{5DBAA70D-61BE-4430-902F-FF7574FDC002}"/>
              </a:ext>
            </a:extLst>
          </p:cNvPr>
          <p:cNvSpPr>
            <a:spLocks noGrp="1"/>
          </p:cNvSpPr>
          <p:nvPr>
            <p:ph type="title"/>
          </p:nvPr>
        </p:nvSpPr>
        <p:spPr/>
        <p:txBody>
          <a:bodyPr/>
          <a:lstStyle/>
          <a:p>
            <a:r>
              <a:rPr lang="en-US" dirty="0"/>
              <a:t>I am Ruth your servant. So spread your covering over your servant, for you are a near kinsman</a:t>
            </a:r>
          </a:p>
        </p:txBody>
      </p:sp>
    </p:spTree>
    <p:extLst>
      <p:ext uri="{BB962C8B-B14F-4D97-AF65-F5344CB8AC3E}">
        <p14:creationId xmlns:p14="http://schemas.microsoft.com/office/powerpoint/2010/main" val="2168349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HVHL - the 1900s\06 Traditional Life and Customs\Ruth Story\Ruth 2,1, Naomi had a relative whose name was Boaz, mat10151.jpg"/>
          <p:cNvPicPr>
            <a:picLocks noChangeAspect="1" noChangeArrowheads="1"/>
          </p:cNvPicPr>
          <p:nvPr/>
        </p:nvPicPr>
        <p:blipFill rotWithShape="1">
          <a:blip r:embed="rId3">
            <a:extLst>
              <a:ext uri="{28A0092B-C50C-407E-A947-70E740481C1C}">
                <a14:useLocalDpi xmlns:a14="http://schemas.microsoft.com/office/drawing/2010/main" val="0"/>
              </a:ext>
            </a:extLst>
          </a:blip>
          <a:srcRect t="4178"/>
          <a:stretch/>
        </p:blipFill>
        <p:spPr bwMode="auto">
          <a:xfrm>
            <a:off x="0" y="380557"/>
            <a:ext cx="9144000" cy="609688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“Boaz” sitting in field in reenactment of the story of Ruth</a:t>
            </a:r>
          </a:p>
        </p:txBody>
      </p:sp>
      <p:sp>
        <p:nvSpPr>
          <p:cNvPr id="4" name="Text Placeholder 3"/>
          <p:cNvSpPr>
            <a:spLocks noGrp="1"/>
          </p:cNvSpPr>
          <p:nvPr>
            <p:ph type="body" sz="quarter" idx="12"/>
          </p:nvPr>
        </p:nvSpPr>
        <p:spPr/>
        <p:txBody>
          <a:bodyPr/>
          <a:lstStyle/>
          <a:p>
            <a:r>
              <a:rPr lang="en-US" dirty="0"/>
              <a:t>3:2</a:t>
            </a:r>
          </a:p>
        </p:txBody>
      </p:sp>
      <p:sp>
        <p:nvSpPr>
          <p:cNvPr id="2" name="Title 1"/>
          <p:cNvSpPr>
            <a:spLocks noGrp="1"/>
          </p:cNvSpPr>
          <p:nvPr>
            <p:ph type="title"/>
          </p:nvPr>
        </p:nvSpPr>
        <p:spPr/>
        <p:txBody>
          <a:bodyPr/>
          <a:lstStyle/>
          <a:p>
            <a:r>
              <a:rPr lang="en-US" dirty="0"/>
              <a:t>Is not Boaz our kinsman, with whose maid servants you were?</a:t>
            </a:r>
          </a:p>
        </p:txBody>
      </p:sp>
    </p:spTree>
    <p:extLst>
      <p:ext uri="{BB962C8B-B14F-4D97-AF65-F5344CB8AC3E}">
        <p14:creationId xmlns:p14="http://schemas.microsoft.com/office/powerpoint/2010/main" val="40898489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D52561-9544-4123-A116-0405DC4613EF}"/>
              </a:ext>
            </a:extLst>
          </p:cNvPr>
          <p:cNvSpPr>
            <a:spLocks noGrp="1"/>
          </p:cNvSpPr>
          <p:nvPr>
            <p:ph type="body" sz="quarter" idx="10"/>
          </p:nvPr>
        </p:nvSpPr>
        <p:spPr/>
        <p:txBody>
          <a:bodyPr/>
          <a:lstStyle/>
          <a:p>
            <a:r>
              <a:rPr lang="en-US" dirty="0"/>
              <a:t>“YHWH” on a Paleo-Hebrew inscription from Mount Gerizim</a:t>
            </a:r>
          </a:p>
        </p:txBody>
      </p:sp>
      <p:sp>
        <p:nvSpPr>
          <p:cNvPr id="3" name="Text Placeholder 2">
            <a:extLst>
              <a:ext uri="{FF2B5EF4-FFF2-40B4-BE49-F238E27FC236}">
                <a16:creationId xmlns:a16="http://schemas.microsoft.com/office/drawing/2014/main" id="{696CB490-F3B1-4E8F-A509-7674651BFA06}"/>
              </a:ext>
            </a:extLst>
          </p:cNvPr>
          <p:cNvSpPr>
            <a:spLocks noGrp="1"/>
          </p:cNvSpPr>
          <p:nvPr>
            <p:ph type="body" sz="quarter" idx="12"/>
          </p:nvPr>
        </p:nvSpPr>
        <p:spPr/>
        <p:txBody>
          <a:bodyPr/>
          <a:lstStyle/>
          <a:p>
            <a:r>
              <a:rPr lang="en-US" dirty="0"/>
              <a:t>3:10</a:t>
            </a:r>
          </a:p>
        </p:txBody>
      </p:sp>
      <p:sp>
        <p:nvSpPr>
          <p:cNvPr id="4" name="Title 3">
            <a:extLst>
              <a:ext uri="{FF2B5EF4-FFF2-40B4-BE49-F238E27FC236}">
                <a16:creationId xmlns:a16="http://schemas.microsoft.com/office/drawing/2014/main" id="{AF4CF8FC-DDB0-4D93-AE9A-66409C336648}"/>
              </a:ext>
            </a:extLst>
          </p:cNvPr>
          <p:cNvSpPr>
            <a:spLocks noGrp="1"/>
          </p:cNvSpPr>
          <p:nvPr>
            <p:ph type="title"/>
          </p:nvPr>
        </p:nvSpPr>
        <p:spPr/>
        <p:txBody>
          <a:bodyPr/>
          <a:lstStyle/>
          <a:p>
            <a:r>
              <a:rPr lang="en-US" dirty="0"/>
              <a:t>May you be blessed by Yahweh, my daughter</a:t>
            </a:r>
          </a:p>
        </p:txBody>
      </p:sp>
      <p:pic>
        <p:nvPicPr>
          <p:cNvPr id="6" name="Picture 5">
            <a:extLst>
              <a:ext uri="{FF2B5EF4-FFF2-40B4-BE49-F238E27FC236}">
                <a16:creationId xmlns:a16="http://schemas.microsoft.com/office/drawing/2014/main" id="{F9C4C431-D3FE-4955-8571-8E70E0D3C3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1238861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PLBL\HVHL - the 1900s\06 Traditional Life and Customs\Ruth Story\Ruth 2,7, She has worked steadily, except for a short rest, mat10133.jpg"/>
          <p:cNvPicPr>
            <a:picLocks noChangeAspect="1" noChangeArrowheads="1"/>
          </p:cNvPicPr>
          <p:nvPr/>
        </p:nvPicPr>
        <p:blipFill rotWithShape="1">
          <a:blip r:embed="rId3">
            <a:extLst>
              <a:ext uri="{28A0092B-C50C-407E-A947-70E740481C1C}">
                <a14:useLocalDpi xmlns:a14="http://schemas.microsoft.com/office/drawing/2010/main" val="0"/>
              </a:ext>
            </a:extLst>
          </a:blip>
          <a:srcRect t="2914"/>
          <a:stretch/>
        </p:blipFill>
        <p:spPr bwMode="auto">
          <a:xfrm>
            <a:off x="0" y="352683"/>
            <a:ext cx="9144000" cy="615263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“Ruth” sitting by a pile of grain in a reenactment of the story of Ruth</a:t>
            </a:r>
          </a:p>
        </p:txBody>
      </p:sp>
      <p:sp>
        <p:nvSpPr>
          <p:cNvPr id="4" name="Text Placeholder 3"/>
          <p:cNvSpPr>
            <a:spLocks noGrp="1"/>
          </p:cNvSpPr>
          <p:nvPr>
            <p:ph type="body" sz="quarter" idx="12"/>
          </p:nvPr>
        </p:nvSpPr>
        <p:spPr/>
        <p:txBody>
          <a:bodyPr/>
          <a:lstStyle/>
          <a:p>
            <a:r>
              <a:rPr lang="en-US" dirty="0"/>
              <a:t>3:10</a:t>
            </a:r>
          </a:p>
        </p:txBody>
      </p:sp>
      <p:sp>
        <p:nvSpPr>
          <p:cNvPr id="2" name="Title 1"/>
          <p:cNvSpPr>
            <a:spLocks noGrp="1"/>
          </p:cNvSpPr>
          <p:nvPr>
            <p:ph type="title"/>
          </p:nvPr>
        </p:nvSpPr>
        <p:spPr/>
        <p:txBody>
          <a:bodyPr/>
          <a:lstStyle/>
          <a:p>
            <a:r>
              <a:rPr lang="en-US" dirty="0"/>
              <a:t>In that you did not follow young men, whether poor or rich</a:t>
            </a:r>
          </a:p>
        </p:txBody>
      </p:sp>
    </p:spTree>
    <p:extLst>
      <p:ext uri="{BB962C8B-B14F-4D97-AF65-F5344CB8AC3E}">
        <p14:creationId xmlns:p14="http://schemas.microsoft.com/office/powerpoint/2010/main" val="3208242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1033EF-B17F-4480-B467-5590AB64CB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4253" y="0"/>
            <a:ext cx="5095494" cy="6858000"/>
          </a:xfrm>
          <a:prstGeom prst="rect">
            <a:avLst/>
          </a:prstGeom>
        </p:spPr>
      </p:pic>
      <p:sp>
        <p:nvSpPr>
          <p:cNvPr id="2" name="Text Placeholder 1">
            <a:extLst>
              <a:ext uri="{FF2B5EF4-FFF2-40B4-BE49-F238E27FC236}">
                <a16:creationId xmlns:a16="http://schemas.microsoft.com/office/drawing/2014/main" id="{72A13F55-C577-4545-B50A-32BDEDF77703}"/>
              </a:ext>
            </a:extLst>
          </p:cNvPr>
          <p:cNvSpPr>
            <a:spLocks noGrp="1"/>
          </p:cNvSpPr>
          <p:nvPr>
            <p:ph type="body" sz="quarter" idx="10"/>
          </p:nvPr>
        </p:nvSpPr>
        <p:spPr/>
        <p:txBody>
          <a:bodyPr/>
          <a:lstStyle/>
          <a:p>
            <a:r>
              <a:rPr lang="en-US" dirty="0"/>
              <a:t>Sheik </a:t>
            </a:r>
            <a:r>
              <a:rPr lang="en-US" dirty="0" err="1"/>
              <a:t>Akif</a:t>
            </a:r>
            <a:r>
              <a:rPr lang="en-US" dirty="0"/>
              <a:t> and </a:t>
            </a:r>
            <a:r>
              <a:rPr lang="en-US" dirty="0" err="1"/>
              <a:t>Mahshur</a:t>
            </a:r>
            <a:r>
              <a:rPr lang="en-US" dirty="0"/>
              <a:t>, sons of </a:t>
            </a:r>
            <a:r>
              <a:rPr lang="en-US" dirty="0" err="1"/>
              <a:t>Mutgal</a:t>
            </a:r>
            <a:r>
              <a:rPr lang="en-US" dirty="0"/>
              <a:t> Pasha</a:t>
            </a:r>
          </a:p>
        </p:txBody>
      </p:sp>
      <p:sp>
        <p:nvSpPr>
          <p:cNvPr id="3" name="Text Placeholder 2">
            <a:extLst>
              <a:ext uri="{FF2B5EF4-FFF2-40B4-BE49-F238E27FC236}">
                <a16:creationId xmlns:a16="http://schemas.microsoft.com/office/drawing/2014/main" id="{AA69F89E-8941-4937-B8DC-0ECC589112F5}"/>
              </a:ext>
            </a:extLst>
          </p:cNvPr>
          <p:cNvSpPr>
            <a:spLocks noGrp="1"/>
          </p:cNvSpPr>
          <p:nvPr>
            <p:ph type="body" sz="quarter" idx="12"/>
          </p:nvPr>
        </p:nvSpPr>
        <p:spPr/>
        <p:txBody>
          <a:bodyPr/>
          <a:lstStyle/>
          <a:p>
            <a:r>
              <a:rPr lang="en-US" dirty="0"/>
              <a:t>3:10</a:t>
            </a:r>
          </a:p>
        </p:txBody>
      </p:sp>
      <p:sp>
        <p:nvSpPr>
          <p:cNvPr id="4" name="Title 3">
            <a:extLst>
              <a:ext uri="{FF2B5EF4-FFF2-40B4-BE49-F238E27FC236}">
                <a16:creationId xmlns:a16="http://schemas.microsoft.com/office/drawing/2014/main" id="{D79D8DA2-5E1D-415B-9B34-916957C4C074}"/>
              </a:ext>
            </a:extLst>
          </p:cNvPr>
          <p:cNvSpPr>
            <a:spLocks noGrp="1"/>
          </p:cNvSpPr>
          <p:nvPr>
            <p:ph type="title"/>
          </p:nvPr>
        </p:nvSpPr>
        <p:spPr/>
        <p:txBody>
          <a:bodyPr/>
          <a:lstStyle/>
          <a:p>
            <a:r>
              <a:rPr lang="en-US" dirty="0"/>
              <a:t>In that you did not follow young men, whether poor or rich</a:t>
            </a:r>
          </a:p>
        </p:txBody>
      </p:sp>
    </p:spTree>
    <p:extLst>
      <p:ext uri="{BB962C8B-B14F-4D97-AF65-F5344CB8AC3E}">
        <p14:creationId xmlns:p14="http://schemas.microsoft.com/office/powerpoint/2010/main" val="32649453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7BB00A4-677B-4C0C-950B-5672AFF207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6429" y="0"/>
            <a:ext cx="6851142" cy="6858000"/>
          </a:xfrm>
          <a:prstGeom prst="rect">
            <a:avLst/>
          </a:prstGeom>
        </p:spPr>
      </p:pic>
      <p:sp>
        <p:nvSpPr>
          <p:cNvPr id="2" name="Text Placeholder 1">
            <a:extLst>
              <a:ext uri="{FF2B5EF4-FFF2-40B4-BE49-F238E27FC236}">
                <a16:creationId xmlns:a16="http://schemas.microsoft.com/office/drawing/2014/main" id="{9CA794BD-78BE-4AF4-80BF-B6F67D969B78}"/>
              </a:ext>
            </a:extLst>
          </p:cNvPr>
          <p:cNvSpPr>
            <a:spLocks noGrp="1"/>
          </p:cNvSpPr>
          <p:nvPr>
            <p:ph type="body" sz="quarter" idx="10"/>
          </p:nvPr>
        </p:nvSpPr>
        <p:spPr/>
        <p:txBody>
          <a:bodyPr/>
          <a:lstStyle/>
          <a:p>
            <a:r>
              <a:rPr lang="en-US" dirty="0"/>
              <a:t>Young Bedouin men of Beersheba</a:t>
            </a:r>
          </a:p>
        </p:txBody>
      </p:sp>
      <p:sp>
        <p:nvSpPr>
          <p:cNvPr id="3" name="Text Placeholder 2">
            <a:extLst>
              <a:ext uri="{FF2B5EF4-FFF2-40B4-BE49-F238E27FC236}">
                <a16:creationId xmlns:a16="http://schemas.microsoft.com/office/drawing/2014/main" id="{6AFE0D39-4E86-4EC6-813F-6624F609E311}"/>
              </a:ext>
            </a:extLst>
          </p:cNvPr>
          <p:cNvSpPr>
            <a:spLocks noGrp="1"/>
          </p:cNvSpPr>
          <p:nvPr>
            <p:ph type="body" sz="quarter" idx="12"/>
          </p:nvPr>
        </p:nvSpPr>
        <p:spPr/>
        <p:txBody>
          <a:bodyPr/>
          <a:lstStyle/>
          <a:p>
            <a:r>
              <a:rPr lang="en-US" dirty="0"/>
              <a:t>3:10</a:t>
            </a:r>
          </a:p>
        </p:txBody>
      </p:sp>
      <p:sp>
        <p:nvSpPr>
          <p:cNvPr id="4" name="Title 3">
            <a:extLst>
              <a:ext uri="{FF2B5EF4-FFF2-40B4-BE49-F238E27FC236}">
                <a16:creationId xmlns:a16="http://schemas.microsoft.com/office/drawing/2014/main" id="{6D24D875-777D-4BE6-964A-91E52D3ED198}"/>
              </a:ext>
            </a:extLst>
          </p:cNvPr>
          <p:cNvSpPr>
            <a:spLocks noGrp="1"/>
          </p:cNvSpPr>
          <p:nvPr>
            <p:ph type="title"/>
          </p:nvPr>
        </p:nvSpPr>
        <p:spPr/>
        <p:txBody>
          <a:bodyPr/>
          <a:lstStyle/>
          <a:p>
            <a:r>
              <a:rPr lang="en-US" dirty="0"/>
              <a:t>In that you did not follow young men, whether poor or rich</a:t>
            </a:r>
          </a:p>
        </p:txBody>
      </p:sp>
    </p:spTree>
    <p:extLst>
      <p:ext uri="{BB962C8B-B14F-4D97-AF65-F5344CB8AC3E}">
        <p14:creationId xmlns:p14="http://schemas.microsoft.com/office/powerpoint/2010/main" val="40727782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Bethlehem (aerial view from the northwest)</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All the people in my city know that you are a worthy woman</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31985126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Bethlehem (aerial view from the northwest)</a:t>
            </a:r>
          </a:p>
        </p:txBody>
      </p:sp>
      <p:sp>
        <p:nvSpPr>
          <p:cNvPr id="3" name="Text Placeholder 2"/>
          <p:cNvSpPr>
            <a:spLocks noGrp="1"/>
          </p:cNvSpPr>
          <p:nvPr>
            <p:ph type="body" sz="quarter" idx="12"/>
          </p:nvPr>
        </p:nvSpPr>
        <p:spPr/>
        <p:txBody>
          <a:bodyPr/>
          <a:lstStyle/>
          <a:p>
            <a:r>
              <a:rPr lang="en-US" dirty="0"/>
              <a:t>3:11</a:t>
            </a:r>
          </a:p>
        </p:txBody>
      </p:sp>
      <p:sp>
        <p:nvSpPr>
          <p:cNvPr id="4" name="Title 3"/>
          <p:cNvSpPr>
            <a:spLocks noGrp="1"/>
          </p:cNvSpPr>
          <p:nvPr>
            <p:ph type="title"/>
          </p:nvPr>
        </p:nvSpPr>
        <p:spPr/>
        <p:txBody>
          <a:bodyPr/>
          <a:lstStyle/>
          <a:p>
            <a:r>
              <a:rPr lang="en-US" dirty="0"/>
              <a:t>All the people in my city know that you are a worthy woman</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850900"/>
            <a:ext cx="9144000" cy="5148072"/>
          </a:xfrm>
          <a:prstGeom prst="rect">
            <a:avLst/>
          </a:prstGeom>
        </p:spPr>
      </p:pic>
      <p:sp>
        <p:nvSpPr>
          <p:cNvPr id="6" name="Text Box 1029"/>
          <p:cNvSpPr txBox="1">
            <a:spLocks noChangeArrowheads="1"/>
          </p:cNvSpPr>
          <p:nvPr/>
        </p:nvSpPr>
        <p:spPr bwMode="auto">
          <a:xfrm>
            <a:off x="1001114" y="1828800"/>
            <a:ext cx="3255418"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Bethlehem Church of Nativity</a:t>
            </a:r>
          </a:p>
        </p:txBody>
      </p:sp>
      <p:sp>
        <p:nvSpPr>
          <p:cNvPr id="7" name="Oval 6"/>
          <p:cNvSpPr/>
          <p:nvPr/>
        </p:nvSpPr>
        <p:spPr>
          <a:xfrm>
            <a:off x="4142232" y="2175828"/>
            <a:ext cx="228600" cy="200055"/>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12372782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87AF0CE-808B-47B7-862F-3052EED43E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a:t>
            </a:r>
          </a:p>
        </p:txBody>
      </p:sp>
      <p:sp>
        <p:nvSpPr>
          <p:cNvPr id="4" name="Text Placeholder 3"/>
          <p:cNvSpPr>
            <a:spLocks noGrp="1"/>
          </p:cNvSpPr>
          <p:nvPr>
            <p:ph type="body" sz="quarter" idx="12"/>
          </p:nvPr>
        </p:nvSpPr>
        <p:spPr/>
        <p:txBody>
          <a:bodyPr/>
          <a:lstStyle/>
          <a:p>
            <a:r>
              <a:rPr lang="en-US" dirty="0"/>
              <a:t>3:11</a:t>
            </a:r>
          </a:p>
        </p:txBody>
      </p:sp>
      <p:sp>
        <p:nvSpPr>
          <p:cNvPr id="2" name="Title 1"/>
          <p:cNvSpPr>
            <a:spLocks noGrp="1"/>
          </p:cNvSpPr>
          <p:nvPr>
            <p:ph type="title"/>
          </p:nvPr>
        </p:nvSpPr>
        <p:spPr/>
        <p:txBody>
          <a:bodyPr/>
          <a:lstStyle/>
          <a:p>
            <a:r>
              <a:rPr lang="en-US" dirty="0"/>
              <a:t>All the people in my city know that you are a worthy woman</a:t>
            </a:r>
          </a:p>
        </p:txBody>
      </p:sp>
    </p:spTree>
    <p:extLst>
      <p:ext uri="{BB962C8B-B14F-4D97-AF65-F5344CB8AC3E}">
        <p14:creationId xmlns:p14="http://schemas.microsoft.com/office/powerpoint/2010/main" val="8396438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65F98B2-C608-45B5-A9F9-9462DEEE22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a:t>
            </a:r>
          </a:p>
        </p:txBody>
      </p:sp>
      <p:sp>
        <p:nvSpPr>
          <p:cNvPr id="4" name="Text Placeholder 3"/>
          <p:cNvSpPr>
            <a:spLocks noGrp="1"/>
          </p:cNvSpPr>
          <p:nvPr>
            <p:ph type="body" sz="quarter" idx="12"/>
          </p:nvPr>
        </p:nvSpPr>
        <p:spPr/>
        <p:txBody>
          <a:bodyPr/>
          <a:lstStyle/>
          <a:p>
            <a:r>
              <a:rPr lang="en-US" dirty="0"/>
              <a:t>3:11</a:t>
            </a:r>
          </a:p>
        </p:txBody>
      </p:sp>
      <p:sp>
        <p:nvSpPr>
          <p:cNvPr id="2" name="Title 1"/>
          <p:cNvSpPr>
            <a:spLocks noGrp="1"/>
          </p:cNvSpPr>
          <p:nvPr>
            <p:ph type="title"/>
          </p:nvPr>
        </p:nvSpPr>
        <p:spPr/>
        <p:txBody>
          <a:bodyPr/>
          <a:lstStyle/>
          <a:p>
            <a:r>
              <a:rPr lang="en-US" dirty="0"/>
              <a:t>All the people in my city know that you are a worthy woman</a:t>
            </a:r>
          </a:p>
        </p:txBody>
      </p:sp>
      <p:sp>
        <p:nvSpPr>
          <p:cNvPr id="11" name="Text Box 1029">
            <a:extLst>
              <a:ext uri="{FF2B5EF4-FFF2-40B4-BE49-F238E27FC236}">
                <a16:creationId xmlns:a16="http://schemas.microsoft.com/office/drawing/2014/main" id="{FEA6566E-EC91-4C65-A991-E0DA1A139E78}"/>
              </a:ext>
            </a:extLst>
          </p:cNvPr>
          <p:cNvSpPr txBox="1">
            <a:spLocks noChangeArrowheads="1"/>
          </p:cNvSpPr>
          <p:nvPr/>
        </p:nvSpPr>
        <p:spPr bwMode="auto">
          <a:xfrm>
            <a:off x="4782883" y="3324113"/>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12" name="Text Box 1029">
            <a:extLst>
              <a:ext uri="{FF2B5EF4-FFF2-40B4-BE49-F238E27FC236}">
                <a16:creationId xmlns:a16="http://schemas.microsoft.com/office/drawing/2014/main" id="{A5FD8C5A-78A2-46B0-8852-23ADF3DA340B}"/>
              </a:ext>
            </a:extLst>
          </p:cNvPr>
          <p:cNvSpPr txBox="1">
            <a:spLocks noChangeArrowheads="1"/>
          </p:cNvSpPr>
          <p:nvPr/>
        </p:nvSpPr>
        <p:spPr bwMode="auto">
          <a:xfrm>
            <a:off x="1740109" y="2701229"/>
            <a:ext cx="2291012" cy="707886"/>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approximate area of</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10" name="Oval 9">
            <a:extLst>
              <a:ext uri="{FF2B5EF4-FFF2-40B4-BE49-F238E27FC236}">
                <a16:creationId xmlns:a16="http://schemas.microsoft.com/office/drawing/2014/main" id="{9945EF58-7BD6-48DE-A1BF-F4F641AE49B2}"/>
              </a:ext>
            </a:extLst>
          </p:cNvPr>
          <p:cNvSpPr/>
          <p:nvPr/>
        </p:nvSpPr>
        <p:spPr>
          <a:xfrm>
            <a:off x="1260139" y="2123402"/>
            <a:ext cx="3276600" cy="1889064"/>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6" name="Freeform: Shape 15">
            <a:extLst>
              <a:ext uri="{FF2B5EF4-FFF2-40B4-BE49-F238E27FC236}">
                <a16:creationId xmlns:a16="http://schemas.microsoft.com/office/drawing/2014/main" id="{86A7B5EB-84D9-4281-88BD-17A7C1BAD32F}"/>
              </a:ext>
            </a:extLst>
          </p:cNvPr>
          <p:cNvSpPr/>
          <p:nvPr/>
        </p:nvSpPr>
        <p:spPr>
          <a:xfrm>
            <a:off x="3980329" y="3055172"/>
            <a:ext cx="935916" cy="537882"/>
          </a:xfrm>
          <a:custGeom>
            <a:avLst/>
            <a:gdLst>
              <a:gd name="connsiteX0" fmla="*/ 258184 w 935916"/>
              <a:gd name="connsiteY0" fmla="*/ 0 h 537882"/>
              <a:gd name="connsiteX1" fmla="*/ 935916 w 935916"/>
              <a:gd name="connsiteY1" fmla="*/ 290456 h 537882"/>
              <a:gd name="connsiteX2" fmla="*/ 666975 w 935916"/>
              <a:gd name="connsiteY2" fmla="*/ 537882 h 537882"/>
              <a:gd name="connsiteX3" fmla="*/ 0 w 935916"/>
              <a:gd name="connsiteY3" fmla="*/ 322729 h 537882"/>
              <a:gd name="connsiteX4" fmla="*/ 258184 w 935916"/>
              <a:gd name="connsiteY4" fmla="*/ 0 h 537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916" h="537882">
                <a:moveTo>
                  <a:pt x="258184" y="0"/>
                </a:moveTo>
                <a:lnTo>
                  <a:pt x="935916" y="290456"/>
                </a:lnTo>
                <a:lnTo>
                  <a:pt x="666975" y="537882"/>
                </a:lnTo>
                <a:lnTo>
                  <a:pt x="0" y="322729"/>
                </a:lnTo>
                <a:lnTo>
                  <a:pt x="258184" y="0"/>
                </a:lnTo>
                <a:close/>
              </a:path>
            </a:pathLst>
          </a:cu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Tree>
    <p:extLst>
      <p:ext uri="{BB962C8B-B14F-4D97-AF65-F5344CB8AC3E}">
        <p14:creationId xmlns:p14="http://schemas.microsoft.com/office/powerpoint/2010/main" val="11776995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erson standing next to a stone wall&#10;&#10;Description generated with high confidence">
            <a:extLst>
              <a:ext uri="{FF2B5EF4-FFF2-40B4-BE49-F238E27FC236}">
                <a16:creationId xmlns:a16="http://schemas.microsoft.com/office/drawing/2014/main" id="{6F5242DA-D956-4DBD-87CB-A6D89168B3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752" y="0"/>
            <a:ext cx="6254496" cy="6858000"/>
          </a:xfrm>
          <a:prstGeom prst="rect">
            <a:avLst/>
          </a:prstGeom>
        </p:spPr>
      </p:pic>
      <p:sp>
        <p:nvSpPr>
          <p:cNvPr id="2" name="Text Placeholder 1">
            <a:extLst>
              <a:ext uri="{FF2B5EF4-FFF2-40B4-BE49-F238E27FC236}">
                <a16:creationId xmlns:a16="http://schemas.microsoft.com/office/drawing/2014/main" id="{F76268DB-72FF-4661-AEEB-56E07A946F2E}"/>
              </a:ext>
            </a:extLst>
          </p:cNvPr>
          <p:cNvSpPr>
            <a:spLocks noGrp="1"/>
          </p:cNvSpPr>
          <p:nvPr>
            <p:ph type="body" sz="quarter" idx="10"/>
          </p:nvPr>
        </p:nvSpPr>
        <p:spPr/>
        <p:txBody>
          <a:bodyPr/>
          <a:lstStyle/>
          <a:p>
            <a:r>
              <a:rPr lang="en-US" dirty="0"/>
              <a:t>Street in Bethlehem</a:t>
            </a:r>
          </a:p>
        </p:txBody>
      </p:sp>
      <p:sp>
        <p:nvSpPr>
          <p:cNvPr id="3" name="Text Placeholder 2">
            <a:extLst>
              <a:ext uri="{FF2B5EF4-FFF2-40B4-BE49-F238E27FC236}">
                <a16:creationId xmlns:a16="http://schemas.microsoft.com/office/drawing/2014/main" id="{A9AC4B05-EDCF-4368-8C67-E16B51210A79}"/>
              </a:ext>
            </a:extLst>
          </p:cNvPr>
          <p:cNvSpPr>
            <a:spLocks noGrp="1"/>
          </p:cNvSpPr>
          <p:nvPr>
            <p:ph type="body" sz="quarter" idx="12"/>
          </p:nvPr>
        </p:nvSpPr>
        <p:spPr/>
        <p:txBody>
          <a:bodyPr/>
          <a:lstStyle/>
          <a:p>
            <a:r>
              <a:rPr lang="en-US" dirty="0"/>
              <a:t>3:11</a:t>
            </a:r>
          </a:p>
        </p:txBody>
      </p:sp>
      <p:sp>
        <p:nvSpPr>
          <p:cNvPr id="4" name="Title 3">
            <a:extLst>
              <a:ext uri="{FF2B5EF4-FFF2-40B4-BE49-F238E27FC236}">
                <a16:creationId xmlns:a16="http://schemas.microsoft.com/office/drawing/2014/main" id="{A7C8790A-8176-48F5-BDF8-787A71306742}"/>
              </a:ext>
            </a:extLst>
          </p:cNvPr>
          <p:cNvSpPr>
            <a:spLocks noGrp="1"/>
          </p:cNvSpPr>
          <p:nvPr>
            <p:ph type="title"/>
          </p:nvPr>
        </p:nvSpPr>
        <p:spPr/>
        <p:txBody>
          <a:bodyPr/>
          <a:lstStyle/>
          <a:p>
            <a:r>
              <a:rPr lang="en-US" dirty="0"/>
              <a:t>All the people in my city know that you are a worthy woman</a:t>
            </a:r>
          </a:p>
        </p:txBody>
      </p:sp>
    </p:spTree>
    <p:extLst>
      <p:ext uri="{BB962C8B-B14F-4D97-AF65-F5344CB8AC3E}">
        <p14:creationId xmlns:p14="http://schemas.microsoft.com/office/powerpoint/2010/main" val="24205494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PLBL\HVHL - the 1900s\06 Traditional Life and Customs\Ruth Story\Ruth 2,11, All know that you are a woman of noble character, mat1015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5278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“Ruth” sitting among the piles of grain in reenactment of the story of Ruth</a:t>
            </a:r>
          </a:p>
        </p:txBody>
      </p:sp>
      <p:sp>
        <p:nvSpPr>
          <p:cNvPr id="4" name="Text Placeholder 3"/>
          <p:cNvSpPr>
            <a:spLocks noGrp="1"/>
          </p:cNvSpPr>
          <p:nvPr>
            <p:ph type="body" sz="quarter" idx="12"/>
          </p:nvPr>
        </p:nvSpPr>
        <p:spPr/>
        <p:txBody>
          <a:bodyPr/>
          <a:lstStyle/>
          <a:p>
            <a:r>
              <a:rPr lang="en-US"/>
              <a:t>3:11</a:t>
            </a:r>
            <a:endParaRPr lang="en-US" dirty="0"/>
          </a:p>
        </p:txBody>
      </p:sp>
      <p:sp>
        <p:nvSpPr>
          <p:cNvPr id="2" name="Title 1"/>
          <p:cNvSpPr>
            <a:spLocks noGrp="1"/>
          </p:cNvSpPr>
          <p:nvPr>
            <p:ph type="title"/>
          </p:nvPr>
        </p:nvSpPr>
        <p:spPr/>
        <p:txBody>
          <a:bodyPr/>
          <a:lstStyle/>
          <a:p>
            <a:r>
              <a:rPr lang="en-US" dirty="0"/>
              <a:t>All the people in my city know that you are a worthy woman</a:t>
            </a:r>
          </a:p>
        </p:txBody>
      </p:sp>
    </p:spTree>
    <p:extLst>
      <p:ext uri="{BB962C8B-B14F-4D97-AF65-F5344CB8AC3E}">
        <p14:creationId xmlns:p14="http://schemas.microsoft.com/office/powerpoint/2010/main" val="3298816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6D7E605-F06E-498A-8C39-5548CD8861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0896"/>
            <a:ext cx="9144000" cy="6236208"/>
          </a:xfrm>
          <a:prstGeom prst="rect">
            <a:avLst/>
          </a:prstGeom>
        </p:spPr>
      </p:pic>
      <p:sp>
        <p:nvSpPr>
          <p:cNvPr id="2" name="Text Placeholder 1">
            <a:extLst>
              <a:ext uri="{FF2B5EF4-FFF2-40B4-BE49-F238E27FC236}">
                <a16:creationId xmlns:a16="http://schemas.microsoft.com/office/drawing/2014/main" id="{3DA49278-AD09-4EB0-8E1C-55404D7EC73E}"/>
              </a:ext>
            </a:extLst>
          </p:cNvPr>
          <p:cNvSpPr>
            <a:spLocks noGrp="1"/>
          </p:cNvSpPr>
          <p:nvPr>
            <p:ph type="body" sz="quarter" idx="10"/>
          </p:nvPr>
        </p:nvSpPr>
        <p:spPr/>
        <p:txBody>
          <a:bodyPr/>
          <a:lstStyle/>
          <a:p>
            <a:r>
              <a:rPr lang="en-US" dirty="0"/>
              <a:t>Group of harvesters in fields of Bethlehem</a:t>
            </a:r>
          </a:p>
        </p:txBody>
      </p:sp>
      <p:sp>
        <p:nvSpPr>
          <p:cNvPr id="3" name="Text Placeholder 2">
            <a:extLst>
              <a:ext uri="{FF2B5EF4-FFF2-40B4-BE49-F238E27FC236}">
                <a16:creationId xmlns:a16="http://schemas.microsoft.com/office/drawing/2014/main" id="{F326531D-65A2-45D0-B658-D4807F7E1F2E}"/>
              </a:ext>
            </a:extLst>
          </p:cNvPr>
          <p:cNvSpPr>
            <a:spLocks noGrp="1"/>
          </p:cNvSpPr>
          <p:nvPr>
            <p:ph type="body" sz="quarter" idx="12"/>
          </p:nvPr>
        </p:nvSpPr>
        <p:spPr/>
        <p:txBody>
          <a:bodyPr/>
          <a:lstStyle/>
          <a:p>
            <a:r>
              <a:rPr lang="en-US" dirty="0"/>
              <a:t>3:2</a:t>
            </a:r>
          </a:p>
        </p:txBody>
      </p:sp>
      <p:sp>
        <p:nvSpPr>
          <p:cNvPr id="4" name="Title 3">
            <a:extLst>
              <a:ext uri="{FF2B5EF4-FFF2-40B4-BE49-F238E27FC236}">
                <a16:creationId xmlns:a16="http://schemas.microsoft.com/office/drawing/2014/main" id="{2532E447-B048-4E80-BFB2-3E4631E82C9B}"/>
              </a:ext>
            </a:extLst>
          </p:cNvPr>
          <p:cNvSpPr>
            <a:spLocks noGrp="1"/>
          </p:cNvSpPr>
          <p:nvPr>
            <p:ph type="title"/>
          </p:nvPr>
        </p:nvSpPr>
        <p:spPr/>
        <p:txBody>
          <a:bodyPr/>
          <a:lstStyle/>
          <a:p>
            <a:r>
              <a:rPr lang="en-US" dirty="0"/>
              <a:t>Is not Boaz our kinsman, with whose maid servants you were?</a:t>
            </a:r>
          </a:p>
        </p:txBody>
      </p:sp>
    </p:spTree>
    <p:extLst>
      <p:ext uri="{BB962C8B-B14F-4D97-AF65-F5344CB8AC3E}">
        <p14:creationId xmlns:p14="http://schemas.microsoft.com/office/powerpoint/2010/main" val="21528496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100" y="21255"/>
            <a:ext cx="4495800" cy="6842922"/>
          </a:xfrm>
          <a:prstGeom prst="rect">
            <a:avLst/>
          </a:prstGeom>
        </p:spPr>
      </p:pic>
      <p:sp>
        <p:nvSpPr>
          <p:cNvPr id="2" name="Text Placeholder 1"/>
          <p:cNvSpPr>
            <a:spLocks noGrp="1"/>
          </p:cNvSpPr>
          <p:nvPr>
            <p:ph type="body" sz="quarter" idx="10"/>
          </p:nvPr>
        </p:nvSpPr>
        <p:spPr/>
        <p:txBody>
          <a:bodyPr/>
          <a:lstStyle/>
          <a:p>
            <a:r>
              <a:rPr lang="en-US" dirty="0"/>
              <a:t>Tablet recording an adoption through land purchase, from </a:t>
            </a:r>
            <a:r>
              <a:rPr lang="en-US" dirty="0" err="1"/>
              <a:t>Nuzi</a:t>
            </a:r>
            <a:endParaRPr lang="en-US" dirty="0"/>
          </a:p>
        </p:txBody>
      </p:sp>
      <p:sp>
        <p:nvSpPr>
          <p:cNvPr id="3" name="Text Placeholder 2"/>
          <p:cNvSpPr>
            <a:spLocks noGrp="1"/>
          </p:cNvSpPr>
          <p:nvPr>
            <p:ph type="body" sz="quarter" idx="12"/>
          </p:nvPr>
        </p:nvSpPr>
        <p:spPr/>
        <p:txBody>
          <a:bodyPr/>
          <a:lstStyle/>
          <a:p>
            <a:r>
              <a:rPr lang="en-US" dirty="0"/>
              <a:t>3:12</a:t>
            </a:r>
          </a:p>
        </p:txBody>
      </p:sp>
      <p:sp>
        <p:nvSpPr>
          <p:cNvPr id="4" name="Title 3"/>
          <p:cNvSpPr>
            <a:spLocks noGrp="1"/>
          </p:cNvSpPr>
          <p:nvPr>
            <p:ph type="title"/>
          </p:nvPr>
        </p:nvSpPr>
        <p:spPr/>
        <p:txBody>
          <a:bodyPr/>
          <a:lstStyle/>
          <a:p>
            <a:r>
              <a:rPr lang="en-US" dirty="0"/>
              <a:t>It is true that I am a near kinsman, however, there is a kinsman nearer than I</a:t>
            </a:r>
          </a:p>
        </p:txBody>
      </p:sp>
    </p:spTree>
    <p:extLst>
      <p:ext uri="{BB962C8B-B14F-4D97-AF65-F5344CB8AC3E}">
        <p14:creationId xmlns:p14="http://schemas.microsoft.com/office/powerpoint/2010/main" val="951208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mammal, animal, grass&#10;&#10;Description generated with very high confidence">
            <a:extLst>
              <a:ext uri="{FF2B5EF4-FFF2-40B4-BE49-F238E27FC236}">
                <a16:creationId xmlns:a16="http://schemas.microsoft.com/office/drawing/2014/main" id="{4C1E6443-4D9A-4646-AE06-977052595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9748"/>
            <a:ext cx="9144000" cy="6318504"/>
          </a:xfrm>
          <a:prstGeom prst="rect">
            <a:avLst/>
          </a:prstGeom>
        </p:spPr>
      </p:pic>
      <p:sp>
        <p:nvSpPr>
          <p:cNvPr id="3" name="Text Placeholder 2"/>
          <p:cNvSpPr>
            <a:spLocks noGrp="1"/>
          </p:cNvSpPr>
          <p:nvPr>
            <p:ph type="body" sz="quarter" idx="10"/>
          </p:nvPr>
        </p:nvSpPr>
        <p:spPr/>
        <p:txBody>
          <a:bodyPr/>
          <a:lstStyle/>
          <a:p>
            <a:r>
              <a:rPr lang="en-US" dirty="0"/>
              <a:t>Nighttime scene in fields near Bethlehem</a:t>
            </a:r>
          </a:p>
        </p:txBody>
      </p:sp>
      <p:sp>
        <p:nvSpPr>
          <p:cNvPr id="4" name="Text Placeholder 3"/>
          <p:cNvSpPr>
            <a:spLocks noGrp="1"/>
          </p:cNvSpPr>
          <p:nvPr>
            <p:ph type="body" sz="quarter" idx="12"/>
          </p:nvPr>
        </p:nvSpPr>
        <p:spPr/>
        <p:txBody>
          <a:bodyPr/>
          <a:lstStyle/>
          <a:p>
            <a:r>
              <a:rPr lang="en-US" dirty="0"/>
              <a:t>3:13</a:t>
            </a:r>
          </a:p>
        </p:txBody>
      </p:sp>
      <p:sp>
        <p:nvSpPr>
          <p:cNvPr id="2" name="Title 1"/>
          <p:cNvSpPr>
            <a:spLocks noGrp="1"/>
          </p:cNvSpPr>
          <p:nvPr>
            <p:ph type="title"/>
          </p:nvPr>
        </p:nvSpPr>
        <p:spPr/>
        <p:txBody>
          <a:bodyPr/>
          <a:lstStyle/>
          <a:p>
            <a:r>
              <a:rPr lang="en-US" dirty="0"/>
              <a:t>Stay for the night</a:t>
            </a:r>
          </a:p>
        </p:txBody>
      </p:sp>
    </p:spTree>
    <p:extLst>
      <p:ext uri="{BB962C8B-B14F-4D97-AF65-F5344CB8AC3E}">
        <p14:creationId xmlns:p14="http://schemas.microsoft.com/office/powerpoint/2010/main" val="41435235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Bethlehem (from the north)</a:t>
            </a:r>
          </a:p>
        </p:txBody>
      </p:sp>
      <p:sp>
        <p:nvSpPr>
          <p:cNvPr id="3" name="Text Placeholder 2"/>
          <p:cNvSpPr>
            <a:spLocks noGrp="1"/>
          </p:cNvSpPr>
          <p:nvPr>
            <p:ph type="body" sz="quarter" idx="12"/>
          </p:nvPr>
        </p:nvSpPr>
        <p:spPr/>
        <p:txBody>
          <a:bodyPr/>
          <a:lstStyle/>
          <a:p>
            <a:r>
              <a:rPr lang="en-US"/>
              <a:t>3:13</a:t>
            </a:r>
          </a:p>
        </p:txBody>
      </p:sp>
      <p:sp>
        <p:nvSpPr>
          <p:cNvPr id="4" name="Title 3"/>
          <p:cNvSpPr>
            <a:spLocks noGrp="1"/>
          </p:cNvSpPr>
          <p:nvPr>
            <p:ph type="title"/>
          </p:nvPr>
        </p:nvSpPr>
        <p:spPr/>
        <p:txBody>
          <a:bodyPr/>
          <a:lstStyle/>
          <a:p>
            <a:r>
              <a:rPr lang="en-US" dirty="0"/>
              <a:t>If he is not willing to redeem you, then I will redeem you, as Yahweh lives. Lie down until morning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5600"/>
            <a:ext cx="9144000" cy="6126480"/>
          </a:xfrm>
          <a:prstGeom prst="rect">
            <a:avLst/>
          </a:prstGeom>
        </p:spPr>
      </p:pic>
    </p:spTree>
    <p:extLst>
      <p:ext uri="{BB962C8B-B14F-4D97-AF65-F5344CB8AC3E}">
        <p14:creationId xmlns:p14="http://schemas.microsoft.com/office/powerpoint/2010/main" val="17014292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ground&#10;&#10;Description generated with high confidence">
            <a:extLst>
              <a:ext uri="{FF2B5EF4-FFF2-40B4-BE49-F238E27FC236}">
                <a16:creationId xmlns:a16="http://schemas.microsoft.com/office/drawing/2014/main" id="{99E5E675-307B-4302-8FE1-9C71BD4867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020"/>
            <a:ext cx="9144000" cy="6537960"/>
          </a:xfrm>
          <a:prstGeom prst="rect">
            <a:avLst/>
          </a:prstGeom>
        </p:spPr>
      </p:pic>
      <p:sp>
        <p:nvSpPr>
          <p:cNvPr id="3" name="Text Placeholder 2"/>
          <p:cNvSpPr>
            <a:spLocks noGrp="1"/>
          </p:cNvSpPr>
          <p:nvPr>
            <p:ph type="body" sz="quarter" idx="10"/>
          </p:nvPr>
        </p:nvSpPr>
        <p:spPr/>
        <p:txBody>
          <a:bodyPr/>
          <a:lstStyle/>
          <a:p>
            <a:r>
              <a:rPr lang="en-US" dirty="0"/>
              <a:t>Relief of man sleeping on ground, from Tell el-Amarna, reign of Akhenaten</a:t>
            </a:r>
          </a:p>
        </p:txBody>
      </p:sp>
      <p:sp>
        <p:nvSpPr>
          <p:cNvPr id="4" name="Text Placeholder 3"/>
          <p:cNvSpPr>
            <a:spLocks noGrp="1"/>
          </p:cNvSpPr>
          <p:nvPr>
            <p:ph type="body" sz="quarter" idx="12"/>
          </p:nvPr>
        </p:nvSpPr>
        <p:spPr/>
        <p:txBody>
          <a:bodyPr/>
          <a:lstStyle/>
          <a:p>
            <a:r>
              <a:rPr lang="en-US" dirty="0"/>
              <a:t>3:14</a:t>
            </a:r>
          </a:p>
        </p:txBody>
      </p:sp>
      <p:sp>
        <p:nvSpPr>
          <p:cNvPr id="2" name="Title 1"/>
          <p:cNvSpPr>
            <a:spLocks noGrp="1"/>
          </p:cNvSpPr>
          <p:nvPr>
            <p:ph type="title"/>
          </p:nvPr>
        </p:nvSpPr>
        <p:spPr/>
        <p:txBody>
          <a:bodyPr/>
          <a:lstStyle/>
          <a:p>
            <a:r>
              <a:rPr lang="en-US" dirty="0"/>
              <a:t>She lay at his feet until morning and arose before one could recognize another</a:t>
            </a:r>
          </a:p>
        </p:txBody>
      </p:sp>
    </p:spTree>
    <p:extLst>
      <p:ext uri="{BB962C8B-B14F-4D97-AF65-F5344CB8AC3E}">
        <p14:creationId xmlns:p14="http://schemas.microsoft.com/office/powerpoint/2010/main" val="29851283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sitting on the side of a dirt field&#10;&#10;Description automatically generated">
            <a:extLst>
              <a:ext uri="{FF2B5EF4-FFF2-40B4-BE49-F238E27FC236}">
                <a16:creationId xmlns:a16="http://schemas.microsoft.com/office/drawing/2014/main" id="{5A58F016-75F7-4330-96FA-444CFA5C08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9496"/>
            <a:ext cx="9144000" cy="5779008"/>
          </a:xfrm>
          <a:prstGeom prst="rect">
            <a:avLst/>
          </a:prstGeom>
        </p:spPr>
      </p:pic>
      <p:sp>
        <p:nvSpPr>
          <p:cNvPr id="2" name="Text Placeholder 1"/>
          <p:cNvSpPr>
            <a:spLocks noGrp="1"/>
          </p:cNvSpPr>
          <p:nvPr>
            <p:ph type="body" sz="quarter" idx="10"/>
          </p:nvPr>
        </p:nvSpPr>
        <p:spPr/>
        <p:txBody>
          <a:bodyPr/>
          <a:lstStyle/>
          <a:p>
            <a:r>
              <a:rPr lang="en-US" dirty="0"/>
              <a:t>“Ruth” sitting at the threshing floor in a reenactment</a:t>
            </a:r>
          </a:p>
        </p:txBody>
      </p:sp>
      <p:sp>
        <p:nvSpPr>
          <p:cNvPr id="3" name="Text Placeholder 2"/>
          <p:cNvSpPr>
            <a:spLocks noGrp="1"/>
          </p:cNvSpPr>
          <p:nvPr>
            <p:ph type="body" sz="quarter" idx="12"/>
          </p:nvPr>
        </p:nvSpPr>
        <p:spPr/>
        <p:txBody>
          <a:bodyPr/>
          <a:lstStyle/>
          <a:p>
            <a:r>
              <a:rPr lang="en-US"/>
              <a:t>3:14</a:t>
            </a:r>
          </a:p>
        </p:txBody>
      </p:sp>
      <p:sp>
        <p:nvSpPr>
          <p:cNvPr id="4" name="Title 3"/>
          <p:cNvSpPr>
            <a:spLocks noGrp="1"/>
          </p:cNvSpPr>
          <p:nvPr>
            <p:ph type="title"/>
          </p:nvPr>
        </p:nvSpPr>
        <p:spPr/>
        <p:txBody>
          <a:bodyPr/>
          <a:lstStyle/>
          <a:p>
            <a:r>
              <a:rPr lang="en-US" dirty="0"/>
              <a:t>Let it not be known that the woman came to the threshing floor</a:t>
            </a:r>
          </a:p>
        </p:txBody>
      </p:sp>
    </p:spTree>
    <p:extLst>
      <p:ext uri="{BB962C8B-B14F-4D97-AF65-F5344CB8AC3E}">
        <p14:creationId xmlns:p14="http://schemas.microsoft.com/office/powerpoint/2010/main" val="8636723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PLBL\HVHL - the 1900s\06 Traditional Life and Customs\Ruth Story\Ruth 3,15b, He poured into it, mat101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4026"/>
            <a:ext cx="9144000" cy="594994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“Boaz” pouring grain into the shawl of “Ruth” in a reenactment</a:t>
            </a:r>
          </a:p>
        </p:txBody>
      </p:sp>
      <p:sp>
        <p:nvSpPr>
          <p:cNvPr id="4" name="Text Placeholder 3"/>
          <p:cNvSpPr>
            <a:spLocks noGrp="1"/>
          </p:cNvSpPr>
          <p:nvPr>
            <p:ph type="body" sz="quarter" idx="12"/>
          </p:nvPr>
        </p:nvSpPr>
        <p:spPr/>
        <p:txBody>
          <a:bodyPr/>
          <a:lstStyle/>
          <a:p>
            <a:r>
              <a:rPr lang="en-US" dirty="0"/>
              <a:t>3:15</a:t>
            </a:r>
          </a:p>
        </p:txBody>
      </p:sp>
      <p:sp>
        <p:nvSpPr>
          <p:cNvPr id="2" name="Title 1"/>
          <p:cNvSpPr>
            <a:spLocks noGrp="1"/>
          </p:cNvSpPr>
          <p:nvPr>
            <p:ph type="title"/>
          </p:nvPr>
        </p:nvSpPr>
        <p:spPr/>
        <p:txBody>
          <a:bodyPr/>
          <a:lstStyle/>
          <a:p>
            <a:r>
              <a:rPr lang="en-US" dirty="0"/>
              <a:t>And he said, “Bring the shawl that is on you and hold it out.” So she held it out</a:t>
            </a:r>
          </a:p>
        </p:txBody>
      </p:sp>
    </p:spTree>
    <p:extLst>
      <p:ext uri="{BB962C8B-B14F-4D97-AF65-F5344CB8AC3E}">
        <p14:creationId xmlns:p14="http://schemas.microsoft.com/office/powerpoint/2010/main" val="35354767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PLBL\HVHL - the 1900s\06 Traditional Life and Customs\Ruth Story\Ruth 3,15a, Bring me the shawl you are wearing and hold it out, mat10156.jpg"/>
          <p:cNvPicPr>
            <a:picLocks noChangeAspect="1" noChangeArrowheads="1"/>
          </p:cNvPicPr>
          <p:nvPr/>
        </p:nvPicPr>
        <p:blipFill rotWithShape="1">
          <a:blip r:embed="rId3">
            <a:extLst>
              <a:ext uri="{28A0092B-C50C-407E-A947-70E740481C1C}">
                <a14:useLocalDpi xmlns:a14="http://schemas.microsoft.com/office/drawing/2010/main" val="0"/>
              </a:ext>
            </a:extLst>
          </a:blip>
          <a:srcRect t="2922"/>
          <a:stretch/>
        </p:blipFill>
        <p:spPr bwMode="auto">
          <a:xfrm>
            <a:off x="0" y="362207"/>
            <a:ext cx="9144000" cy="613358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“Boaz” measuring grain for “Ruth” in a reenactment</a:t>
            </a:r>
          </a:p>
        </p:txBody>
      </p:sp>
      <p:sp>
        <p:nvSpPr>
          <p:cNvPr id="4" name="Text Placeholder 3"/>
          <p:cNvSpPr>
            <a:spLocks noGrp="1"/>
          </p:cNvSpPr>
          <p:nvPr>
            <p:ph type="body" sz="quarter" idx="12"/>
          </p:nvPr>
        </p:nvSpPr>
        <p:spPr/>
        <p:txBody>
          <a:bodyPr/>
          <a:lstStyle/>
          <a:p>
            <a:r>
              <a:rPr lang="en-US"/>
              <a:t>3:15</a:t>
            </a:r>
            <a:endParaRPr lang="en-US" dirty="0"/>
          </a:p>
        </p:txBody>
      </p:sp>
      <p:sp>
        <p:nvSpPr>
          <p:cNvPr id="2" name="Title 1"/>
          <p:cNvSpPr>
            <a:spLocks noGrp="1"/>
          </p:cNvSpPr>
          <p:nvPr>
            <p:ph type="title"/>
          </p:nvPr>
        </p:nvSpPr>
        <p:spPr/>
        <p:txBody>
          <a:bodyPr/>
          <a:lstStyle/>
          <a:p>
            <a:r>
              <a:rPr lang="en-US" dirty="0"/>
              <a:t>He measured six measures of barley and put them on it</a:t>
            </a:r>
          </a:p>
        </p:txBody>
      </p:sp>
    </p:spTree>
    <p:extLst>
      <p:ext uri="{BB962C8B-B14F-4D97-AF65-F5344CB8AC3E}">
        <p14:creationId xmlns:p14="http://schemas.microsoft.com/office/powerpoint/2010/main" val="33529729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PLBL\HVHL - the 1900s\06 Traditional Life and Customs\Ruth Story\Ruth 3,15c, Six measures of barley, mat10167.jpg"/>
          <p:cNvPicPr>
            <a:picLocks noChangeAspect="1" noChangeArrowheads="1"/>
          </p:cNvPicPr>
          <p:nvPr/>
        </p:nvPicPr>
        <p:blipFill rotWithShape="1">
          <a:blip r:embed="rId3">
            <a:extLst>
              <a:ext uri="{28A0092B-C50C-407E-A947-70E740481C1C}">
                <a14:useLocalDpi xmlns:a14="http://schemas.microsoft.com/office/drawing/2010/main" val="0"/>
              </a:ext>
            </a:extLst>
          </a:blip>
          <a:srcRect t="2917"/>
          <a:stretch/>
        </p:blipFill>
        <p:spPr bwMode="auto">
          <a:xfrm>
            <a:off x="0" y="355857"/>
            <a:ext cx="9144000" cy="614628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“Boaz” measuring grain for “Ruth” in a reenactment</a:t>
            </a:r>
          </a:p>
        </p:txBody>
      </p:sp>
      <p:sp>
        <p:nvSpPr>
          <p:cNvPr id="4" name="Text Placeholder 3"/>
          <p:cNvSpPr>
            <a:spLocks noGrp="1"/>
          </p:cNvSpPr>
          <p:nvPr>
            <p:ph type="body" sz="quarter" idx="12"/>
          </p:nvPr>
        </p:nvSpPr>
        <p:spPr/>
        <p:txBody>
          <a:bodyPr/>
          <a:lstStyle/>
          <a:p>
            <a:r>
              <a:rPr lang="en-US" dirty="0"/>
              <a:t>3:15</a:t>
            </a:r>
          </a:p>
        </p:txBody>
      </p:sp>
      <p:sp>
        <p:nvSpPr>
          <p:cNvPr id="2" name="Title 1"/>
          <p:cNvSpPr>
            <a:spLocks noGrp="1"/>
          </p:cNvSpPr>
          <p:nvPr>
            <p:ph type="title"/>
          </p:nvPr>
        </p:nvSpPr>
        <p:spPr/>
        <p:txBody>
          <a:bodyPr/>
          <a:lstStyle/>
          <a:p>
            <a:r>
              <a:rPr lang="en-US" dirty="0"/>
              <a:t>He measured six measures of barley and put them on it</a:t>
            </a:r>
          </a:p>
        </p:txBody>
      </p:sp>
      <p:sp>
        <p:nvSpPr>
          <p:cNvPr id="8" name="TextBox 7"/>
          <p:cNvSpPr txBox="1"/>
          <p:nvPr/>
        </p:nvSpPr>
        <p:spPr>
          <a:xfrm>
            <a:off x="16275" y="-386635"/>
            <a:ext cx="9127725" cy="369332"/>
          </a:xfrm>
          <a:prstGeom prst="rect">
            <a:avLst/>
          </a:prstGeom>
          <a:noFill/>
        </p:spPr>
        <p:txBody>
          <a:bodyPr wrap="square" rtlCol="0">
            <a:spAutoFit/>
          </a:bodyPr>
          <a:lstStyle/>
          <a:p>
            <a:pPr fontAlgn="base">
              <a:spcBef>
                <a:spcPct val="0"/>
              </a:spcBef>
              <a:spcAft>
                <a:spcPct val="0"/>
              </a:spcAft>
              <a:defRPr/>
            </a:pPr>
            <a:endParaRPr lang="en-US" i="1" dirty="0">
              <a:effectLst>
                <a:glow rad="76200">
                  <a:schemeClr val="bg1">
                    <a:alpha val="60000"/>
                  </a:schemeClr>
                </a:glow>
              </a:effectLst>
              <a:latin typeface="Calibri" pitchFamily="34" charset="0"/>
              <a:cs typeface="Calibri" pitchFamily="34" charset="0"/>
            </a:endParaRPr>
          </a:p>
        </p:txBody>
      </p:sp>
    </p:spTree>
    <p:extLst>
      <p:ext uri="{BB962C8B-B14F-4D97-AF65-F5344CB8AC3E}">
        <p14:creationId xmlns:p14="http://schemas.microsoft.com/office/powerpoint/2010/main" val="40971797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38DFACE-F6CA-427A-957E-B5F51A9390F6}"/>
              </a:ext>
            </a:extLst>
          </p:cNvPr>
          <p:cNvSpPr>
            <a:spLocks noGrp="1"/>
          </p:cNvSpPr>
          <p:nvPr>
            <p:ph type="body" sz="quarter" idx="10"/>
          </p:nvPr>
        </p:nvSpPr>
        <p:spPr/>
        <p:txBody>
          <a:bodyPr/>
          <a:lstStyle/>
          <a:p>
            <a:r>
              <a:rPr lang="en-US" dirty="0"/>
              <a:t>Barley, wheat, and loaves of bread</a:t>
            </a:r>
          </a:p>
        </p:txBody>
      </p:sp>
      <p:sp>
        <p:nvSpPr>
          <p:cNvPr id="3" name="Text Placeholder 2">
            <a:extLst>
              <a:ext uri="{FF2B5EF4-FFF2-40B4-BE49-F238E27FC236}">
                <a16:creationId xmlns:a16="http://schemas.microsoft.com/office/drawing/2014/main" id="{49D9BA59-AFC4-4E56-AE68-779F0485816C}"/>
              </a:ext>
            </a:extLst>
          </p:cNvPr>
          <p:cNvSpPr>
            <a:spLocks noGrp="1"/>
          </p:cNvSpPr>
          <p:nvPr>
            <p:ph type="body" sz="quarter" idx="12"/>
          </p:nvPr>
        </p:nvSpPr>
        <p:spPr/>
        <p:txBody>
          <a:bodyPr/>
          <a:lstStyle/>
          <a:p>
            <a:r>
              <a:rPr lang="en-US" dirty="0"/>
              <a:t>3:15</a:t>
            </a:r>
          </a:p>
        </p:txBody>
      </p:sp>
      <p:sp>
        <p:nvSpPr>
          <p:cNvPr id="4" name="Title 3">
            <a:extLst>
              <a:ext uri="{FF2B5EF4-FFF2-40B4-BE49-F238E27FC236}">
                <a16:creationId xmlns:a16="http://schemas.microsoft.com/office/drawing/2014/main" id="{11256B1C-F649-4153-A8AA-EC79EAA65212}"/>
              </a:ext>
            </a:extLst>
          </p:cNvPr>
          <p:cNvSpPr>
            <a:spLocks noGrp="1"/>
          </p:cNvSpPr>
          <p:nvPr>
            <p:ph type="title"/>
          </p:nvPr>
        </p:nvSpPr>
        <p:spPr/>
        <p:txBody>
          <a:bodyPr/>
          <a:lstStyle/>
          <a:p>
            <a:r>
              <a:rPr lang="en-US" dirty="0"/>
              <a:t>He measured six measures of barley and put them on it</a:t>
            </a:r>
          </a:p>
        </p:txBody>
      </p:sp>
      <p:pic>
        <p:nvPicPr>
          <p:cNvPr id="6" name="Picture 5">
            <a:extLst>
              <a:ext uri="{FF2B5EF4-FFF2-40B4-BE49-F238E27FC236}">
                <a16:creationId xmlns:a16="http://schemas.microsoft.com/office/drawing/2014/main" id="{F34989F7-4B78-4988-84C8-040133E18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4632"/>
            <a:ext cx="9144000" cy="5888736"/>
          </a:xfrm>
          <a:prstGeom prst="rect">
            <a:avLst/>
          </a:prstGeom>
        </p:spPr>
      </p:pic>
    </p:spTree>
    <p:extLst>
      <p:ext uri="{BB962C8B-B14F-4D97-AF65-F5344CB8AC3E}">
        <p14:creationId xmlns:p14="http://schemas.microsoft.com/office/powerpoint/2010/main" val="134541467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food on a table&#10;&#10;Description generated with high confidence">
            <a:extLst>
              <a:ext uri="{FF2B5EF4-FFF2-40B4-BE49-F238E27FC236}">
                <a16:creationId xmlns:a16="http://schemas.microsoft.com/office/drawing/2014/main" id="{E54E72AF-6B00-4017-A1D8-5F066AAA78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C92F12F7-1E5F-4058-8A8F-177667AD95F1}"/>
              </a:ext>
            </a:extLst>
          </p:cNvPr>
          <p:cNvSpPr>
            <a:spLocks noGrp="1"/>
          </p:cNvSpPr>
          <p:nvPr>
            <p:ph type="body" sz="quarter" idx="10"/>
          </p:nvPr>
        </p:nvSpPr>
        <p:spPr/>
        <p:txBody>
          <a:bodyPr/>
          <a:lstStyle/>
          <a:p>
            <a:r>
              <a:rPr lang="en-US" dirty="0"/>
              <a:t>Bread exhibit with a </a:t>
            </a:r>
            <a:r>
              <a:rPr lang="en-US" dirty="0" err="1"/>
              <a:t>seah</a:t>
            </a:r>
            <a:r>
              <a:rPr lang="en-US" dirty="0"/>
              <a:t> of grain</a:t>
            </a:r>
          </a:p>
        </p:txBody>
      </p:sp>
      <p:sp>
        <p:nvSpPr>
          <p:cNvPr id="3" name="Text Placeholder 2">
            <a:extLst>
              <a:ext uri="{FF2B5EF4-FFF2-40B4-BE49-F238E27FC236}">
                <a16:creationId xmlns:a16="http://schemas.microsoft.com/office/drawing/2014/main" id="{37EB2687-40AC-46F1-90FE-A4399C2DC82B}"/>
              </a:ext>
            </a:extLst>
          </p:cNvPr>
          <p:cNvSpPr>
            <a:spLocks noGrp="1"/>
          </p:cNvSpPr>
          <p:nvPr>
            <p:ph type="body" sz="quarter" idx="12"/>
          </p:nvPr>
        </p:nvSpPr>
        <p:spPr/>
        <p:txBody>
          <a:bodyPr/>
          <a:lstStyle/>
          <a:p>
            <a:r>
              <a:rPr lang="en-US" dirty="0"/>
              <a:t>3:15</a:t>
            </a:r>
          </a:p>
        </p:txBody>
      </p:sp>
      <p:sp>
        <p:nvSpPr>
          <p:cNvPr id="4" name="Title 3">
            <a:extLst>
              <a:ext uri="{FF2B5EF4-FFF2-40B4-BE49-F238E27FC236}">
                <a16:creationId xmlns:a16="http://schemas.microsoft.com/office/drawing/2014/main" id="{BED7190A-1A73-440A-BAD5-7EDD68BF8BFD}"/>
              </a:ext>
            </a:extLst>
          </p:cNvPr>
          <p:cNvSpPr>
            <a:spLocks noGrp="1"/>
          </p:cNvSpPr>
          <p:nvPr>
            <p:ph type="title"/>
          </p:nvPr>
        </p:nvSpPr>
        <p:spPr/>
        <p:txBody>
          <a:bodyPr/>
          <a:lstStyle/>
          <a:p>
            <a:r>
              <a:rPr lang="en-US" dirty="0"/>
              <a:t>He measured six measures of barley and put them on it</a:t>
            </a:r>
          </a:p>
        </p:txBody>
      </p:sp>
    </p:spTree>
    <p:extLst>
      <p:ext uri="{BB962C8B-B14F-4D97-AF65-F5344CB8AC3E}">
        <p14:creationId xmlns:p14="http://schemas.microsoft.com/office/powerpoint/2010/main" val="754959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00" y="0"/>
            <a:ext cx="8002334" cy="6858000"/>
          </a:xfrm>
          <a:prstGeom prst="rect">
            <a:avLst/>
          </a:prstGeom>
        </p:spPr>
      </p:pic>
      <p:sp>
        <p:nvSpPr>
          <p:cNvPr id="2" name="Text Placeholder 1"/>
          <p:cNvSpPr>
            <a:spLocks noGrp="1"/>
          </p:cNvSpPr>
          <p:nvPr>
            <p:ph type="body" sz="quarter" idx="10"/>
          </p:nvPr>
        </p:nvSpPr>
        <p:spPr/>
        <p:txBody>
          <a:bodyPr/>
          <a:lstStyle/>
          <a:p>
            <a:r>
              <a:rPr lang="en-US" dirty="0"/>
              <a:t>Peasant winnowing grain at threshing floor near Bethlehem</a:t>
            </a:r>
          </a:p>
        </p:txBody>
      </p:sp>
      <p:sp>
        <p:nvSpPr>
          <p:cNvPr id="3" name="Text Placeholder 2"/>
          <p:cNvSpPr>
            <a:spLocks noGrp="1"/>
          </p:cNvSpPr>
          <p:nvPr>
            <p:ph type="body" sz="quarter" idx="12"/>
          </p:nvPr>
        </p:nvSpPr>
        <p:spPr/>
        <p:txBody>
          <a:bodyPr/>
          <a:lstStyle/>
          <a:p>
            <a:r>
              <a:rPr lang="en-US" dirty="0"/>
              <a:t>3:2</a:t>
            </a:r>
          </a:p>
        </p:txBody>
      </p:sp>
      <p:sp>
        <p:nvSpPr>
          <p:cNvPr id="4" name="Title 3"/>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18970471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south)</a:t>
            </a:r>
          </a:p>
        </p:txBody>
      </p:sp>
      <p:sp>
        <p:nvSpPr>
          <p:cNvPr id="4" name="Text Placeholder 3"/>
          <p:cNvSpPr>
            <a:spLocks noGrp="1"/>
          </p:cNvSpPr>
          <p:nvPr>
            <p:ph type="body" sz="quarter" idx="12"/>
          </p:nvPr>
        </p:nvSpPr>
        <p:spPr/>
        <p:txBody>
          <a:bodyPr/>
          <a:lstStyle/>
          <a:p>
            <a:r>
              <a:rPr lang="en-US" dirty="0"/>
              <a:t>3:15</a:t>
            </a:r>
          </a:p>
        </p:txBody>
      </p:sp>
      <p:sp>
        <p:nvSpPr>
          <p:cNvPr id="2" name="Title 1"/>
          <p:cNvSpPr>
            <a:spLocks noGrp="1"/>
          </p:cNvSpPr>
          <p:nvPr>
            <p:ph type="title"/>
          </p:nvPr>
        </p:nvSpPr>
        <p:spPr/>
        <p:txBody>
          <a:bodyPr/>
          <a:lstStyle/>
          <a:p>
            <a:r>
              <a:rPr lang="en-US" dirty="0"/>
              <a:t>And he went into the city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38928"/>
          </a:xfrm>
          <a:prstGeom prst="rect">
            <a:avLst/>
          </a:prstGeom>
        </p:spPr>
      </p:pic>
    </p:spTree>
    <p:extLst>
      <p:ext uri="{BB962C8B-B14F-4D97-AF65-F5344CB8AC3E}">
        <p14:creationId xmlns:p14="http://schemas.microsoft.com/office/powerpoint/2010/main" val="30752631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south)</a:t>
            </a:r>
          </a:p>
        </p:txBody>
      </p:sp>
      <p:sp>
        <p:nvSpPr>
          <p:cNvPr id="4" name="Text Placeholder 3"/>
          <p:cNvSpPr>
            <a:spLocks noGrp="1"/>
          </p:cNvSpPr>
          <p:nvPr>
            <p:ph type="body" sz="quarter" idx="12"/>
          </p:nvPr>
        </p:nvSpPr>
        <p:spPr/>
        <p:txBody>
          <a:bodyPr/>
          <a:lstStyle/>
          <a:p>
            <a:r>
              <a:rPr lang="en-US" dirty="0"/>
              <a:t>3:15</a:t>
            </a:r>
          </a:p>
        </p:txBody>
      </p:sp>
      <p:sp>
        <p:nvSpPr>
          <p:cNvPr id="2" name="Title 1"/>
          <p:cNvSpPr>
            <a:spLocks noGrp="1"/>
          </p:cNvSpPr>
          <p:nvPr>
            <p:ph type="title"/>
          </p:nvPr>
        </p:nvSpPr>
        <p:spPr/>
        <p:txBody>
          <a:bodyPr/>
          <a:lstStyle/>
          <a:p>
            <a:r>
              <a:rPr lang="en-US" dirty="0"/>
              <a:t>And he went into the city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38928"/>
          </a:xfrm>
          <a:prstGeom prst="rect">
            <a:avLst/>
          </a:prstGeom>
        </p:spPr>
      </p:pic>
      <p:sp>
        <p:nvSpPr>
          <p:cNvPr id="6" name="Text Box 1029"/>
          <p:cNvSpPr txBox="1">
            <a:spLocks noChangeArrowheads="1"/>
          </p:cNvSpPr>
          <p:nvPr/>
        </p:nvSpPr>
        <p:spPr bwMode="auto">
          <a:xfrm>
            <a:off x="1078906" y="3241078"/>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7" name="Text Box 1029"/>
          <p:cNvSpPr txBox="1">
            <a:spLocks noChangeArrowheads="1"/>
          </p:cNvSpPr>
          <p:nvPr/>
        </p:nvSpPr>
        <p:spPr bwMode="auto">
          <a:xfrm>
            <a:off x="4343400" y="4022986"/>
            <a:ext cx="2291012" cy="707886"/>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approximate area of</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12" name="Freeform 11"/>
          <p:cNvSpPr/>
          <p:nvPr/>
        </p:nvSpPr>
        <p:spPr>
          <a:xfrm>
            <a:off x="2415288" y="3649785"/>
            <a:ext cx="5005934" cy="1889064"/>
          </a:xfrm>
          <a:custGeom>
            <a:avLst/>
            <a:gdLst>
              <a:gd name="connsiteX0" fmla="*/ 1562743 w 5005934"/>
              <a:gd name="connsiteY0" fmla="*/ 0 h 1889064"/>
              <a:gd name="connsiteX1" fmla="*/ 2391174 w 5005934"/>
              <a:gd name="connsiteY1" fmla="*/ 15630 h 1889064"/>
              <a:gd name="connsiteX2" fmla="*/ 3602558 w 5005934"/>
              <a:gd name="connsiteY2" fmla="*/ 125046 h 1889064"/>
              <a:gd name="connsiteX3" fmla="*/ 4313758 w 5005934"/>
              <a:gd name="connsiteY3" fmla="*/ 226646 h 1889064"/>
              <a:gd name="connsiteX4" fmla="*/ 4782681 w 5005934"/>
              <a:gd name="connsiteY4" fmla="*/ 390769 h 1889064"/>
              <a:gd name="connsiteX5" fmla="*/ 4993697 w 5005934"/>
              <a:gd name="connsiteY5" fmla="*/ 633046 h 1889064"/>
              <a:gd name="connsiteX6" fmla="*/ 4938989 w 5005934"/>
              <a:gd name="connsiteY6" fmla="*/ 976923 h 1889064"/>
              <a:gd name="connsiteX7" fmla="*/ 4595112 w 5005934"/>
              <a:gd name="connsiteY7" fmla="*/ 1328615 h 1889064"/>
              <a:gd name="connsiteX8" fmla="*/ 3915174 w 5005934"/>
              <a:gd name="connsiteY8" fmla="*/ 1672492 h 1889064"/>
              <a:gd name="connsiteX9" fmla="*/ 3196158 w 5005934"/>
              <a:gd name="connsiteY9" fmla="*/ 1828800 h 1889064"/>
              <a:gd name="connsiteX10" fmla="*/ 2266127 w 5005934"/>
              <a:gd name="connsiteY10" fmla="*/ 1875692 h 1889064"/>
              <a:gd name="connsiteX11" fmla="*/ 1156343 w 5005934"/>
              <a:gd name="connsiteY11" fmla="*/ 1602153 h 1889064"/>
              <a:gd name="connsiteX12" fmla="*/ 109081 w 5005934"/>
              <a:gd name="connsiteY12" fmla="*/ 1062892 h 1889064"/>
              <a:gd name="connsiteX13" fmla="*/ 101266 w 5005934"/>
              <a:gd name="connsiteY13" fmla="*/ 445477 h 1889064"/>
              <a:gd name="connsiteX14" fmla="*/ 718681 w 5005934"/>
              <a:gd name="connsiteY14" fmla="*/ 23446 h 188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05934" h="1889064">
                <a:moveTo>
                  <a:pt x="1562743" y="0"/>
                </a:moveTo>
                <a:lnTo>
                  <a:pt x="2391174" y="15630"/>
                </a:lnTo>
                <a:cubicBezTo>
                  <a:pt x="2731143" y="36471"/>
                  <a:pt x="3282127" y="89877"/>
                  <a:pt x="3602558" y="125046"/>
                </a:cubicBezTo>
                <a:cubicBezTo>
                  <a:pt x="3922989" y="160215"/>
                  <a:pt x="4117071" y="182359"/>
                  <a:pt x="4313758" y="226646"/>
                </a:cubicBezTo>
                <a:cubicBezTo>
                  <a:pt x="4510445" y="270933"/>
                  <a:pt x="4669358" y="323036"/>
                  <a:pt x="4782681" y="390769"/>
                </a:cubicBezTo>
                <a:cubicBezTo>
                  <a:pt x="4896004" y="458502"/>
                  <a:pt x="4967646" y="535354"/>
                  <a:pt x="4993697" y="633046"/>
                </a:cubicBezTo>
                <a:cubicBezTo>
                  <a:pt x="5019748" y="730738"/>
                  <a:pt x="5005420" y="860995"/>
                  <a:pt x="4938989" y="976923"/>
                </a:cubicBezTo>
                <a:cubicBezTo>
                  <a:pt x="4872558" y="1092851"/>
                  <a:pt x="4765748" y="1212687"/>
                  <a:pt x="4595112" y="1328615"/>
                </a:cubicBezTo>
                <a:cubicBezTo>
                  <a:pt x="4424476" y="1444543"/>
                  <a:pt x="4148333" y="1589128"/>
                  <a:pt x="3915174" y="1672492"/>
                </a:cubicBezTo>
                <a:cubicBezTo>
                  <a:pt x="3682015" y="1755856"/>
                  <a:pt x="3470999" y="1794933"/>
                  <a:pt x="3196158" y="1828800"/>
                </a:cubicBezTo>
                <a:cubicBezTo>
                  <a:pt x="2921317" y="1862667"/>
                  <a:pt x="2606096" y="1913467"/>
                  <a:pt x="2266127" y="1875692"/>
                </a:cubicBezTo>
                <a:cubicBezTo>
                  <a:pt x="1926158" y="1837918"/>
                  <a:pt x="1515851" y="1737620"/>
                  <a:pt x="1156343" y="1602153"/>
                </a:cubicBezTo>
                <a:cubicBezTo>
                  <a:pt x="796835" y="1466686"/>
                  <a:pt x="284927" y="1255671"/>
                  <a:pt x="109081" y="1062892"/>
                </a:cubicBezTo>
                <a:cubicBezTo>
                  <a:pt x="-66765" y="870113"/>
                  <a:pt x="-334" y="618718"/>
                  <a:pt x="101266" y="445477"/>
                </a:cubicBezTo>
                <a:cubicBezTo>
                  <a:pt x="202866" y="272236"/>
                  <a:pt x="718681" y="23446"/>
                  <a:pt x="718681" y="23446"/>
                </a:cubicBezTo>
              </a:path>
            </a:pathLst>
          </a:cu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8" name="Rectangle 7"/>
          <p:cNvSpPr/>
          <p:nvPr/>
        </p:nvSpPr>
        <p:spPr>
          <a:xfrm>
            <a:off x="3136392" y="3611880"/>
            <a:ext cx="838200" cy="304800"/>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3" name="Text Box 1029"/>
          <p:cNvSpPr txBox="1">
            <a:spLocks noChangeArrowheads="1"/>
          </p:cNvSpPr>
          <p:nvPr/>
        </p:nvSpPr>
        <p:spPr bwMode="auto">
          <a:xfrm>
            <a:off x="5641017" y="1177934"/>
            <a:ext cx="123623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a:solidFill>
                  <a:srgbClr val="FFFFFF"/>
                </a:solidFill>
                <a:effectLst>
                  <a:glow rad="76200">
                    <a:srgbClr val="000000">
                      <a:alpha val="60000"/>
                    </a:srgbClr>
                  </a:glow>
                </a:effectLst>
                <a:cs typeface="Calibri" pitchFamily="34" charset="0"/>
              </a:rPr>
              <a:t>Jerusalem</a:t>
            </a:r>
            <a:endParaRPr lang="en-US" sz="2000" dirty="0">
              <a:solidFill>
                <a:srgbClr val="FFFFFF"/>
              </a:solidFill>
              <a:effectLst>
                <a:glow rad="76200">
                  <a:srgbClr val="000000">
                    <a:alpha val="60000"/>
                  </a:srgbClr>
                </a:glow>
              </a:effectLst>
              <a:cs typeface="Calibri" pitchFamily="34" charset="0"/>
            </a:endParaRPr>
          </a:p>
        </p:txBody>
      </p:sp>
      <p:sp>
        <p:nvSpPr>
          <p:cNvPr id="14" name="Line 9"/>
          <p:cNvSpPr>
            <a:spLocks noChangeShapeType="1"/>
          </p:cNvSpPr>
          <p:nvPr/>
        </p:nvSpPr>
        <p:spPr bwMode="auto">
          <a:xfrm flipH="1">
            <a:off x="6019800" y="1582342"/>
            <a:ext cx="152400" cy="47631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9000759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HVHL - the 1900s\03 Southern Palestine\Bethlehem\Bethlehem from southwest, mat02598.jpg"/>
          <p:cNvPicPr>
            <a:picLocks noChangeAspect="1" noChangeArrowheads="1"/>
          </p:cNvPicPr>
          <p:nvPr/>
        </p:nvPicPr>
        <p:blipFill rotWithShape="1">
          <a:blip r:embed="rId3">
            <a:extLst>
              <a:ext uri="{28A0092B-C50C-407E-A947-70E740481C1C}">
                <a14:useLocalDpi xmlns:a14="http://schemas.microsoft.com/office/drawing/2010/main" val="0"/>
              </a:ext>
            </a:extLst>
          </a:blip>
          <a:srcRect t="9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Bethlehem (from the southwest)</a:t>
            </a:r>
          </a:p>
        </p:txBody>
      </p:sp>
      <p:sp>
        <p:nvSpPr>
          <p:cNvPr id="4" name="Text Placeholder 3"/>
          <p:cNvSpPr>
            <a:spLocks noGrp="1"/>
          </p:cNvSpPr>
          <p:nvPr>
            <p:ph type="body" sz="quarter" idx="12"/>
          </p:nvPr>
        </p:nvSpPr>
        <p:spPr/>
        <p:txBody>
          <a:bodyPr/>
          <a:lstStyle/>
          <a:p>
            <a:r>
              <a:rPr lang="en-US" dirty="0"/>
              <a:t>3:15</a:t>
            </a:r>
          </a:p>
        </p:txBody>
      </p:sp>
      <p:sp>
        <p:nvSpPr>
          <p:cNvPr id="2" name="Title 1"/>
          <p:cNvSpPr>
            <a:spLocks noGrp="1"/>
          </p:cNvSpPr>
          <p:nvPr>
            <p:ph type="title"/>
          </p:nvPr>
        </p:nvSpPr>
        <p:spPr/>
        <p:txBody>
          <a:bodyPr/>
          <a:lstStyle/>
          <a:p>
            <a:r>
              <a:rPr lang="en-US" dirty="0"/>
              <a:t>And he went into the city</a:t>
            </a:r>
          </a:p>
        </p:txBody>
      </p:sp>
    </p:spTree>
    <p:extLst>
      <p:ext uri="{BB962C8B-B14F-4D97-AF65-F5344CB8AC3E}">
        <p14:creationId xmlns:p14="http://schemas.microsoft.com/office/powerpoint/2010/main" val="4794763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7F02B3E-2BA5-4582-90D0-542D069335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0312"/>
            <a:ext cx="9144000" cy="6437376"/>
          </a:xfrm>
          <a:prstGeom prst="rect">
            <a:avLst/>
          </a:prstGeom>
        </p:spPr>
      </p:pic>
      <p:sp>
        <p:nvSpPr>
          <p:cNvPr id="2" name="Text Placeholder 1">
            <a:extLst>
              <a:ext uri="{FF2B5EF4-FFF2-40B4-BE49-F238E27FC236}">
                <a16:creationId xmlns:a16="http://schemas.microsoft.com/office/drawing/2014/main" id="{52BF2C63-BBB5-4D13-85BD-C02E66807DFA}"/>
              </a:ext>
            </a:extLst>
          </p:cNvPr>
          <p:cNvSpPr>
            <a:spLocks noGrp="1"/>
          </p:cNvSpPr>
          <p:nvPr>
            <p:ph type="body" sz="quarter" idx="10"/>
          </p:nvPr>
        </p:nvSpPr>
        <p:spPr/>
        <p:txBody>
          <a:bodyPr/>
          <a:lstStyle/>
          <a:p>
            <a:r>
              <a:rPr lang="en-US" dirty="0"/>
              <a:t>Model of Israelite village in the hill country, circa 1200–1000 BC</a:t>
            </a:r>
          </a:p>
        </p:txBody>
      </p:sp>
      <p:sp>
        <p:nvSpPr>
          <p:cNvPr id="3" name="Text Placeholder 2">
            <a:extLst>
              <a:ext uri="{FF2B5EF4-FFF2-40B4-BE49-F238E27FC236}">
                <a16:creationId xmlns:a16="http://schemas.microsoft.com/office/drawing/2014/main" id="{8CC7BA5A-E6F2-424D-B353-90294BEB5807}"/>
              </a:ext>
            </a:extLst>
          </p:cNvPr>
          <p:cNvSpPr>
            <a:spLocks noGrp="1"/>
          </p:cNvSpPr>
          <p:nvPr>
            <p:ph type="body" sz="quarter" idx="12"/>
          </p:nvPr>
        </p:nvSpPr>
        <p:spPr/>
        <p:txBody>
          <a:bodyPr/>
          <a:lstStyle/>
          <a:p>
            <a:r>
              <a:rPr lang="en-US" dirty="0"/>
              <a:t>3:16</a:t>
            </a:r>
          </a:p>
        </p:txBody>
      </p:sp>
      <p:sp>
        <p:nvSpPr>
          <p:cNvPr id="4" name="Title 3">
            <a:extLst>
              <a:ext uri="{FF2B5EF4-FFF2-40B4-BE49-F238E27FC236}">
                <a16:creationId xmlns:a16="http://schemas.microsoft.com/office/drawing/2014/main" id="{FD48BF3C-0272-45F5-833F-78532E453E8D}"/>
              </a:ext>
            </a:extLst>
          </p:cNvPr>
          <p:cNvSpPr>
            <a:spLocks noGrp="1"/>
          </p:cNvSpPr>
          <p:nvPr>
            <p:ph type="title"/>
          </p:nvPr>
        </p:nvSpPr>
        <p:spPr/>
        <p:txBody>
          <a:bodyPr/>
          <a:lstStyle/>
          <a:p>
            <a:r>
              <a:rPr lang="en-US" dirty="0"/>
              <a:t>And when she came to her mother-in-law</a:t>
            </a:r>
          </a:p>
        </p:txBody>
      </p:sp>
    </p:spTree>
    <p:extLst>
      <p:ext uri="{BB962C8B-B14F-4D97-AF65-F5344CB8AC3E}">
        <p14:creationId xmlns:p14="http://schemas.microsoft.com/office/powerpoint/2010/main" val="10927813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PLBL\HVHL - the 1900s\06 Traditional Life and Customs\Ruth Story\Ruth 3,17, Do not go back empty-handed, mat1296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83593" y="13603"/>
            <a:ext cx="49768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“Ruth” carrying abundant grain given by Boaz in a reenactment of the story</a:t>
            </a:r>
          </a:p>
        </p:txBody>
      </p:sp>
      <p:sp>
        <p:nvSpPr>
          <p:cNvPr id="4" name="Text Placeholder 3"/>
          <p:cNvSpPr>
            <a:spLocks noGrp="1"/>
          </p:cNvSpPr>
          <p:nvPr>
            <p:ph type="body" sz="quarter" idx="12"/>
          </p:nvPr>
        </p:nvSpPr>
        <p:spPr/>
        <p:txBody>
          <a:bodyPr/>
          <a:lstStyle/>
          <a:p>
            <a:r>
              <a:rPr lang="en-US"/>
              <a:t>3:17</a:t>
            </a:r>
            <a:endParaRPr lang="en-US" dirty="0"/>
          </a:p>
        </p:txBody>
      </p:sp>
      <p:sp>
        <p:nvSpPr>
          <p:cNvPr id="2" name="Title 1"/>
          <p:cNvSpPr>
            <a:spLocks noGrp="1"/>
          </p:cNvSpPr>
          <p:nvPr>
            <p:ph type="title"/>
          </p:nvPr>
        </p:nvSpPr>
        <p:spPr/>
        <p:txBody>
          <a:bodyPr/>
          <a:lstStyle/>
          <a:p>
            <a:r>
              <a:rPr lang="en-US" dirty="0"/>
              <a:t>She said, “He gave me these six measures of barley”</a:t>
            </a:r>
          </a:p>
        </p:txBody>
      </p:sp>
    </p:spTree>
    <p:extLst>
      <p:ext uri="{BB962C8B-B14F-4D97-AF65-F5344CB8AC3E}">
        <p14:creationId xmlns:p14="http://schemas.microsoft.com/office/powerpoint/2010/main" val="19577099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PLBL\HVHL - the 1900s\06 Traditional Life and Customs\Ruth Story\Ruth 3,18, Wait, my daughter, until you find out, mat1018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 y="96659"/>
            <a:ext cx="9144741" cy="645212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“Naomi” and “Ruth” at home in a reenactment of the story</a:t>
            </a:r>
          </a:p>
        </p:txBody>
      </p:sp>
      <p:sp>
        <p:nvSpPr>
          <p:cNvPr id="4" name="Text Placeholder 3"/>
          <p:cNvSpPr>
            <a:spLocks noGrp="1"/>
          </p:cNvSpPr>
          <p:nvPr>
            <p:ph type="body" sz="quarter" idx="12"/>
          </p:nvPr>
        </p:nvSpPr>
        <p:spPr/>
        <p:txBody>
          <a:bodyPr/>
          <a:lstStyle/>
          <a:p>
            <a:r>
              <a:rPr lang="en-US" dirty="0"/>
              <a:t>3:18</a:t>
            </a:r>
          </a:p>
        </p:txBody>
      </p:sp>
      <p:sp>
        <p:nvSpPr>
          <p:cNvPr id="2" name="Title 1"/>
          <p:cNvSpPr>
            <a:spLocks noGrp="1"/>
          </p:cNvSpPr>
          <p:nvPr>
            <p:ph type="title"/>
          </p:nvPr>
        </p:nvSpPr>
        <p:spPr/>
        <p:txBody>
          <a:bodyPr/>
          <a:lstStyle/>
          <a:p>
            <a:r>
              <a:rPr lang="en-US" dirty="0"/>
              <a:t>She said, “Sit still, my daughter, until you know how the matter turns out”</a:t>
            </a:r>
          </a:p>
        </p:txBody>
      </p:sp>
    </p:spTree>
    <p:extLst>
      <p:ext uri="{BB962C8B-B14F-4D97-AF65-F5344CB8AC3E}">
        <p14:creationId xmlns:p14="http://schemas.microsoft.com/office/powerpoint/2010/main" val="3430039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HVHL - the 1900s\06 Traditional Life and Customs\Ruth Story\Ruth 3,2, He will be winnowing barley on the threshing floor, mat1014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8528"/>
            <a:ext cx="9144741" cy="614094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Man winnowing grain on a threshing floor</a:t>
            </a:r>
          </a:p>
        </p:txBody>
      </p:sp>
      <p:sp>
        <p:nvSpPr>
          <p:cNvPr id="4" name="Text Placeholder 3"/>
          <p:cNvSpPr>
            <a:spLocks noGrp="1"/>
          </p:cNvSpPr>
          <p:nvPr>
            <p:ph type="body" sz="quarter" idx="12"/>
          </p:nvPr>
        </p:nvSpPr>
        <p:spPr/>
        <p:txBody>
          <a:bodyPr/>
          <a:lstStyle/>
          <a:p>
            <a:r>
              <a:rPr lang="en-US" dirty="0"/>
              <a:t>3:2</a:t>
            </a:r>
          </a:p>
        </p:txBody>
      </p:sp>
      <p:sp>
        <p:nvSpPr>
          <p:cNvPr id="2" name="Title 1"/>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409579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C00A990-232C-4CF2-B36E-B259E18395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448"/>
            <a:ext cx="9144000" cy="6547104"/>
          </a:xfrm>
          <a:prstGeom prst="rect">
            <a:avLst/>
          </a:prstGeom>
        </p:spPr>
      </p:pic>
      <p:sp>
        <p:nvSpPr>
          <p:cNvPr id="2" name="Text Placeholder 1">
            <a:extLst>
              <a:ext uri="{FF2B5EF4-FFF2-40B4-BE49-F238E27FC236}">
                <a16:creationId xmlns:a16="http://schemas.microsoft.com/office/drawing/2014/main" id="{157E570B-EBE2-4A4F-A728-F54DD87984D9}"/>
              </a:ext>
            </a:extLst>
          </p:cNvPr>
          <p:cNvSpPr>
            <a:spLocks noGrp="1"/>
          </p:cNvSpPr>
          <p:nvPr>
            <p:ph type="body" sz="quarter" idx="10"/>
          </p:nvPr>
        </p:nvSpPr>
        <p:spPr/>
        <p:txBody>
          <a:bodyPr/>
          <a:lstStyle/>
          <a:p>
            <a:r>
              <a:rPr lang="en-US" dirty="0"/>
              <a:t>Grain being winnowed on a threshing floor</a:t>
            </a:r>
          </a:p>
        </p:txBody>
      </p:sp>
      <p:sp>
        <p:nvSpPr>
          <p:cNvPr id="3" name="Text Placeholder 2">
            <a:extLst>
              <a:ext uri="{FF2B5EF4-FFF2-40B4-BE49-F238E27FC236}">
                <a16:creationId xmlns:a16="http://schemas.microsoft.com/office/drawing/2014/main" id="{A9D929B7-0FD4-4C97-9858-2A6588936030}"/>
              </a:ext>
            </a:extLst>
          </p:cNvPr>
          <p:cNvSpPr>
            <a:spLocks noGrp="1"/>
          </p:cNvSpPr>
          <p:nvPr>
            <p:ph type="body" sz="quarter" idx="12"/>
          </p:nvPr>
        </p:nvSpPr>
        <p:spPr/>
        <p:txBody>
          <a:bodyPr/>
          <a:lstStyle/>
          <a:p>
            <a:r>
              <a:rPr lang="is-IS"/>
              <a:t>3:2</a:t>
            </a:r>
            <a:endParaRPr lang="en-US"/>
          </a:p>
        </p:txBody>
      </p:sp>
      <p:sp>
        <p:nvSpPr>
          <p:cNvPr id="4" name="Title 3">
            <a:extLst>
              <a:ext uri="{FF2B5EF4-FFF2-40B4-BE49-F238E27FC236}">
                <a16:creationId xmlns:a16="http://schemas.microsoft.com/office/drawing/2014/main" id="{1D3C9D24-0837-455B-B706-FB3242220521}"/>
              </a:ext>
            </a:extLst>
          </p:cNvPr>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2811714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17 Cultural Images of the Holy Land\Grain Harvest\Winnowing at Debir, dd1526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8554"/>
            <a:ext cx="9144741" cy="602089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Grain being winnowed at </a:t>
            </a:r>
            <a:r>
              <a:rPr lang="en-US" dirty="0" err="1"/>
              <a:t>Debir</a:t>
            </a:r>
            <a:endParaRPr lang="en-US" dirty="0"/>
          </a:p>
        </p:txBody>
      </p:sp>
      <p:sp>
        <p:nvSpPr>
          <p:cNvPr id="4" name="Text Placeholder 3"/>
          <p:cNvSpPr>
            <a:spLocks noGrp="1"/>
          </p:cNvSpPr>
          <p:nvPr>
            <p:ph type="body" sz="quarter" idx="12"/>
          </p:nvPr>
        </p:nvSpPr>
        <p:spPr/>
        <p:txBody>
          <a:bodyPr/>
          <a:lstStyle/>
          <a:p>
            <a:r>
              <a:rPr lang="en-US"/>
              <a:t>3:2</a:t>
            </a:r>
            <a:endParaRPr lang="en-US" dirty="0"/>
          </a:p>
        </p:txBody>
      </p:sp>
      <p:sp>
        <p:nvSpPr>
          <p:cNvPr id="2" name="Title 1"/>
          <p:cNvSpPr>
            <a:spLocks noGrp="1"/>
          </p:cNvSpPr>
          <p:nvPr>
            <p:ph type="title"/>
          </p:nvPr>
        </p:nvSpPr>
        <p:spPr/>
        <p:txBody>
          <a:bodyPr/>
          <a:lstStyle/>
          <a:p>
            <a:r>
              <a:rPr lang="en-US" dirty="0"/>
              <a:t>He is winnowing barley on the threshing floor tonight</a:t>
            </a:r>
          </a:p>
        </p:txBody>
      </p:sp>
    </p:spTree>
    <p:extLst>
      <p:ext uri="{BB962C8B-B14F-4D97-AF65-F5344CB8AC3E}">
        <p14:creationId xmlns:p14="http://schemas.microsoft.com/office/powerpoint/2010/main" val="29941719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Projects\Matson photos\05 Manners and Customs\The Harvest and Food\Threshing, winnowing, sifting\sr2\06857u Women working in field, mat06857.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59</TotalTime>
  <Words>4538</Words>
  <Application>Microsoft Office PowerPoint</Application>
  <PresentationFormat>On-screen Show (4:3)</PresentationFormat>
  <Paragraphs>495</Paragraphs>
  <Slides>65</Slides>
  <Notes>65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65</vt:i4>
      </vt:variant>
    </vt:vector>
  </HeadingPairs>
  <TitlesOfParts>
    <vt:vector size="69" baseType="lpstr">
      <vt:lpstr>Arial</vt:lpstr>
      <vt:lpstr>Calibri</vt:lpstr>
      <vt:lpstr>Times New Roman</vt:lpstr>
      <vt:lpstr>PhotoCompanion</vt:lpstr>
      <vt:lpstr>RUTH 3</vt:lpstr>
      <vt:lpstr>Naomi her mother-in-law said to her, “My daughter, should I not seek rest for you?”</vt:lpstr>
      <vt:lpstr>Naomi her mother-in-law said to her, “My daughter, should I not seek rest for you?”</vt:lpstr>
      <vt:lpstr>Is not Boaz our kinsman, with whose maid servants you were?</vt:lpstr>
      <vt:lpstr>Is not Boaz our kinsman, with whose maid servants you were?</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He is winnowing barley on the threshing floor tonight</vt:lpstr>
      <vt:lpstr>Wash yourself, and anoint yourself, and put on your cloak, and go down to the threshing floor</vt:lpstr>
      <vt:lpstr>Wash yourself, and anoint yourself, and put on your cloak, and go down to the threshing floor</vt:lpstr>
      <vt:lpstr>Wash yourself, and anoint yourself, and put on your cloak, and go down to the threshing floor</vt:lpstr>
      <vt:lpstr>Wash yourself, and anoint yourself, and put on your cloak, and go down to the threshing floor</vt:lpstr>
      <vt:lpstr>Wash yourself, and anoint yourself, and put on your cloak, and go down to the threshing floor</vt:lpstr>
      <vt:lpstr>But do not make yourself known to the man until he has finished eating and drinking</vt:lpstr>
      <vt:lpstr>But do not make yourself known to the man until he has finished eating and drinking</vt:lpstr>
      <vt:lpstr>You shall observe the place where he lies, and go and uncover the place of his feet, and lie down</vt:lpstr>
      <vt:lpstr>So she went down to the threshing floor</vt:lpstr>
      <vt:lpstr>So she went down to the threshing floor</vt:lpstr>
      <vt:lpstr>So she went down to the threshing floor</vt:lpstr>
      <vt:lpstr>When Boaz had eaten and drunk and his heart was merry . . .</vt:lpstr>
      <vt:lpstr>When Boaz had eaten and drunk and his heart was merry . . .</vt:lpstr>
      <vt:lpstr>When Boaz had eaten and drunk and his heart was merry . . .</vt:lpstr>
      <vt:lpstr>When Boaz had eaten and drunk . . . he went to lie down at the end of the heap of grain</vt:lpstr>
      <vt:lpstr>She came softly and uncovered the place of his feet and lay down</vt:lpstr>
      <vt:lpstr>I am Ruth your servant. So spread your covering over your servant, for you are a near kinsman</vt:lpstr>
      <vt:lpstr>I am Ruth your servant. So spread your covering over your servant, for you are a near kinsman</vt:lpstr>
      <vt:lpstr>May you be blessed by Yahweh, my daughter</vt:lpstr>
      <vt:lpstr>In that you did not follow young men, whether poor or rich</vt:lpstr>
      <vt:lpstr>In that you did not follow young men, whether poor or rich</vt:lpstr>
      <vt:lpstr>In that you did not follow young men, whether poor or rich</vt:lpstr>
      <vt:lpstr>All the people in my city know that you are a worthy woman</vt:lpstr>
      <vt:lpstr>All the people in my city know that you are a worthy woman</vt:lpstr>
      <vt:lpstr>All the people in my city know that you are a worthy woman</vt:lpstr>
      <vt:lpstr>All the people in my city know that you are a worthy woman</vt:lpstr>
      <vt:lpstr>All the people in my city know that you are a worthy woman</vt:lpstr>
      <vt:lpstr>All the people in my city know that you are a worthy woman</vt:lpstr>
      <vt:lpstr>It is true that I am a near kinsman, however, there is a kinsman nearer than I</vt:lpstr>
      <vt:lpstr>Stay for the night</vt:lpstr>
      <vt:lpstr>If he is not willing to redeem you, then I will redeem you, as Yahweh lives. Lie down until morning</vt:lpstr>
      <vt:lpstr>She lay at his feet until morning and arose before one could recognize another</vt:lpstr>
      <vt:lpstr>Let it not be known that the woman came to the threshing floor</vt:lpstr>
      <vt:lpstr>And he said, “Bring the shawl that is on you and hold it out.” So she held it out</vt:lpstr>
      <vt:lpstr>He measured six measures of barley and put them on it</vt:lpstr>
      <vt:lpstr>He measured six measures of barley and put them on it</vt:lpstr>
      <vt:lpstr>He measured six measures of barley and put them on it</vt:lpstr>
      <vt:lpstr>He measured six measures of barley and put them on it</vt:lpstr>
      <vt:lpstr>And he went into the city</vt:lpstr>
      <vt:lpstr>And he went into the city</vt:lpstr>
      <vt:lpstr>And he went into the city</vt:lpstr>
      <vt:lpstr>And when she came to her mother-in-law</vt:lpstr>
      <vt:lpstr>She said, “He gave me these six measures of barley”</vt:lpstr>
      <vt:lpstr>She said, “Sit still, my daughter, until you know how the matter turns out”</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Ruth 3, Photo Companion to the Bible</dc:title>
  <dc:subject>Photo Companion to the Bible</dc:subject>
  <dc:creator>BiblePlaces.com</dc:creator>
  <cp:lastModifiedBy>Bethany Bolen</cp:lastModifiedBy>
  <cp:revision>8</cp:revision>
  <dcterms:created xsi:type="dcterms:W3CDTF">2019-10-09T03:46:12Z</dcterms:created>
  <dcterms:modified xsi:type="dcterms:W3CDTF">2020-09-29T16:51:23Z</dcterms:modified>
</cp:coreProperties>
</file>