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2.xml" ContentType="application/vnd.openxmlformats-officedocument.presentationml.tags+xml"/>
  <Override PartName="/ppt/notesSlides/notesSlide49.xml" ContentType="application/vnd.openxmlformats-officedocument.presentationml.notesSlide+xml"/>
  <Override PartName="/ppt/tags/tag3.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43"/>
  </p:notesMasterIdLst>
  <p:sldIdLst>
    <p:sldId id="433" r:id="rId2"/>
    <p:sldId id="293" r:id="rId3"/>
    <p:sldId id="294" r:id="rId4"/>
    <p:sldId id="295" r:id="rId5"/>
    <p:sldId id="296" r:id="rId6"/>
    <p:sldId id="297" r:id="rId7"/>
    <p:sldId id="298" r:id="rId8"/>
    <p:sldId id="299" r:id="rId9"/>
    <p:sldId id="300" r:id="rId10"/>
    <p:sldId id="301" r:id="rId11"/>
    <p:sldId id="302" r:id="rId12"/>
    <p:sldId id="303" r:id="rId13"/>
    <p:sldId id="430" r:id="rId14"/>
    <p:sldId id="305" r:id="rId15"/>
    <p:sldId id="306" r:id="rId16"/>
    <p:sldId id="307" r:id="rId17"/>
    <p:sldId id="308" r:id="rId18"/>
    <p:sldId id="434" r:id="rId19"/>
    <p:sldId id="309" r:id="rId20"/>
    <p:sldId id="310" r:id="rId21"/>
    <p:sldId id="311" r:id="rId22"/>
    <p:sldId id="312" r:id="rId23"/>
    <p:sldId id="313" r:id="rId24"/>
    <p:sldId id="314" r:id="rId25"/>
    <p:sldId id="315" r:id="rId26"/>
    <p:sldId id="316" r:id="rId27"/>
    <p:sldId id="431" r:id="rId28"/>
    <p:sldId id="318" r:id="rId29"/>
    <p:sldId id="319" r:id="rId30"/>
    <p:sldId id="320" r:id="rId31"/>
    <p:sldId id="321" r:id="rId32"/>
    <p:sldId id="322" r:id="rId33"/>
    <p:sldId id="323" r:id="rId34"/>
    <p:sldId id="324" r:id="rId35"/>
    <p:sldId id="325" r:id="rId36"/>
    <p:sldId id="326" r:id="rId37"/>
    <p:sldId id="327" r:id="rId38"/>
    <p:sldId id="328" r:id="rId39"/>
    <p:sldId id="329" r:id="rId40"/>
    <p:sldId id="330" r:id="rId41"/>
    <p:sldId id="331" r:id="rId42"/>
    <p:sldId id="332" r:id="rId43"/>
    <p:sldId id="333" r:id="rId44"/>
    <p:sldId id="334" r:id="rId45"/>
    <p:sldId id="335" r:id="rId46"/>
    <p:sldId id="336" r:id="rId47"/>
    <p:sldId id="337" r:id="rId48"/>
    <p:sldId id="338" r:id="rId49"/>
    <p:sldId id="339" r:id="rId50"/>
    <p:sldId id="340" r:id="rId51"/>
    <p:sldId id="341" r:id="rId52"/>
    <p:sldId id="342" r:id="rId53"/>
    <p:sldId id="343" r:id="rId54"/>
    <p:sldId id="344" r:id="rId55"/>
    <p:sldId id="345" r:id="rId56"/>
    <p:sldId id="346" r:id="rId57"/>
    <p:sldId id="347" r:id="rId58"/>
    <p:sldId id="348" r:id="rId59"/>
    <p:sldId id="349" r:id="rId60"/>
    <p:sldId id="350" r:id="rId61"/>
    <p:sldId id="351" r:id="rId62"/>
    <p:sldId id="352" r:id="rId63"/>
    <p:sldId id="353" r:id="rId64"/>
    <p:sldId id="354" r:id="rId65"/>
    <p:sldId id="355" r:id="rId66"/>
    <p:sldId id="356" r:id="rId67"/>
    <p:sldId id="357" r:id="rId68"/>
    <p:sldId id="358" r:id="rId69"/>
    <p:sldId id="359" r:id="rId70"/>
    <p:sldId id="360" r:id="rId71"/>
    <p:sldId id="361" r:id="rId72"/>
    <p:sldId id="362" r:id="rId73"/>
    <p:sldId id="363" r:id="rId74"/>
    <p:sldId id="364" r:id="rId75"/>
    <p:sldId id="365" r:id="rId76"/>
    <p:sldId id="366" r:id="rId77"/>
    <p:sldId id="367" r:id="rId78"/>
    <p:sldId id="368" r:id="rId79"/>
    <p:sldId id="369" r:id="rId80"/>
    <p:sldId id="370" r:id="rId81"/>
    <p:sldId id="371" r:id="rId82"/>
    <p:sldId id="372" r:id="rId83"/>
    <p:sldId id="373" r:id="rId84"/>
    <p:sldId id="374" r:id="rId85"/>
    <p:sldId id="375" r:id="rId86"/>
    <p:sldId id="376" r:id="rId87"/>
    <p:sldId id="377" r:id="rId88"/>
    <p:sldId id="378" r:id="rId89"/>
    <p:sldId id="379" r:id="rId90"/>
    <p:sldId id="380" r:id="rId91"/>
    <p:sldId id="381" r:id="rId92"/>
    <p:sldId id="382" r:id="rId93"/>
    <p:sldId id="436" r:id="rId94"/>
    <p:sldId id="437" r:id="rId95"/>
    <p:sldId id="384" r:id="rId96"/>
    <p:sldId id="385" r:id="rId97"/>
    <p:sldId id="429" r:id="rId98"/>
    <p:sldId id="387" r:id="rId99"/>
    <p:sldId id="388" r:id="rId100"/>
    <p:sldId id="389" r:id="rId101"/>
    <p:sldId id="390" r:id="rId102"/>
    <p:sldId id="391" r:id="rId103"/>
    <p:sldId id="392" r:id="rId104"/>
    <p:sldId id="393" r:id="rId105"/>
    <p:sldId id="394" r:id="rId106"/>
    <p:sldId id="395" r:id="rId107"/>
    <p:sldId id="396" r:id="rId108"/>
    <p:sldId id="397" r:id="rId109"/>
    <p:sldId id="398" r:id="rId110"/>
    <p:sldId id="399" r:id="rId111"/>
    <p:sldId id="400" r:id="rId112"/>
    <p:sldId id="401" r:id="rId113"/>
    <p:sldId id="402" r:id="rId114"/>
    <p:sldId id="403" r:id="rId115"/>
    <p:sldId id="404" r:id="rId116"/>
    <p:sldId id="405" r:id="rId117"/>
    <p:sldId id="406" r:id="rId118"/>
    <p:sldId id="407" r:id="rId119"/>
    <p:sldId id="408" r:id="rId120"/>
    <p:sldId id="409" r:id="rId121"/>
    <p:sldId id="410" r:id="rId122"/>
    <p:sldId id="411" r:id="rId123"/>
    <p:sldId id="412" r:id="rId124"/>
    <p:sldId id="413" r:id="rId125"/>
    <p:sldId id="414" r:id="rId126"/>
    <p:sldId id="435" r:id="rId127"/>
    <p:sldId id="415" r:id="rId128"/>
    <p:sldId id="416" r:id="rId129"/>
    <p:sldId id="417" r:id="rId130"/>
    <p:sldId id="418" r:id="rId131"/>
    <p:sldId id="419" r:id="rId132"/>
    <p:sldId id="420" r:id="rId133"/>
    <p:sldId id="421" r:id="rId134"/>
    <p:sldId id="422" r:id="rId135"/>
    <p:sldId id="423" r:id="rId136"/>
    <p:sldId id="424" r:id="rId137"/>
    <p:sldId id="425" r:id="rId138"/>
    <p:sldId id="432" r:id="rId139"/>
    <p:sldId id="426" r:id="rId140"/>
    <p:sldId id="427" r:id="rId141"/>
    <p:sldId id="428" r:id="rId1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000"/>
    <a:srgbClr val="FEFFFF"/>
    <a:srgbClr val="FEFF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03FF01-B1B2-43D8-9989-874DD785DD24}" v="7" dt="2020-09-29T16:50:30.5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05" autoAdjust="0"/>
    <p:restoredTop sz="71352" autoAdjust="0"/>
  </p:normalViewPr>
  <p:slideViewPr>
    <p:cSldViewPr>
      <p:cViewPr varScale="1">
        <p:scale>
          <a:sx n="49" d="100"/>
          <a:sy n="49" d="100"/>
        </p:scale>
        <p:origin x="1764" y="36"/>
      </p:cViewPr>
      <p:guideLst>
        <p:guide orient="horz" pos="2160"/>
        <p:guide pos="2880"/>
      </p:guideLst>
    </p:cSldViewPr>
  </p:slideViewPr>
  <p:outlineViewPr>
    <p:cViewPr>
      <p:scale>
        <a:sx n="33" d="100"/>
        <a:sy n="33" d="100"/>
      </p:scale>
      <p:origin x="0" y="0"/>
    </p:cViewPr>
  </p:outlineViewPr>
  <p:notesTextViewPr>
    <p:cViewPr>
      <p:scale>
        <a:sx n="1" d="1"/>
        <a:sy n="1" d="1"/>
      </p:scale>
      <p:origin x="0" y="-180"/>
    </p:cViewPr>
  </p:notesTextViewPr>
  <p:sorterViewPr>
    <p:cViewPr>
      <p:scale>
        <a:sx n="100" d="100"/>
        <a:sy n="100" d="100"/>
      </p:scale>
      <p:origin x="0" y="-28536"/>
    </p:cViewPr>
  </p:sorterViewPr>
  <p:notesViewPr>
    <p:cSldViewPr>
      <p:cViewPr>
        <p:scale>
          <a:sx n="100" d="100"/>
          <a:sy n="100" d="100"/>
        </p:scale>
        <p:origin x="1806" y="-41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presProps" Target="presProps.xml"/><Relationship Id="rId149" Type="http://schemas.microsoft.com/office/2016/11/relationships/changesInfo" Target="changesInfos/changesInfo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notesMaster" Target="notesMasters/notesMaster1.xml"/><Relationship Id="rId148"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7C03FF01-B1B2-43D8-9989-874DD785DD24}"/>
    <pc:docChg chg="custSel modSld">
      <pc:chgData name="Bethany Bolen" userId="8e338a04f9f07398" providerId="LiveId" clId="{7C03FF01-B1B2-43D8-9989-874DD785DD24}" dt="2020-09-29T16:50:30.589" v="48" actId="478"/>
      <pc:docMkLst>
        <pc:docMk/>
      </pc:docMkLst>
      <pc:sldChg chg="addSp delSp modSp mod">
        <pc:chgData name="Bethany Bolen" userId="8e338a04f9f07398" providerId="LiveId" clId="{7C03FF01-B1B2-43D8-9989-874DD785DD24}" dt="2020-09-29T16:47:49.514" v="3" actId="478"/>
        <pc:sldMkLst>
          <pc:docMk/>
          <pc:sldMk cId="1972133176" sldId="303"/>
        </pc:sldMkLst>
        <pc:picChg chg="add del mod">
          <ac:chgData name="Bethany Bolen" userId="8e338a04f9f07398" providerId="LiveId" clId="{7C03FF01-B1B2-43D8-9989-874DD785DD24}" dt="2020-09-29T16:47:49.514" v="3" actId="478"/>
          <ac:picMkLst>
            <pc:docMk/>
            <pc:sldMk cId="1972133176" sldId="303"/>
            <ac:picMk id="6" creationId="{640AB697-29AA-4926-94BD-6E465132B34D}"/>
          </ac:picMkLst>
        </pc:picChg>
      </pc:sldChg>
      <pc:sldChg chg="addSp delSp modSp mod">
        <pc:chgData name="Bethany Bolen" userId="8e338a04f9f07398" providerId="LiveId" clId="{7C03FF01-B1B2-43D8-9989-874DD785DD24}" dt="2020-09-29T16:48:32.077" v="13" actId="478"/>
        <pc:sldMkLst>
          <pc:docMk/>
          <pc:sldMk cId="3677488926" sldId="354"/>
        </pc:sldMkLst>
        <pc:picChg chg="del">
          <ac:chgData name="Bethany Bolen" userId="8e338a04f9f07398" providerId="LiveId" clId="{7C03FF01-B1B2-43D8-9989-874DD785DD24}" dt="2020-09-29T16:48:32.077" v="13" actId="478"/>
          <ac:picMkLst>
            <pc:docMk/>
            <pc:sldMk cId="3677488926" sldId="354"/>
            <ac:picMk id="6" creationId="{00000000-0000-0000-0000-000000000000}"/>
          </ac:picMkLst>
        </pc:picChg>
        <pc:picChg chg="add mod ord">
          <ac:chgData name="Bethany Bolen" userId="8e338a04f9f07398" providerId="LiveId" clId="{7C03FF01-B1B2-43D8-9989-874DD785DD24}" dt="2020-09-29T16:48:31.266" v="12" actId="167"/>
          <ac:picMkLst>
            <pc:docMk/>
            <pc:sldMk cId="3677488926" sldId="354"/>
            <ac:picMk id="7" creationId="{0AB5BB03-6B92-47A1-91A7-CB418BDAF71B}"/>
          </ac:picMkLst>
        </pc:picChg>
      </pc:sldChg>
      <pc:sldChg chg="addSp delSp modSp mod">
        <pc:chgData name="Bethany Bolen" userId="8e338a04f9f07398" providerId="LiveId" clId="{7C03FF01-B1B2-43D8-9989-874DD785DD24}" dt="2020-09-29T16:48:50.223" v="18" actId="478"/>
        <pc:sldMkLst>
          <pc:docMk/>
          <pc:sldMk cId="3069998562" sldId="396"/>
        </pc:sldMkLst>
        <pc:picChg chg="del">
          <ac:chgData name="Bethany Bolen" userId="8e338a04f9f07398" providerId="LiveId" clId="{7C03FF01-B1B2-43D8-9989-874DD785DD24}" dt="2020-09-29T16:48:50.223" v="18" actId="478"/>
          <ac:picMkLst>
            <pc:docMk/>
            <pc:sldMk cId="3069998562" sldId="396"/>
            <ac:picMk id="6" creationId="{00000000-0000-0000-0000-000000000000}"/>
          </ac:picMkLst>
        </pc:picChg>
        <pc:picChg chg="add mod ord">
          <ac:chgData name="Bethany Bolen" userId="8e338a04f9f07398" providerId="LiveId" clId="{7C03FF01-B1B2-43D8-9989-874DD785DD24}" dt="2020-09-29T16:48:49.338" v="17" actId="167"/>
          <ac:picMkLst>
            <pc:docMk/>
            <pc:sldMk cId="3069998562" sldId="396"/>
            <ac:picMk id="7" creationId="{E02D1113-E291-4987-B12E-8D2093535D97}"/>
          </ac:picMkLst>
        </pc:picChg>
      </pc:sldChg>
      <pc:sldChg chg="addSp delSp modSp mod">
        <pc:chgData name="Bethany Bolen" userId="8e338a04f9f07398" providerId="LiveId" clId="{7C03FF01-B1B2-43D8-9989-874DD785DD24}" dt="2020-09-29T16:50:17.730" v="42" actId="732"/>
        <pc:sldMkLst>
          <pc:docMk/>
          <pc:sldMk cId="3108083750" sldId="397"/>
        </pc:sldMkLst>
        <pc:picChg chg="del">
          <ac:chgData name="Bethany Bolen" userId="8e338a04f9f07398" providerId="LiveId" clId="{7C03FF01-B1B2-43D8-9989-874DD785DD24}" dt="2020-09-29T16:50:01.569" v="37" actId="478"/>
          <ac:picMkLst>
            <pc:docMk/>
            <pc:sldMk cId="3108083750" sldId="397"/>
            <ac:picMk id="6" creationId="{58A693B7-C930-4DF5-9607-4983252309C5}"/>
          </ac:picMkLst>
        </pc:picChg>
        <pc:picChg chg="add mod ord modCrop">
          <ac:chgData name="Bethany Bolen" userId="8e338a04f9f07398" providerId="LiveId" clId="{7C03FF01-B1B2-43D8-9989-874DD785DD24}" dt="2020-09-29T16:50:17.730" v="42" actId="732"/>
          <ac:picMkLst>
            <pc:docMk/>
            <pc:sldMk cId="3108083750" sldId="397"/>
            <ac:picMk id="7" creationId="{262A8C60-CB0E-435C-904C-822E8E82C26C}"/>
          </ac:picMkLst>
        </pc:picChg>
      </pc:sldChg>
      <pc:sldChg chg="addSp delSp modSp mod">
        <pc:chgData name="Bethany Bolen" userId="8e338a04f9f07398" providerId="LiveId" clId="{7C03FF01-B1B2-43D8-9989-874DD785DD24}" dt="2020-09-29T16:50:30.589" v="48" actId="478"/>
        <pc:sldMkLst>
          <pc:docMk/>
          <pc:sldMk cId="4073175988" sldId="412"/>
        </pc:sldMkLst>
        <pc:picChg chg="add mod ord">
          <ac:chgData name="Bethany Bolen" userId="8e338a04f9f07398" providerId="LiveId" clId="{7C03FF01-B1B2-43D8-9989-874DD785DD24}" dt="2020-09-29T16:50:29.722" v="47" actId="167"/>
          <ac:picMkLst>
            <pc:docMk/>
            <pc:sldMk cId="4073175988" sldId="412"/>
            <ac:picMk id="6" creationId="{0E5F728F-CEB5-4E50-B0EB-7853D26334D7}"/>
          </ac:picMkLst>
        </pc:picChg>
        <pc:picChg chg="del">
          <ac:chgData name="Bethany Bolen" userId="8e338a04f9f07398" providerId="LiveId" clId="{7C03FF01-B1B2-43D8-9989-874DD785DD24}" dt="2020-09-29T16:50:30.589" v="48" actId="478"/>
          <ac:picMkLst>
            <pc:docMk/>
            <pc:sldMk cId="4073175988" sldId="412"/>
            <ac:picMk id="8194" creationId="{00000000-0000-0000-0000-000000000000}"/>
          </ac:picMkLst>
        </pc:picChg>
      </pc:sldChg>
      <pc:sldChg chg="addSp delSp modSp mod">
        <pc:chgData name="Bethany Bolen" userId="8e338a04f9f07398" providerId="LiveId" clId="{7C03FF01-B1B2-43D8-9989-874DD785DD24}" dt="2020-09-29T16:48:12.104" v="8" actId="478"/>
        <pc:sldMkLst>
          <pc:docMk/>
          <pc:sldMk cId="366362802" sldId="430"/>
        </pc:sldMkLst>
        <pc:picChg chg="add mod ord">
          <ac:chgData name="Bethany Bolen" userId="8e338a04f9f07398" providerId="LiveId" clId="{7C03FF01-B1B2-43D8-9989-874DD785DD24}" dt="2020-09-29T16:48:10.791" v="7" actId="962"/>
          <ac:picMkLst>
            <pc:docMk/>
            <pc:sldMk cId="366362802" sldId="430"/>
            <ac:picMk id="6" creationId="{5754292E-E43C-4AAA-9878-67F26EDD1DE9}"/>
          </ac:picMkLst>
        </pc:picChg>
        <pc:picChg chg="del">
          <ac:chgData name="Bethany Bolen" userId="8e338a04f9f07398" providerId="LiveId" clId="{7C03FF01-B1B2-43D8-9989-874DD785DD24}" dt="2020-09-29T16:48:12.104" v="8" actId="478"/>
          <ac:picMkLst>
            <pc:docMk/>
            <pc:sldMk cId="366362802" sldId="430"/>
            <ac:picMk id="7" creationId="{0E84E4E7-4615-4B85-9429-9B69DC7D38D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1/19/2021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ucl.ac.uk/museums-static/digitalegypt/art/uc14333transla.html"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We do not expect many situations where someone will need, desire, or even approve of every image, but our goal is that you will find in this “library” whatever it is you are looking for. </a:t>
            </a:r>
          </a:p>
          <a:p>
            <a:endParaRPr lang="en-US" sz="1100" kern="1200" dirty="0">
              <a:solidFill>
                <a:schemeClr val="tx1"/>
              </a:solidFill>
              <a:effectLst/>
              <a:latin typeface="+mn-lt"/>
              <a:ea typeface="+mn-ea"/>
              <a:cs typeface="+mn-cs"/>
            </a:endParaRPr>
          </a:p>
          <a:p>
            <a:pPr rtl="0"/>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Todd Bolen, Steven D. Anderson, Chris McKinny, and A.D. Riddle.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Ruth volume, you may access the most recent version of the Ruth presentations at this private link: http://www.BiblePlaces.com/PCB-Ruth-updates30150/</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29382670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effectLst/>
                <a:latin typeface="+mn-lt"/>
                <a:ea typeface="+mn-ea"/>
                <a:cs typeface="+mn-cs"/>
              </a:rPr>
              <a:t>The ancient tell of Bethlehem is located to the south and east of the Church of the Nativity. Remains from the Iron I–II periods (circa 1200–586 BC) were uncovered at the tell. See the next slide for a label of the Church of the Nativity, which will serve as a marked reference point on many of the following slides.</a:t>
            </a:r>
          </a:p>
          <a:p>
            <a:endParaRPr lang="en-US" dirty="0"/>
          </a:p>
          <a:p>
            <a:r>
              <a:rPr lang="en-US" dirty="0"/>
              <a:t>ws120915337</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288547952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shows the impressive view that the ancient capital of Moab had of the surrounding landscape. This is one possible area where Orpah and Ruth may have come from. The castle in the foreground dates to the Crusader period.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tb061404156</a:t>
            </a:r>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11494995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provides another landscape image of Moab. The Nahal Arnon was at times the northern border of Moab.</a:t>
            </a:r>
          </a:p>
          <a:p>
            <a:endParaRPr lang="en-US" dirty="0"/>
          </a:p>
          <a:p>
            <a:r>
              <a:rPr lang="en-US" dirty="0"/>
              <a:t>tb031415132</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81187822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artifact was photographed at the Hecht Museum of the Haifa University.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cm1706272169</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316117011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p>
          <a:p>
            <a:endParaRPr lang="en-US" sz="1200" b="0" i="0" kern="1200" dirty="0">
              <a:solidFill>
                <a:schemeClr val="tx1"/>
              </a:solidFill>
              <a:effectLst/>
              <a:latin typeface="+mn-lt"/>
              <a:ea typeface="+mn-ea"/>
              <a:cs typeface="+mn-cs"/>
            </a:endParaRPr>
          </a:p>
          <a:p>
            <a:r>
              <a:rPr lang="en-US" dirty="0"/>
              <a:t>mat06854</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238338246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Related to Ruth and Orpah’s hypothetical betrothal t</a:t>
            </a:r>
            <a:r>
              <a:rPr lang="en-US" baseline="0" dirty="0"/>
              <a:t>o Naomi’s hypothetical sons, t</a:t>
            </a:r>
            <a:r>
              <a:rPr lang="en-US" dirty="0"/>
              <a:t>his photo shows the gender</a:t>
            </a:r>
            <a:r>
              <a:rPr lang="en-US" baseline="0" dirty="0"/>
              <a:t> </a:t>
            </a:r>
            <a:r>
              <a:rPr lang="en-US" dirty="0"/>
              <a:t>opposite (and more typical) </a:t>
            </a:r>
            <a:r>
              <a:rPr lang="en-US" baseline="0" dirty="0"/>
              <a:t>age disparity between betrothed. </a:t>
            </a:r>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1900 and 1920.</a:t>
            </a:r>
            <a:endParaRPr lang="en-US" dirty="0"/>
          </a:p>
          <a:p>
            <a:endParaRPr lang="en-US" dirty="0"/>
          </a:p>
          <a:p>
            <a:r>
              <a:rPr lang="en-US" dirty="0"/>
              <a:t>mat01835</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344452334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is located in the Great Hypostyle Hall of the Karnak Temple in Luxor, Egypt.</a:t>
            </a:r>
          </a:p>
          <a:p>
            <a:endParaRPr lang="en-US" dirty="0"/>
          </a:p>
          <a:p>
            <a:r>
              <a:rPr lang="en-US" dirty="0"/>
              <a:t>adr1603122151</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221242198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limestone relief was photographed in the Brooklyn Museum in New York City.</a:t>
            </a:r>
          </a:p>
          <a:p>
            <a:endParaRPr lang="en-US" dirty="0"/>
          </a:p>
          <a:p>
            <a:r>
              <a:rPr lang="en-US" dirty="0"/>
              <a:t>adr1606021598</a:t>
            </a:r>
          </a:p>
        </p:txBody>
      </p:sp>
    </p:spTree>
    <p:extLst>
      <p:ext uri="{BB962C8B-B14F-4D97-AF65-F5344CB8AC3E}">
        <p14:creationId xmlns:p14="http://schemas.microsoft.com/office/powerpoint/2010/main" val="86754638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1940 and 1946.</a:t>
            </a:r>
          </a:p>
          <a:p>
            <a:endParaRPr lang="en-US" sz="1200" b="0" i="0" kern="1200" dirty="0">
              <a:solidFill>
                <a:schemeClr val="tx1"/>
              </a:solidFill>
              <a:effectLst/>
              <a:latin typeface="+mn-lt"/>
              <a:ea typeface="+mn-ea"/>
              <a:cs typeface="+mn-cs"/>
            </a:endParaRPr>
          </a:p>
          <a:p>
            <a:r>
              <a:rPr lang="en-US" dirty="0"/>
              <a:t>mat12949</a:t>
            </a:r>
          </a:p>
        </p:txBody>
      </p:sp>
      <p:sp>
        <p:nvSpPr>
          <p:cNvPr id="4" name="Slide Number Placeholder 3"/>
          <p:cNvSpPr>
            <a:spLocks noGrp="1"/>
          </p:cNvSpPr>
          <p:nvPr>
            <p:ph type="sldNum" sz="quarter" idx="10"/>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414042356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This seal (with a modern impression on the left) illustrates the Moabite people, though several hundred years later than the time of Ruth. This unprovenanced quartz seal was photographed at the Ashmolean Museum</a:t>
            </a:r>
            <a:r>
              <a:rPr lang="en-US" sz="1200" baseline="0" dirty="0"/>
              <a:t> of the </a:t>
            </a:r>
            <a:r>
              <a:rPr lang="en-US" sz="1200" dirty="0"/>
              <a:t>University of Oxford.</a:t>
            </a:r>
          </a:p>
          <a:p>
            <a:endParaRPr lang="en-US" sz="1200" dirty="0"/>
          </a:p>
          <a:p>
            <a:r>
              <a:rPr lang="en-US" sz="1200" dirty="0"/>
              <a:t>adr1305227962</a:t>
            </a:r>
            <a:endParaRPr lang="en-US" dirty="0"/>
          </a:p>
        </p:txBody>
      </p:sp>
    </p:spTree>
    <p:extLst>
      <p:ext uri="{BB962C8B-B14F-4D97-AF65-F5344CB8AC3E}">
        <p14:creationId xmlns:p14="http://schemas.microsoft.com/office/powerpoint/2010/main" val="128984415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This stele was photographed at the Louvre Museum. The dating of it is disputed, but it could date as early as the time of Ruth (circa 1200 BC) or perhaps as late as 800 BC. For more information, see https://www.louvre.fr/en/oeuvre-notices/stele-warrior-god.</a:t>
            </a:r>
          </a:p>
          <a:p>
            <a:endParaRPr lang="en-US" sz="1200" dirty="0"/>
          </a:p>
          <a:p>
            <a:r>
              <a:rPr lang="en-US" sz="1200" dirty="0"/>
              <a:t>tb060408408</a:t>
            </a:r>
            <a:endParaRPr lang="en-US" dirty="0"/>
          </a:p>
        </p:txBody>
      </p:sp>
    </p:spTree>
    <p:extLst>
      <p:ext uri="{BB962C8B-B14F-4D97-AF65-F5344CB8AC3E}">
        <p14:creationId xmlns:p14="http://schemas.microsoft.com/office/powerpoint/2010/main" val="646094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effectLst/>
                <a:latin typeface="+mn-lt"/>
                <a:ea typeface="+mn-ea"/>
                <a:cs typeface="+mn-cs"/>
              </a:rPr>
              <a:t>The ancient tell of Bethlehem is located to the south and east of the Church of the Nativity. Remains from the Iron I–II periods (circa 1200–586 BC) were uncovered at the tell. </a:t>
            </a:r>
          </a:p>
          <a:p>
            <a:endParaRPr lang="en-US" dirty="0"/>
          </a:p>
          <a:p>
            <a:r>
              <a:rPr lang="en-US" dirty="0"/>
              <a:t>ws120915337</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158419104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seal includes the name of two men whose</a:t>
            </a:r>
            <a:r>
              <a:rPr lang="en-US" baseline="0" dirty="0"/>
              <a:t> names include “</a:t>
            </a:r>
            <a:r>
              <a:rPr lang="en-US" baseline="0" dirty="0" err="1"/>
              <a:t>Chemosh</a:t>
            </a:r>
            <a:r>
              <a:rPr lang="en-US" baseline="0" dirty="0"/>
              <a:t>,” the chief deity of Moab. </a:t>
            </a:r>
            <a:r>
              <a:rPr lang="en-US" dirty="0"/>
              <a:t>This limestone seal was photographed at the Israel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adr1306213241c</a:t>
            </a: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309370277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Mesha Stele records the actions of King Mesha of Moab in the mid-late 9th century BC. Many of Mesha’s actions were attributed to or done in devotion to </a:t>
            </a:r>
            <a:r>
              <a:rPr lang="en-US" baseline="0" dirty="0" err="1"/>
              <a:t>Chemosh</a:t>
            </a:r>
            <a:r>
              <a:rPr lang="en-US" baseline="0" dirty="0"/>
              <a:t>, the chief deity of the </a:t>
            </a:r>
            <a:r>
              <a:rPr lang="en-US" baseline="0"/>
              <a:t>Moabites. </a:t>
            </a:r>
            <a:r>
              <a:rPr lang="en-US" b="0"/>
              <a:t>This </a:t>
            </a:r>
            <a:r>
              <a:rPr lang="en-US" b="0" dirty="0"/>
              <a:t>stele was photographed at the Louvre Museum.</a:t>
            </a:r>
          </a:p>
          <a:p>
            <a:endParaRPr lang="en-US" noProof="0" dirty="0"/>
          </a:p>
          <a:p>
            <a:r>
              <a:rPr lang="it-IT" dirty="0"/>
              <a:t>tb060408127w</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427447847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photo shows the broader Bethlehem region where Ruth is pledging to live with Naomi. See the next slide for labels.</a:t>
            </a:r>
          </a:p>
          <a:p>
            <a:endParaRPr lang="en-US" dirty="0"/>
          </a:p>
          <a:p>
            <a:r>
              <a:rPr lang="en-US" dirty="0"/>
              <a:t>ws120915354</a:t>
            </a:r>
          </a:p>
        </p:txBody>
      </p:sp>
    </p:spTree>
    <p:extLst>
      <p:ext uri="{BB962C8B-B14F-4D97-AF65-F5344CB8AC3E}">
        <p14:creationId xmlns:p14="http://schemas.microsoft.com/office/powerpoint/2010/main" val="37625255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photo shows the broader Bethlehem region where Ruth is pledging to live with Naomi. The Church of the Nativity is provided as a point of reference.</a:t>
            </a:r>
          </a:p>
          <a:p>
            <a:endParaRPr lang="en-US" dirty="0"/>
          </a:p>
          <a:p>
            <a:r>
              <a:rPr lang="en-US" dirty="0"/>
              <a:t>ws120915354</a:t>
            </a:r>
          </a:p>
        </p:txBody>
      </p:sp>
    </p:spTree>
    <p:extLst>
      <p:ext uri="{BB962C8B-B14F-4D97-AF65-F5344CB8AC3E}">
        <p14:creationId xmlns:p14="http://schemas.microsoft.com/office/powerpoint/2010/main" val="265389656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1920 and 1933.</a:t>
            </a:r>
          </a:p>
          <a:p>
            <a:endParaRPr lang="en-US" sz="1200" b="0" i="0" kern="1200" dirty="0">
              <a:solidFill>
                <a:schemeClr val="tx1"/>
              </a:solidFill>
              <a:effectLst/>
              <a:latin typeface="+mn-lt"/>
              <a:ea typeface="+mn-ea"/>
              <a:cs typeface="+mn-cs"/>
            </a:endParaRPr>
          </a:p>
          <a:p>
            <a:r>
              <a:rPr lang="en-US" dirty="0"/>
              <a:t>mat02598</a:t>
            </a:r>
          </a:p>
        </p:txBody>
      </p:sp>
      <p:sp>
        <p:nvSpPr>
          <p:cNvPr id="4" name="Slide Number Placeholder 3"/>
          <p:cNvSpPr>
            <a:spLocks noGrp="1"/>
          </p:cNvSpPr>
          <p:nvPr>
            <p:ph type="sldNum" sz="quarter" idx="10"/>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387196612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 was taken by David A. Dorsey in the 1970s.</a:t>
            </a:r>
          </a:p>
          <a:p>
            <a:endParaRPr lang="en-US" dirty="0"/>
          </a:p>
          <a:p>
            <a:r>
              <a:rPr lang="en-US" dirty="0"/>
              <a:t>dad0017</a:t>
            </a:r>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265495745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This model of the tabernacle was photographed at Timna Park in southern Israel.</a:t>
            </a:r>
          </a:p>
          <a:p>
            <a:endParaRPr lang="en-US" sz="1200" dirty="0"/>
          </a:p>
          <a:p>
            <a:r>
              <a:rPr lang="en-US" sz="1200" dirty="0"/>
              <a:t>tb052208386</a:t>
            </a:r>
            <a:endParaRPr lang="en-US" dirty="0"/>
          </a:p>
        </p:txBody>
      </p:sp>
    </p:spTree>
    <p:extLst>
      <p:ext uri="{BB962C8B-B14F-4D97-AF65-F5344CB8AC3E}">
        <p14:creationId xmlns:p14="http://schemas.microsoft.com/office/powerpoint/2010/main" val="299656329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traditional tomb of Ruth and her grandson Jesse, located in Hebron. The Bible gives no information about the deaths or places of burial of these individuals, but since both lived in Bethlehem, it seems likely that they were buried in Bethlehem. Hebron was, however, the foremost city of Judah in biblical times, and it was where David was crowned king.</a:t>
            </a:r>
          </a:p>
          <a:p>
            <a:endParaRPr lang="en-US" dirty="0"/>
          </a:p>
          <a:p>
            <a:r>
              <a:rPr lang="en-US" dirty="0"/>
              <a:t>tb052816032</a:t>
            </a:r>
          </a:p>
        </p:txBody>
      </p:sp>
      <p:sp>
        <p:nvSpPr>
          <p:cNvPr id="4" name="Slide Number Placeholder 3"/>
          <p:cNvSpPr>
            <a:spLocks noGrp="1"/>
          </p:cNvSpPr>
          <p:nvPr>
            <p:ph type="sldNum" sz="quarter" idx="10"/>
          </p:nvPr>
        </p:nvSpPr>
        <p:spPr/>
        <p:txBody>
          <a:bodyPr/>
          <a:lstStyle/>
          <a:p>
            <a:fld id="{4E4946A3-FD68-4E77-9DEF-1E7536A4AD96}" type="slidenum">
              <a:rPr lang="en-US" smtClean="0"/>
              <a:t>117</a:t>
            </a:fld>
            <a:endParaRPr lang="en-US"/>
          </a:p>
        </p:txBody>
      </p:sp>
    </p:spTree>
    <p:extLst>
      <p:ext uri="{BB962C8B-B14F-4D97-AF65-F5344CB8AC3E}">
        <p14:creationId xmlns:p14="http://schemas.microsoft.com/office/powerpoint/2010/main" val="344022998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name of God, usually pronounced as Yahweh, is rendered as “the LORD” in most English Bibles. This inscription was photographed at the Good Samaritan Museum; it probably dates to several centuries after the birth of Christ.</a:t>
            </a:r>
          </a:p>
          <a:p>
            <a:endParaRPr lang="en-US" dirty="0"/>
          </a:p>
          <a:p>
            <a:r>
              <a:rPr lang="en-US" dirty="0"/>
              <a:t>tb053116635</a:t>
            </a:r>
          </a:p>
        </p:txBody>
      </p:sp>
      <p:sp>
        <p:nvSpPr>
          <p:cNvPr id="4" name="Slide Number Placeholder 3"/>
          <p:cNvSpPr>
            <a:spLocks noGrp="1"/>
          </p:cNvSpPr>
          <p:nvPr>
            <p:ph type="sldNum" sz="quarter" idx="10"/>
          </p:nvPr>
        </p:nvSpPr>
        <p:spPr/>
        <p:txBody>
          <a:bodyPr/>
          <a:lstStyle/>
          <a:p>
            <a:fld id="{4E4946A3-FD68-4E77-9DEF-1E7536A4AD96}" type="slidenum">
              <a:rPr lang="en-US" smtClean="0"/>
              <a:t>118</a:t>
            </a:fld>
            <a:endParaRPr lang="en-US"/>
          </a:p>
        </p:txBody>
      </p:sp>
    </p:spTree>
    <p:extLst>
      <p:ext uri="{BB962C8B-B14F-4D97-AF65-F5344CB8AC3E}">
        <p14:creationId xmlns:p14="http://schemas.microsoft.com/office/powerpoint/2010/main" val="210609957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p>
          <a:p>
            <a:endParaRPr lang="en-US" sz="1200" b="0" i="0" kern="1200" dirty="0">
              <a:solidFill>
                <a:schemeClr val="tx1"/>
              </a:solidFill>
              <a:effectLst/>
              <a:latin typeface="+mn-lt"/>
              <a:ea typeface="+mn-ea"/>
              <a:cs typeface="+mn-cs"/>
            </a:endParaRPr>
          </a:p>
          <a:p>
            <a:r>
              <a:rPr lang="en-US" sz="1200" dirty="0"/>
              <a:t>mat10150</a:t>
            </a:r>
            <a:endParaRPr lang="en-US" dirty="0"/>
          </a:p>
        </p:txBody>
      </p:sp>
    </p:spTree>
    <p:extLst>
      <p:ext uri="{BB962C8B-B14F-4D97-AF65-F5344CB8AC3E}">
        <p14:creationId xmlns:p14="http://schemas.microsoft.com/office/powerpoint/2010/main" val="31931813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 view shows Bethlehem on </a:t>
            </a:r>
            <a:r>
              <a:rPr lang="en-US" sz="1200" kern="1200" dirty="0">
                <a:solidFill>
                  <a:schemeClr val="tx1"/>
                </a:solidFill>
                <a:effectLst/>
                <a:latin typeface="+mn-lt"/>
                <a:ea typeface="+mn-ea"/>
                <a:cs typeface="+mn-cs"/>
              </a:rPr>
              <a:t>July 13, 1918, at 6:30 am. The image was taken by the German Airforce Squadron 302 from a height of 9,600 feet (3,000 m). This image shows the area of the ancient village around the Church of the Nativity better than more recent photographs. This area can be identified on the basis of topography and archaeological surveys. With regard to topography,</a:t>
            </a:r>
            <a:r>
              <a:rPr lang="en-US" sz="1200" kern="1200" baseline="0" dirty="0">
                <a:solidFill>
                  <a:schemeClr val="tx1"/>
                </a:solidFill>
                <a:effectLst/>
                <a:latin typeface="+mn-lt"/>
                <a:ea typeface="+mn-ea"/>
                <a:cs typeface="+mn-cs"/>
              </a:rPr>
              <a:t> the area east of the Church of the Nativity is a natural hill with protection from the wadis around it. An archaeological survey by Gutman and Berman identified this hill as the location of the Iron Age village. The presence of tombs surrounding the hilltop provides further confirmation that this area was settled at that time.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Could the village of Ruth’s time have extended further west, beyond the area of the Church of the Nativity? Because of the modern inhabitation, archaeological work here is less possible and we don’t have any clear results that answer this question. Kay </a:t>
            </a:r>
            <a:r>
              <a:rPr lang="en-US" sz="1200" kern="1200" baseline="0" dirty="0" err="1">
                <a:solidFill>
                  <a:schemeClr val="tx1"/>
                </a:solidFill>
                <a:effectLst/>
                <a:latin typeface="+mn-lt"/>
                <a:ea typeface="+mn-ea"/>
                <a:cs typeface="+mn-cs"/>
              </a:rPr>
              <a:t>Prag</a:t>
            </a:r>
            <a:r>
              <a:rPr lang="en-US" sz="1200" kern="1200" baseline="0" dirty="0">
                <a:solidFill>
                  <a:schemeClr val="tx1"/>
                </a:solidFill>
                <a:effectLst/>
                <a:latin typeface="+mn-lt"/>
                <a:ea typeface="+mn-ea"/>
                <a:cs typeface="+mn-cs"/>
              </a:rPr>
              <a:t> in her survey of the area concluded that “it is not known whether the early settlement also extended to the western section of the town” (2000: 173). A couple of observations, however, suggest that the village did not extend this far. First, there is a natural saddle west of the church that would have provided a natural defense. Second, the area of the hill east of the church occupies up to 8 acres (3.2 ha), depending on how much of the slopes were settled. If the village extended further west, ancient Bethlehem would have been even larger, making it one of the largest sites in the central hill country. (By comparison, Jerusalem at the time of David was about 10 acres [4 ha] in size.) Yet textual sources, including Micah 5:2, suggest that Bethlehem was a small, insignificant village in Judah. One more observation may be considered: Bethlehem, with its modern village located on the slope of one side of the tell resembles Gibeon, another ancient site that has a modern Arab village (el-Jib) built on its slope. In both cases, the adjacent hilltop is under cultivation by the townspeople. In the case of Gibeon, archaeological work has confirmed that the ancient city was located on the hilltop.</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photograph was published in Gustav Dalman, </a:t>
            </a:r>
            <a:r>
              <a:rPr lang="de-DE" sz="1200" i="1" kern="1200" dirty="0">
                <a:solidFill>
                  <a:schemeClr val="tx1"/>
                </a:solidFill>
                <a:effectLst/>
                <a:latin typeface="+mn-lt"/>
                <a:ea typeface="+mn-ea"/>
                <a:cs typeface="+mn-cs"/>
              </a:rPr>
              <a:t>Hundert deutsche Fliegerbilder aus Palaestina</a:t>
            </a:r>
            <a:r>
              <a:rPr lang="de-DE" sz="1200" i="0" kern="1200" dirty="0">
                <a:solidFill>
                  <a:schemeClr val="tx1"/>
                </a:solidFill>
                <a:effectLst/>
                <a:latin typeface="+mn-lt"/>
                <a:ea typeface="+mn-ea"/>
                <a:cs typeface="+mn-cs"/>
              </a:rPr>
              <a:t>, 1925. An English translation of the book, with detailed labels on the photographs, is in preparation by BiblePlaces.com. </a:t>
            </a:r>
            <a:r>
              <a:rPr lang="en-US" sz="1200" kern="1200" dirty="0">
                <a:solidFill>
                  <a:schemeClr val="tx1"/>
                </a:solidFill>
                <a:effectLst/>
                <a:latin typeface="+mn-lt"/>
                <a:ea typeface="+mn-ea"/>
                <a:cs typeface="+mn-cs"/>
              </a:rPr>
              <a:t>The labels on the next slide follow those given by Dalman, with the exception of a label we have added for the Iron Age settlement.</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a:t>
            </a:r>
          </a:p>
          <a:p>
            <a:r>
              <a:rPr lang="en-US" sz="1200" kern="1200" dirty="0" err="1">
                <a:solidFill>
                  <a:schemeClr val="tx1"/>
                </a:solidFill>
                <a:latin typeface="+mn-lt"/>
                <a:ea typeface="+mn-ea"/>
                <a:cs typeface="+mn-cs"/>
              </a:rPr>
              <a:t>Prag</a:t>
            </a:r>
            <a:r>
              <a:rPr lang="en-US" sz="1200" kern="1200" dirty="0">
                <a:solidFill>
                  <a:schemeClr val="tx1"/>
                </a:solidFill>
                <a:latin typeface="+mn-lt"/>
                <a:ea typeface="+mn-ea"/>
                <a:cs typeface="+mn-cs"/>
              </a:rPr>
              <a:t>, Kay. </a:t>
            </a:r>
            <a:endParaRPr lang="en-US" dirty="0"/>
          </a:p>
          <a:p>
            <a:pPr marL="685800" indent="-457200">
              <a:tabLst>
                <a:tab pos="685800" algn="l"/>
              </a:tabLst>
            </a:pPr>
            <a:r>
              <a:rPr lang="en-US" dirty="0"/>
              <a:t>2000	</a:t>
            </a:r>
            <a:r>
              <a:rPr lang="en-US" sz="1200" kern="1200" dirty="0">
                <a:solidFill>
                  <a:schemeClr val="tx1"/>
                </a:solidFill>
                <a:latin typeface="+mn-lt"/>
                <a:ea typeface="+mn-ea"/>
                <a:cs typeface="+mn-cs"/>
              </a:rPr>
              <a:t>Bethlehem: A Site Assessment. </a:t>
            </a:r>
            <a:r>
              <a:rPr lang="en-US" sz="1200" i="1" kern="1200" dirty="0">
                <a:solidFill>
                  <a:schemeClr val="tx1"/>
                </a:solidFill>
                <a:latin typeface="+mn-lt"/>
                <a:ea typeface="+mn-ea"/>
                <a:cs typeface="+mn-cs"/>
              </a:rPr>
              <a:t>Palestine Exploration Quarterly </a:t>
            </a:r>
            <a:r>
              <a:rPr lang="en-US" sz="1200" kern="1200" dirty="0">
                <a:solidFill>
                  <a:schemeClr val="tx1"/>
                </a:solidFill>
                <a:latin typeface="+mn-lt"/>
                <a:ea typeface="+mn-ea"/>
                <a:cs typeface="+mn-cs"/>
              </a:rPr>
              <a:t>132</a:t>
            </a:r>
            <a:r>
              <a:rPr lang="en-US" sz="1200" i="0" kern="1200" dirty="0">
                <a:solidFill>
                  <a:schemeClr val="tx1"/>
                </a:solidFill>
                <a:latin typeface="+mn-lt"/>
                <a:ea typeface="+mn-ea"/>
                <a:cs typeface="+mn-cs"/>
              </a:rPr>
              <a:t>: 169–81.</a:t>
            </a:r>
          </a:p>
          <a:p>
            <a:endParaRPr lang="en-US" sz="1200" kern="1200" dirty="0">
              <a:solidFill>
                <a:schemeClr val="tx1"/>
              </a:solidFill>
              <a:latin typeface="+mn-lt"/>
              <a:ea typeface="+mn-ea"/>
              <a:cs typeface="+mn-cs"/>
            </a:endParaRPr>
          </a:p>
          <a:p>
            <a:r>
              <a:rPr lang="en-US" dirty="0"/>
              <a:t>gd0032</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120861907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120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Bethlehem at the time of Ruth was probably limited to the Iron Age tell on the eastern side of the later Church of the Nativity. Today this is hard to see except from an aerial photograph because of the modern construction. See the next slide for labels. </a:t>
            </a:r>
          </a:p>
          <a:p>
            <a:endParaRPr lang="en-US" dirty="0"/>
          </a:p>
          <a:p>
            <a:r>
              <a:rPr lang="en-US" dirty="0"/>
              <a:t>ws100816515</a:t>
            </a:r>
          </a:p>
        </p:txBody>
      </p:sp>
    </p:spTree>
    <p:extLst>
      <p:ext uri="{BB962C8B-B14F-4D97-AF65-F5344CB8AC3E}">
        <p14:creationId xmlns:p14="http://schemas.microsoft.com/office/powerpoint/2010/main" val="357032968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121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Bethlehem at the time of Ruth was probably limited to the Iron Age tell on the eastern side of the later Church of the Nativity. Today this is hard to see except from an aerial photograph because of the modern construction. </a:t>
            </a:r>
          </a:p>
          <a:p>
            <a:endParaRPr lang="en-US" dirty="0"/>
          </a:p>
          <a:p>
            <a:r>
              <a:rPr lang="en-US" dirty="0"/>
              <a:t>ws100816515</a:t>
            </a:r>
          </a:p>
        </p:txBody>
      </p:sp>
    </p:spTree>
    <p:extLst>
      <p:ext uri="{BB962C8B-B14F-4D97-AF65-F5344CB8AC3E}">
        <p14:creationId xmlns:p14="http://schemas.microsoft.com/office/powerpoint/2010/main" val="241753350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bell tower of the Church of the Nativity is visible in the center of this photograph. The ancient village was located to the east (left) of the church.</a:t>
            </a:r>
          </a:p>
          <a:p>
            <a:endParaRPr lang="en-US" dirty="0"/>
          </a:p>
          <a:p>
            <a:r>
              <a:rPr lang="en-US" dirty="0"/>
              <a:t>tb111106895</a:t>
            </a:r>
          </a:p>
        </p:txBody>
      </p:sp>
      <p:sp>
        <p:nvSpPr>
          <p:cNvPr id="4" name="Slide Number Placeholder 3"/>
          <p:cNvSpPr>
            <a:spLocks noGrp="1"/>
          </p:cNvSpPr>
          <p:nvPr>
            <p:ph type="sldNum" sz="quarter" idx="10"/>
          </p:nvPr>
        </p:nvSpPr>
        <p:spPr/>
        <p:txBody>
          <a:bodyPr/>
          <a:lstStyle/>
          <a:p>
            <a:fld id="{4E4946A3-FD68-4E77-9DEF-1E7536A4AD96}" type="slidenum">
              <a:rPr lang="en-US" smtClean="0"/>
              <a:t>122</a:t>
            </a:fld>
            <a:endParaRPr lang="en-US"/>
          </a:p>
        </p:txBody>
      </p:sp>
    </p:spTree>
    <p:extLst>
      <p:ext uri="{BB962C8B-B14F-4D97-AF65-F5344CB8AC3E}">
        <p14:creationId xmlns:p14="http://schemas.microsoft.com/office/powerpoint/2010/main" val="229701097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123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This photochrom image, taken in the 1890s, shows the marketplace of Bethlehem on the west side of the Church of the Nativity. In Ruth’s day, this area was likely all farmland.</a:t>
            </a:r>
          </a:p>
          <a:p>
            <a:endParaRPr lang="en-US" sz="1200" dirty="0"/>
          </a:p>
          <a:p>
            <a:r>
              <a:rPr lang="en-US" sz="1200" dirty="0"/>
              <a:t>pcm02662</a:t>
            </a:r>
            <a:endParaRPr lang="en-US" dirty="0"/>
          </a:p>
        </p:txBody>
      </p:sp>
    </p:spTree>
    <p:extLst>
      <p:ext uri="{BB962C8B-B14F-4D97-AF65-F5344CB8AC3E}">
        <p14:creationId xmlns:p14="http://schemas.microsoft.com/office/powerpoint/2010/main" val="280075516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taken </a:t>
            </a:r>
            <a:r>
              <a:rPr lang="en-US" sz="1200" b="0" i="0" kern="1200" dirty="0">
                <a:solidFill>
                  <a:schemeClr val="tx1"/>
                </a:solidFill>
                <a:effectLst/>
                <a:latin typeface="+mn-lt"/>
                <a:ea typeface="+mn-ea"/>
                <a:cs typeface="+mn-cs"/>
              </a:rPr>
              <a:t>between 1898 and 1914, provides a view similar to the one in the previous slide. As noted above, the town of Bethlehem in the early 1900s was larger than that in the time of the judges when Ruth lived.</a:t>
            </a:r>
          </a:p>
          <a:p>
            <a:endParaRPr lang="en-US" sz="1200" b="0" i="0" kern="1200" dirty="0">
              <a:solidFill>
                <a:schemeClr val="tx1"/>
              </a:solidFill>
              <a:effectLst/>
              <a:latin typeface="+mn-lt"/>
              <a:ea typeface="+mn-ea"/>
              <a:cs typeface="+mn-cs"/>
            </a:endParaRPr>
          </a:p>
          <a:p>
            <a:r>
              <a:rPr lang="en-US" dirty="0"/>
              <a:t>mat06765</a:t>
            </a:r>
          </a:p>
        </p:txBody>
      </p:sp>
      <p:sp>
        <p:nvSpPr>
          <p:cNvPr id="4" name="Slide Number Placeholder 3"/>
          <p:cNvSpPr>
            <a:spLocks noGrp="1"/>
          </p:cNvSpPr>
          <p:nvPr>
            <p:ph type="sldNum" sz="quarter" idx="10"/>
          </p:nvPr>
        </p:nvSpPr>
        <p:spPr/>
        <p:txBody>
          <a:bodyPr/>
          <a:lstStyle/>
          <a:p>
            <a:fld id="{4E4946A3-FD68-4E77-9DEF-1E7536A4AD96}" type="slidenum">
              <a:rPr lang="en-US" smtClean="0"/>
              <a:t>124</a:t>
            </a:fld>
            <a:endParaRPr lang="en-US"/>
          </a:p>
        </p:txBody>
      </p:sp>
    </p:spTree>
    <p:extLst>
      <p:ext uri="{BB962C8B-B14F-4D97-AF65-F5344CB8AC3E}">
        <p14:creationId xmlns:p14="http://schemas.microsoft.com/office/powerpoint/2010/main" val="217552147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taken </a:t>
            </a:r>
            <a:r>
              <a:rPr lang="en-US" sz="1200" b="0" i="0" kern="1200" dirty="0">
                <a:solidFill>
                  <a:schemeClr val="tx1"/>
                </a:solidFill>
                <a:effectLst/>
                <a:latin typeface="+mn-lt"/>
                <a:ea typeface="+mn-ea"/>
                <a:cs typeface="+mn-cs"/>
              </a:rPr>
              <a:t>between 1898 and 1946, shows the city that expanded to the west side after the biblical period. The conical mountain in the distance is the Herodium.</a:t>
            </a:r>
          </a:p>
          <a:p>
            <a:endParaRPr lang="en-US" sz="1200" b="0" i="0" kern="1200" dirty="0">
              <a:solidFill>
                <a:schemeClr val="tx1"/>
              </a:solidFill>
              <a:effectLst/>
              <a:latin typeface="+mn-lt"/>
              <a:ea typeface="+mn-ea"/>
              <a:cs typeface="+mn-cs"/>
            </a:endParaRPr>
          </a:p>
          <a:p>
            <a:r>
              <a:rPr lang="en-US" dirty="0"/>
              <a:t>mat04908</a:t>
            </a:r>
          </a:p>
        </p:txBody>
      </p:sp>
      <p:sp>
        <p:nvSpPr>
          <p:cNvPr id="4" name="Slide Number Placeholder 3"/>
          <p:cNvSpPr>
            <a:spLocks noGrp="1"/>
          </p:cNvSpPr>
          <p:nvPr>
            <p:ph type="sldNum" sz="quarter" idx="10"/>
          </p:nvPr>
        </p:nvSpPr>
        <p:spPr/>
        <p:txBody>
          <a:bodyPr/>
          <a:lstStyle/>
          <a:p>
            <a:fld id="{4E4946A3-FD68-4E77-9DEF-1E7536A4AD96}" type="slidenum">
              <a:rPr lang="en-US" smtClean="0"/>
              <a:t>125</a:t>
            </a:fld>
            <a:endParaRPr lang="en-US"/>
          </a:p>
        </p:txBody>
      </p:sp>
    </p:spTree>
    <p:extLst>
      <p:ext uri="{BB962C8B-B14F-4D97-AF65-F5344CB8AC3E}">
        <p14:creationId xmlns:p14="http://schemas.microsoft.com/office/powerpoint/2010/main" val="170336067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photograph was taken in the early 1900s. Public domain, from The New York Public Library, </a:t>
            </a:r>
            <a:r>
              <a:rPr lang="en-US" dirty="0"/>
              <a:t>https://digitalcollections.nypl.org/items/510d47d9-77d6-a3d9-e040-e00a18064a99.</a:t>
            </a:r>
          </a:p>
          <a:p>
            <a:endParaRPr lang="en-US" dirty="0"/>
          </a:p>
          <a:p>
            <a:r>
              <a:rPr lang="en-US" dirty="0"/>
              <a:t>nypl112600</a:t>
            </a:r>
          </a:p>
        </p:txBody>
      </p:sp>
      <p:sp>
        <p:nvSpPr>
          <p:cNvPr id="4" name="Slide Number Placeholder 3"/>
          <p:cNvSpPr>
            <a:spLocks noGrp="1"/>
          </p:cNvSpPr>
          <p:nvPr>
            <p:ph type="sldNum" sz="quarter" idx="10"/>
          </p:nvPr>
        </p:nvSpPr>
        <p:spPr/>
        <p:txBody>
          <a:bodyPr/>
          <a:lstStyle/>
          <a:p>
            <a:fld id="{4E4946A3-FD68-4E77-9DEF-1E7536A4AD96}" type="slidenum">
              <a:rPr lang="en-US" smtClean="0"/>
              <a:t>126</a:t>
            </a:fld>
            <a:endParaRPr lang="en-US"/>
          </a:p>
        </p:txBody>
      </p:sp>
    </p:spTree>
    <p:extLst>
      <p:ext uri="{BB962C8B-B14F-4D97-AF65-F5344CB8AC3E}">
        <p14:creationId xmlns:p14="http://schemas.microsoft.com/office/powerpoint/2010/main" val="199596507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dress and objects shown in this photo are clearly different than they were in Ruth’s time, but this photo does show traditional women who lived in Bethlehem about 100 years ago. 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p>
          <a:p>
            <a:endParaRPr lang="en-US" sz="1200" b="0" i="0" kern="1200" dirty="0">
              <a:solidFill>
                <a:schemeClr val="tx1"/>
              </a:solidFill>
              <a:effectLst/>
              <a:latin typeface="+mn-lt"/>
              <a:ea typeface="+mn-ea"/>
              <a:cs typeface="+mn-cs"/>
            </a:endParaRPr>
          </a:p>
          <a:p>
            <a:r>
              <a:rPr lang="en-US" dirty="0"/>
              <a:t>mat07351</a:t>
            </a:r>
          </a:p>
        </p:txBody>
      </p:sp>
      <p:sp>
        <p:nvSpPr>
          <p:cNvPr id="4" name="Slide Number Placeholder 3"/>
          <p:cNvSpPr>
            <a:spLocks noGrp="1"/>
          </p:cNvSpPr>
          <p:nvPr>
            <p:ph type="sldNum" sz="quarter" idx="10"/>
          </p:nvPr>
        </p:nvSpPr>
        <p:spPr/>
        <p:txBody>
          <a:bodyPr/>
          <a:lstStyle/>
          <a:p>
            <a:fld id="{4E4946A3-FD68-4E77-9DEF-1E7536A4AD96}" type="slidenum">
              <a:rPr lang="en-US" smtClean="0"/>
              <a:t>127</a:t>
            </a:fld>
            <a:endParaRPr lang="en-US"/>
          </a:p>
        </p:txBody>
      </p:sp>
    </p:spTree>
    <p:extLst>
      <p:ext uri="{BB962C8B-B14F-4D97-AF65-F5344CB8AC3E}">
        <p14:creationId xmlns:p14="http://schemas.microsoft.com/office/powerpoint/2010/main" val="211188320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Naomi is remembered in the name of a street in Jerusalem, south of the Old City in Abu Tor.</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tb072404834</a:t>
            </a:r>
          </a:p>
          <a:p>
            <a:endParaRPr lang="en-US" dirty="0"/>
          </a:p>
          <a:p>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128</a:t>
            </a:fld>
            <a:endParaRPr lang="en-US"/>
          </a:p>
        </p:txBody>
      </p:sp>
    </p:spTree>
    <p:extLst>
      <p:ext uri="{BB962C8B-B14F-4D97-AF65-F5344CB8AC3E}">
        <p14:creationId xmlns:p14="http://schemas.microsoft.com/office/powerpoint/2010/main" val="1497485447"/>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in </a:t>
            </a:r>
            <a:r>
              <a:rPr lang="en-US" sz="1200" b="0" i="0" kern="1200" dirty="0">
                <a:solidFill>
                  <a:schemeClr val="tx1"/>
                </a:solidFill>
                <a:effectLst/>
                <a:latin typeface="+mn-lt"/>
                <a:ea typeface="+mn-ea"/>
                <a:cs typeface="+mn-cs"/>
              </a:rPr>
              <a:t>July 1940.</a:t>
            </a:r>
          </a:p>
          <a:p>
            <a:endParaRPr lang="en-US" sz="1200" b="0" i="0" kern="1200" dirty="0">
              <a:solidFill>
                <a:schemeClr val="tx1"/>
              </a:solidFill>
              <a:effectLst/>
              <a:latin typeface="+mn-lt"/>
              <a:ea typeface="+mn-ea"/>
              <a:cs typeface="+mn-cs"/>
            </a:endParaRPr>
          </a:p>
          <a:p>
            <a:r>
              <a:rPr lang="en-US" dirty="0"/>
              <a:t>mat20765</a:t>
            </a:r>
          </a:p>
        </p:txBody>
      </p:sp>
      <p:sp>
        <p:nvSpPr>
          <p:cNvPr id="4" name="Slide Number Placeholder 3"/>
          <p:cNvSpPr>
            <a:spLocks noGrp="1"/>
          </p:cNvSpPr>
          <p:nvPr>
            <p:ph type="sldNum" sz="quarter" idx="10"/>
          </p:nvPr>
        </p:nvSpPr>
        <p:spPr/>
        <p:txBody>
          <a:bodyPr/>
          <a:lstStyle/>
          <a:p>
            <a:fld id="{4E4946A3-FD68-4E77-9DEF-1E7536A4AD96}" type="slidenum">
              <a:rPr lang="en-US" smtClean="0"/>
              <a:t>129</a:t>
            </a:fld>
            <a:endParaRPr lang="en-US"/>
          </a:p>
        </p:txBody>
      </p:sp>
    </p:spTree>
    <p:extLst>
      <p:ext uri="{BB962C8B-B14F-4D97-AF65-F5344CB8AC3E}">
        <p14:creationId xmlns:p14="http://schemas.microsoft.com/office/powerpoint/2010/main" val="16462459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 view shows Bethlehem on July 13, 1918, at 6:30 am. The image was taken by the German Airforce Squadron 302 from a height of 9,600 feet (3,000 m). This image shows the area of the ancient village around the Church of the Nativity better than more recent photographs. This area can be identified on the basis of topography and archaeological surveys. With regard to topography, the area east of the Church of the Nativity is a natural hill with protection from the </a:t>
            </a:r>
            <a:r>
              <a:rPr lang="en-US" dirty="0" err="1"/>
              <a:t>wadis</a:t>
            </a:r>
            <a:r>
              <a:rPr lang="en-US" dirty="0"/>
              <a:t> around it. An archaeological survey by </a:t>
            </a:r>
            <a:r>
              <a:rPr lang="en-US" dirty="0" err="1"/>
              <a:t>Gutman</a:t>
            </a:r>
            <a:r>
              <a:rPr lang="en-US" dirty="0"/>
              <a:t> and Berman identified this hill as the location of the Iron Age village. The presence of tombs surrounding the hilltop provides further confirmation that this area was settled at that time. </a:t>
            </a:r>
          </a:p>
          <a:p>
            <a:endParaRPr lang="en-US" dirty="0"/>
          </a:p>
          <a:p>
            <a:r>
              <a:rPr lang="en-US" dirty="0"/>
              <a:t>Could the village of Ruth’s time have extended further west, beyond the area of the Church of the Nativity? Because of the modern inhabitation, archaeological work here is less possible and we don’t have any clear results that answer this question. Kay </a:t>
            </a:r>
            <a:r>
              <a:rPr lang="en-US" dirty="0" err="1"/>
              <a:t>Prag</a:t>
            </a:r>
            <a:r>
              <a:rPr lang="en-US" dirty="0"/>
              <a:t> in her survey of the area concluded that “it is not known whether the early settlement also extended to the western section of the town” (2000: 173). A couple of observations, however, suggest that the village did not extend this far. First, there is a natural saddle west of the church that would have provided a natural defense. Second, the area of the hill east of the church occupies up to 8 acres (3.2 ha), depending on how much of the slopes were settled. If the village extended further west, ancient Bethlehem would have been even larger, making it one of the largest sites in the central hill country. (By comparison, Jerusalem at the time of David was about 10 acres [4 ha] in size.) Yet textual sources, including Micah 5:2, suggest that Bethlehem was a small, insignificant village in Judah. One more observation may be considered: Bethlehem, with its modern village located on the slope of one side of the tell resembles Gibeon, another ancient site that has a modern Arab village (el-Jib) built on its slope. In both cases, the adjacent hilltop is under cultivation by the townspeople. In the case of Gibeon, archaeological work has confirmed that the ancient city was located on the hilltop.</a:t>
            </a:r>
          </a:p>
          <a:p>
            <a:endParaRPr lang="en-US" dirty="0"/>
          </a:p>
          <a:p>
            <a:r>
              <a:rPr lang="en-US" dirty="0"/>
              <a:t>This photograph was published in Gustav Dalman, </a:t>
            </a:r>
            <a:r>
              <a:rPr lang="de-DE" i="1" dirty="0"/>
              <a:t>Hundert deutsche Fliegerbilder aus Palaestina</a:t>
            </a:r>
            <a:r>
              <a:rPr lang="de-DE" dirty="0"/>
              <a:t>, 1925. An English translation of the book, with detailed labels on the photographs, is in preparation by BiblePlaces.com. </a:t>
            </a:r>
            <a:r>
              <a:rPr lang="en-US" dirty="0"/>
              <a:t>The labels above follow those given by Dalman, with the exception of a label we have added for the Iron Age settlement.</a:t>
            </a:r>
          </a:p>
          <a:p>
            <a:endParaRPr lang="en-US" dirty="0"/>
          </a:p>
          <a:p>
            <a:r>
              <a:rPr lang="en-US" b="1" dirty="0"/>
              <a:t>Reference:</a:t>
            </a:r>
          </a:p>
          <a:p>
            <a:r>
              <a:rPr lang="en-US" dirty="0" err="1"/>
              <a:t>Prag</a:t>
            </a:r>
            <a:r>
              <a:rPr lang="en-US" dirty="0"/>
              <a:t>, Kay. </a:t>
            </a:r>
          </a:p>
          <a:p>
            <a:pPr marL="685800" indent="-457200">
              <a:tabLst>
                <a:tab pos="685800" algn="l"/>
              </a:tabLst>
            </a:pPr>
            <a:r>
              <a:rPr lang="en-US" dirty="0"/>
              <a:t>2000	Bethlehem: A Site Assessment. </a:t>
            </a:r>
            <a:r>
              <a:rPr lang="en-US" i="1" dirty="0"/>
              <a:t>Palestine Exploration Quarterly </a:t>
            </a:r>
            <a:r>
              <a:rPr lang="en-US" dirty="0"/>
              <a:t>132: 169–81.</a:t>
            </a:r>
          </a:p>
          <a:p>
            <a:endParaRPr lang="en-US" dirty="0"/>
          </a:p>
          <a:p>
            <a:r>
              <a:rPr lang="en-US" dirty="0"/>
              <a:t>gd0032</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62399726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130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Gezer calendar, which dates to slightly after the events of</a:t>
            </a:r>
            <a:r>
              <a:rPr lang="en-US" baseline="0" dirty="0"/>
              <a:t> Ruth,</a:t>
            </a:r>
            <a:r>
              <a:rPr lang="en-US" dirty="0"/>
              <a:t> lists the different types of crops that were planted and harvested by</a:t>
            </a:r>
            <a:r>
              <a:rPr lang="en-US" baseline="0" dirty="0"/>
              <a:t> </a:t>
            </a:r>
            <a:r>
              <a:rPr lang="en-US" dirty="0"/>
              <a:t>month of the</a:t>
            </a:r>
            <a:r>
              <a:rPr lang="en-US" baseline="0" dirty="0"/>
              <a:t> year. The fifth line reads “one month of reaping barley.” </a:t>
            </a:r>
            <a:r>
              <a:rPr lang="en-US" dirty="0"/>
              <a:t>This</a:t>
            </a:r>
            <a:r>
              <a:rPr lang="en-US" baseline="0" dirty="0"/>
              <a:t> artifact was photographed at the </a:t>
            </a:r>
            <a:r>
              <a:rPr lang="en-US" dirty="0"/>
              <a:t>Istanbul Archaeological Museum.</a:t>
            </a:r>
          </a:p>
          <a:p>
            <a:endParaRPr lang="en-US" sz="1200" dirty="0"/>
          </a:p>
          <a:p>
            <a:r>
              <a:rPr lang="en-US" sz="1200" dirty="0"/>
              <a:t>tb041705445bl</a:t>
            </a:r>
            <a:endParaRPr lang="en-US" dirty="0"/>
          </a:p>
        </p:txBody>
      </p:sp>
    </p:spTree>
    <p:extLst>
      <p:ext uri="{BB962C8B-B14F-4D97-AF65-F5344CB8AC3E}">
        <p14:creationId xmlns:p14="http://schemas.microsoft.com/office/powerpoint/2010/main" val="176333681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131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j-lt"/>
                <a:ea typeface="Calibri"/>
              </a:rPr>
              <a:t>One of the seven species, barley was prevalent in the land of Israel. Mentioned on the Gezer Calendar, the barley harvest is in March or April. It is the first crop to be harvested. Because of this, it was the </a:t>
            </a:r>
            <a:r>
              <a:rPr lang="en-US" sz="1200" i="1" dirty="0" err="1">
                <a:effectLst/>
                <a:latin typeface="+mj-lt"/>
                <a:ea typeface="Calibri"/>
              </a:rPr>
              <a:t>omer</a:t>
            </a:r>
            <a:r>
              <a:rPr lang="en-US" sz="1200" dirty="0">
                <a:effectLst/>
                <a:latin typeface="+mj-lt"/>
                <a:ea typeface="Calibri"/>
              </a:rPr>
              <a:t> or first fruits offering brought at Passover. Kiriath Gath is located on the southern coastal plain of Israel about 25 miles (40 km) southwest of Bethlehem.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Times New Roman"/>
              <a:ea typeface="Calibri"/>
            </a:endParaRPr>
          </a:p>
          <a:p>
            <a:r>
              <a:rPr lang="en-US" sz="1200" dirty="0"/>
              <a:t>tb052203317</a:t>
            </a:r>
            <a:endParaRPr lang="en-US" dirty="0"/>
          </a:p>
        </p:txBody>
      </p:sp>
    </p:spTree>
    <p:extLst>
      <p:ext uri="{BB962C8B-B14F-4D97-AF65-F5344CB8AC3E}">
        <p14:creationId xmlns:p14="http://schemas.microsoft.com/office/powerpoint/2010/main" val="169154540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132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j-lt"/>
                <a:ea typeface="Calibri"/>
              </a:rPr>
              <a:t>Known as </a:t>
            </a:r>
            <a:r>
              <a:rPr lang="en-US" sz="1200" i="1" dirty="0" err="1">
                <a:effectLst/>
                <a:latin typeface="+mj-lt"/>
                <a:ea typeface="Calibri"/>
              </a:rPr>
              <a:t>seorah</a:t>
            </a:r>
            <a:r>
              <a:rPr lang="en-US" sz="1200" dirty="0">
                <a:effectLst/>
                <a:latin typeface="+mj-lt"/>
                <a:ea typeface="Calibri"/>
              </a:rPr>
              <a:t> in Hebrew and </a:t>
            </a:r>
            <a:r>
              <a:rPr lang="en-US" sz="1200" i="1" dirty="0" err="1">
                <a:effectLst/>
                <a:latin typeface="+mj-lt"/>
                <a:ea typeface="Calibri"/>
              </a:rPr>
              <a:t>krithe</a:t>
            </a:r>
            <a:r>
              <a:rPr lang="en-US" sz="1200" dirty="0">
                <a:effectLst/>
                <a:latin typeface="+mj-lt"/>
                <a:ea typeface="Calibri"/>
              </a:rPr>
              <a:t> in Greek, barley is mentioned over 30 times in Scripture. It was harvested by Ruth in Boaz’s field. Barley is sometimes considered the food of the poor. In the story of Gideon, the reference to barley in the Midianite’s dream is likely a reference to the apparently inferior status of Israel’s army (</a:t>
            </a:r>
            <a:r>
              <a:rPr lang="en-US" sz="1200" dirty="0" err="1">
                <a:effectLst/>
                <a:latin typeface="+mj-lt"/>
                <a:ea typeface="Calibri"/>
              </a:rPr>
              <a:t>Judg</a:t>
            </a:r>
            <a:r>
              <a:rPr lang="en-US" sz="1200" dirty="0">
                <a:effectLst/>
                <a:latin typeface="+mj-lt"/>
                <a:ea typeface="Calibri"/>
              </a:rPr>
              <a:t> 7:13). Although inferior to wheat, as evidenced by the prices of grain noted in Revelation 6:6, because of its early harvest barley was also an important food source. It is also the grain which thrives under soil and temperature conditions intolerable to other grains. Because it needs little rain to grow, it is even grown in some areas of the Negev.</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Times New Roman"/>
              <a:ea typeface="Calibri"/>
            </a:endParaRPr>
          </a:p>
          <a:p>
            <a:r>
              <a:rPr lang="en-US" sz="1200" dirty="0"/>
              <a:t>tb052203328</a:t>
            </a:r>
            <a:endParaRPr lang="en-US" dirty="0"/>
          </a:p>
        </p:txBody>
      </p:sp>
    </p:spTree>
    <p:extLst>
      <p:ext uri="{BB962C8B-B14F-4D97-AF65-F5344CB8AC3E}">
        <p14:creationId xmlns:p14="http://schemas.microsoft.com/office/powerpoint/2010/main" val="233269785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133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j-lt"/>
                <a:ea typeface="Calibri"/>
              </a:rPr>
              <a:t>Barley is cultivated in two varieties, which are two-rowed and six-rowed. Each two-rowed ear produces one grain, while the six-rowed variety produces three grains. Plowing is not necessary for cultivating barley. Barley can be eaten raw, cooked, made into porridge, or ground into flour for bread and cakes. </a:t>
            </a:r>
          </a:p>
          <a:p>
            <a:endParaRPr lang="en-US" sz="1200" dirty="0"/>
          </a:p>
          <a:p>
            <a:r>
              <a:rPr lang="en-US" sz="1200" dirty="0"/>
              <a:t>tb052203328</a:t>
            </a:r>
            <a:endParaRPr lang="en-US" dirty="0"/>
          </a:p>
        </p:txBody>
      </p:sp>
    </p:spTree>
    <p:extLst>
      <p:ext uri="{BB962C8B-B14F-4D97-AF65-F5344CB8AC3E}">
        <p14:creationId xmlns:p14="http://schemas.microsoft.com/office/powerpoint/2010/main" val="787966819"/>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134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err="1"/>
              <a:t>Zafririm</a:t>
            </a:r>
            <a:r>
              <a:rPr lang="en-US" dirty="0"/>
              <a:t> is located in the Shephelah near Beth Shemesh.</a:t>
            </a:r>
          </a:p>
          <a:p>
            <a:endParaRPr lang="en-US" sz="1200" dirty="0"/>
          </a:p>
          <a:p>
            <a:r>
              <a:rPr lang="en-US" sz="1200" dirty="0"/>
              <a:t>gs050194423</a:t>
            </a:r>
            <a:endParaRPr lang="en-US" dirty="0"/>
          </a:p>
        </p:txBody>
      </p:sp>
    </p:spTree>
    <p:extLst>
      <p:ext uri="{BB962C8B-B14F-4D97-AF65-F5344CB8AC3E}">
        <p14:creationId xmlns:p14="http://schemas.microsoft.com/office/powerpoint/2010/main" val="3837811659"/>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135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Since this American Colony photograph was part of their “Ruth story” sequence, it is possible that it was taken in the vicinity of Bethlehem. But the photographers’ logbooks do not record this. 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p>
          <a:p>
            <a:endParaRPr lang="en-US" sz="1200" b="0" i="0" kern="1200" dirty="0">
              <a:solidFill>
                <a:schemeClr val="tx1"/>
              </a:solidFill>
              <a:effectLst/>
              <a:latin typeface="+mn-lt"/>
              <a:ea typeface="+mn-ea"/>
              <a:cs typeface="+mn-cs"/>
            </a:endParaRPr>
          </a:p>
          <a:p>
            <a:r>
              <a:rPr lang="en-US" sz="1200" dirty="0"/>
              <a:t>mat10138</a:t>
            </a:r>
            <a:endParaRPr lang="en-US" dirty="0"/>
          </a:p>
        </p:txBody>
      </p:sp>
    </p:spTree>
    <p:extLst>
      <p:ext uri="{BB962C8B-B14F-4D97-AF65-F5344CB8AC3E}">
        <p14:creationId xmlns:p14="http://schemas.microsoft.com/office/powerpoint/2010/main" val="224538170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tower on the horizon is probably on the Mount of Olives, locating this photograph on the eastern slopes of the Mount of Olives, probably not far from Bethany. 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p>
          <a:p>
            <a:endParaRPr lang="en-US" sz="1200" b="0" i="0" kern="1200" dirty="0">
              <a:solidFill>
                <a:schemeClr val="tx1"/>
              </a:solidFill>
              <a:effectLst/>
              <a:latin typeface="+mn-lt"/>
              <a:ea typeface="+mn-ea"/>
              <a:cs typeface="+mn-cs"/>
            </a:endParaRPr>
          </a:p>
          <a:p>
            <a:r>
              <a:rPr lang="en-US" dirty="0"/>
              <a:t>mat07467</a:t>
            </a:r>
          </a:p>
        </p:txBody>
      </p:sp>
      <p:sp>
        <p:nvSpPr>
          <p:cNvPr id="4" name="Slide Number Placeholder 3"/>
          <p:cNvSpPr>
            <a:spLocks noGrp="1"/>
          </p:cNvSpPr>
          <p:nvPr>
            <p:ph type="sldNum" sz="quarter" idx="10"/>
          </p:nvPr>
        </p:nvSpPr>
        <p:spPr/>
        <p:txBody>
          <a:bodyPr/>
          <a:lstStyle/>
          <a:p>
            <a:fld id="{4E4946A3-FD68-4E77-9DEF-1E7536A4AD96}" type="slidenum">
              <a:rPr lang="en-US" smtClean="0"/>
              <a:t>136</a:t>
            </a:fld>
            <a:endParaRPr lang="en-US"/>
          </a:p>
        </p:txBody>
      </p:sp>
    </p:spTree>
    <p:extLst>
      <p:ext uri="{BB962C8B-B14F-4D97-AF65-F5344CB8AC3E}">
        <p14:creationId xmlns:p14="http://schemas.microsoft.com/office/powerpoint/2010/main" val="31705527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Different field activities are documented in this tomb in Upper Egypt that dates to the time of the 18th dynasty. See the next slide for labels.</a:t>
            </a:r>
          </a:p>
          <a:p>
            <a:endParaRPr lang="en-US" dirty="0"/>
          </a:p>
          <a:p>
            <a:r>
              <a:rPr lang="en-US" dirty="0"/>
              <a:t>adr1603226673</a:t>
            </a:r>
          </a:p>
        </p:txBody>
      </p:sp>
      <p:sp>
        <p:nvSpPr>
          <p:cNvPr id="4" name="Slide Number Placeholder 3"/>
          <p:cNvSpPr>
            <a:spLocks noGrp="1"/>
          </p:cNvSpPr>
          <p:nvPr>
            <p:ph type="sldNum" sz="quarter" idx="10"/>
          </p:nvPr>
        </p:nvSpPr>
        <p:spPr/>
        <p:txBody>
          <a:bodyPr/>
          <a:lstStyle/>
          <a:p>
            <a:fld id="{4E4946A3-FD68-4E77-9DEF-1E7536A4AD96}" type="slidenum">
              <a:rPr lang="en-US" smtClean="0"/>
              <a:t>137</a:t>
            </a:fld>
            <a:endParaRPr lang="en-US"/>
          </a:p>
        </p:txBody>
      </p:sp>
    </p:spTree>
    <p:extLst>
      <p:ext uri="{BB962C8B-B14F-4D97-AF65-F5344CB8AC3E}">
        <p14:creationId xmlns:p14="http://schemas.microsoft.com/office/powerpoint/2010/main" val="59028111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Different field activities are documented in this tomb in Upper Egypt that dates to the time of the 18th dynasty.</a:t>
            </a:r>
          </a:p>
          <a:p>
            <a:endParaRPr lang="en-US" dirty="0"/>
          </a:p>
          <a:p>
            <a:r>
              <a:rPr lang="en-US" dirty="0"/>
              <a:t>adr1603226673</a:t>
            </a:r>
          </a:p>
        </p:txBody>
      </p:sp>
      <p:sp>
        <p:nvSpPr>
          <p:cNvPr id="4" name="Slide Number Placeholder 3"/>
          <p:cNvSpPr>
            <a:spLocks noGrp="1"/>
          </p:cNvSpPr>
          <p:nvPr>
            <p:ph type="sldNum" sz="quarter" idx="10"/>
          </p:nvPr>
        </p:nvSpPr>
        <p:spPr/>
        <p:txBody>
          <a:bodyPr/>
          <a:lstStyle/>
          <a:p>
            <a:fld id="{4E4946A3-FD68-4E77-9DEF-1E7536A4AD96}" type="slidenum">
              <a:rPr lang="en-US" smtClean="0"/>
              <a:t>138</a:t>
            </a:fld>
            <a:endParaRPr lang="en-US"/>
          </a:p>
        </p:txBody>
      </p:sp>
    </p:spTree>
    <p:extLst>
      <p:ext uri="{BB962C8B-B14F-4D97-AF65-F5344CB8AC3E}">
        <p14:creationId xmlns:p14="http://schemas.microsoft.com/office/powerpoint/2010/main" val="1567566057"/>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Ramesses III ruled during the 12th century BC, making him roughly contemporary with the time of Ruth.</a:t>
            </a:r>
          </a:p>
          <a:p>
            <a:endParaRPr lang="en-US" dirty="0"/>
          </a:p>
          <a:p>
            <a:r>
              <a:rPr lang="en-US" dirty="0"/>
              <a:t>adr1603143109</a:t>
            </a:r>
          </a:p>
        </p:txBody>
      </p:sp>
      <p:sp>
        <p:nvSpPr>
          <p:cNvPr id="4" name="Slide Number Placeholder 3"/>
          <p:cNvSpPr>
            <a:spLocks noGrp="1"/>
          </p:cNvSpPr>
          <p:nvPr>
            <p:ph type="sldNum" sz="quarter" idx="10"/>
          </p:nvPr>
        </p:nvSpPr>
        <p:spPr/>
        <p:txBody>
          <a:bodyPr/>
          <a:lstStyle/>
          <a:p>
            <a:fld id="{4E4946A3-FD68-4E77-9DEF-1E7536A4AD96}" type="slidenum">
              <a:rPr lang="en-US" smtClean="0"/>
              <a:t>139</a:t>
            </a:fld>
            <a:endParaRPr lang="en-US"/>
          </a:p>
        </p:txBody>
      </p:sp>
    </p:spTree>
    <p:extLst>
      <p:ext uri="{BB962C8B-B14F-4D97-AF65-F5344CB8AC3E}">
        <p14:creationId xmlns:p14="http://schemas.microsoft.com/office/powerpoint/2010/main" val="11133708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a:solidFill>
                  <a:schemeClr val="tx1"/>
                </a:solidFill>
                <a:effectLst/>
                <a:latin typeface="+mn-lt"/>
                <a:ea typeface="+mn-ea"/>
                <a:cs typeface="+mn-cs"/>
              </a:rPr>
              <a:t>Elimelech</a:t>
            </a:r>
            <a:r>
              <a:rPr lang="en-US" sz="1200" b="0" i="0" kern="1200" dirty="0">
                <a:solidFill>
                  <a:schemeClr val="tx1"/>
                </a:solidFill>
                <a:effectLst/>
                <a:latin typeface="+mn-lt"/>
                <a:ea typeface="+mn-ea"/>
                <a:cs typeface="+mn-cs"/>
              </a:rPr>
              <a:t> and his family probably lived on the Iron Age tell and farmed fields in the vicinity. The road in the distance is the central ridge route, also known as the “Road of the Patriarchs.” This</a:t>
            </a:r>
            <a:r>
              <a:rPr lang="en-US" sz="1200" b="0" i="0" kern="1200" baseline="0" dirty="0">
                <a:solidFill>
                  <a:schemeClr val="tx1"/>
                </a:solidFill>
                <a:effectLst/>
                <a:latin typeface="+mn-lt"/>
                <a:ea typeface="+mn-ea"/>
                <a:cs typeface="+mn-cs"/>
              </a:rPr>
              <a:t> American Colony photograph was taken in </a:t>
            </a:r>
            <a:r>
              <a:rPr lang="en-US" sz="1200" b="0" i="0" kern="1200" dirty="0">
                <a:solidFill>
                  <a:schemeClr val="tx1"/>
                </a:solidFill>
                <a:effectLst/>
                <a:latin typeface="+mn-lt"/>
                <a:ea typeface="+mn-ea"/>
                <a:cs typeface="+mn-cs"/>
              </a:rPr>
              <a:t>1931. Together with the</a:t>
            </a:r>
            <a:r>
              <a:rPr lang="en-US" sz="1200" b="0" i="0" kern="1200" baseline="0" dirty="0">
                <a:solidFill>
                  <a:schemeClr val="tx1"/>
                </a:solidFill>
                <a:effectLst/>
                <a:latin typeface="+mn-lt"/>
                <a:ea typeface="+mn-ea"/>
                <a:cs typeface="+mn-cs"/>
              </a:rPr>
              <a:t> previous photograph taken by the German Airforce, this photo is very useful in seeing the area of the ancient village, given that so much of this land is covered by modern construction today. </a:t>
            </a:r>
            <a:r>
              <a:rPr lang="en-US" sz="1200" b="0" i="0" kern="1200" dirty="0">
                <a:solidFill>
                  <a:schemeClr val="tx1"/>
                </a:solidFill>
                <a:effectLst/>
                <a:latin typeface="+mn-lt"/>
                <a:ea typeface="+mn-ea"/>
                <a:cs typeface="+mn-cs"/>
              </a:rPr>
              <a:t>See the next slide for labels.</a:t>
            </a:r>
          </a:p>
          <a:p>
            <a:endParaRPr lang="en-US" sz="1200" b="0" i="0" kern="1200" dirty="0">
              <a:solidFill>
                <a:schemeClr val="tx1"/>
              </a:solidFill>
              <a:effectLst/>
              <a:latin typeface="+mn-lt"/>
              <a:ea typeface="+mn-ea"/>
              <a:cs typeface="+mn-cs"/>
            </a:endParaRPr>
          </a:p>
          <a:p>
            <a:r>
              <a:rPr lang="is-IS" dirty="0"/>
              <a:t>mat22177</a:t>
            </a:r>
          </a:p>
        </p:txBody>
      </p:sp>
    </p:spTree>
    <p:extLst>
      <p:ext uri="{BB962C8B-B14F-4D97-AF65-F5344CB8AC3E}">
        <p14:creationId xmlns:p14="http://schemas.microsoft.com/office/powerpoint/2010/main" val="2318569055"/>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painting was photographed at the Louvre Museum.</a:t>
            </a:r>
          </a:p>
          <a:p>
            <a:endParaRPr lang="en-US" dirty="0"/>
          </a:p>
          <a:p>
            <a:r>
              <a:rPr lang="en-US" dirty="0"/>
              <a:t>tb060408915</a:t>
            </a:r>
          </a:p>
        </p:txBody>
      </p:sp>
      <p:sp>
        <p:nvSpPr>
          <p:cNvPr id="4" name="Slide Number Placeholder 3"/>
          <p:cNvSpPr>
            <a:spLocks noGrp="1"/>
          </p:cNvSpPr>
          <p:nvPr>
            <p:ph type="sldNum" sz="quarter" idx="10"/>
          </p:nvPr>
        </p:nvSpPr>
        <p:spPr/>
        <p:txBody>
          <a:bodyPr/>
          <a:lstStyle/>
          <a:p>
            <a:fld id="{4E4946A3-FD68-4E77-9DEF-1E7536A4AD96}" type="slidenum">
              <a:rPr lang="en-US" smtClean="0"/>
              <a:t>140</a:t>
            </a:fld>
            <a:endParaRPr lang="en-US"/>
          </a:p>
        </p:txBody>
      </p:sp>
    </p:spTree>
    <p:extLst>
      <p:ext uri="{BB962C8B-B14F-4D97-AF65-F5344CB8AC3E}">
        <p14:creationId xmlns:p14="http://schemas.microsoft.com/office/powerpoint/2010/main" val="75376484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artifact was photographed in the University of Pennsylvania Museum of Archaeology and Anthropology. Beth Shemesh is located 13 miles (21 km) west of Bethlehem. These artifacts date to many hundreds of years after the time of Ruth. </a:t>
            </a:r>
          </a:p>
          <a:p>
            <a:endParaRPr lang="en-US" dirty="0"/>
          </a:p>
          <a:p>
            <a:r>
              <a:rPr lang="en-US" dirty="0"/>
              <a:t>adr1605266786</a:t>
            </a:r>
          </a:p>
        </p:txBody>
      </p:sp>
      <p:sp>
        <p:nvSpPr>
          <p:cNvPr id="4" name="Slide Number Placeholder 3"/>
          <p:cNvSpPr>
            <a:spLocks noGrp="1"/>
          </p:cNvSpPr>
          <p:nvPr>
            <p:ph type="sldNum" sz="quarter" idx="10"/>
          </p:nvPr>
        </p:nvSpPr>
        <p:spPr/>
        <p:txBody>
          <a:bodyPr/>
          <a:lstStyle/>
          <a:p>
            <a:fld id="{4E4946A3-FD68-4E77-9DEF-1E7536A4AD96}" type="slidenum">
              <a:rPr lang="en-US" smtClean="0"/>
              <a:t>141</a:t>
            </a:fld>
            <a:endParaRPr lang="en-US"/>
          </a:p>
        </p:txBody>
      </p:sp>
    </p:spTree>
    <p:extLst>
      <p:ext uri="{BB962C8B-B14F-4D97-AF65-F5344CB8AC3E}">
        <p14:creationId xmlns:p14="http://schemas.microsoft.com/office/powerpoint/2010/main" val="41706467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Elimelech and his family probably lived on the Iron Age tell and farmed fields in the vicinity. The road in the distance is the central ridge route, also known as the “Road of the Patriarchs.” This</a:t>
            </a:r>
            <a:r>
              <a:rPr lang="en-US" sz="1200" b="0" i="0" kern="1200" baseline="0" dirty="0">
                <a:solidFill>
                  <a:schemeClr val="tx1"/>
                </a:solidFill>
                <a:effectLst/>
                <a:latin typeface="+mn-lt"/>
                <a:ea typeface="+mn-ea"/>
                <a:cs typeface="+mn-cs"/>
              </a:rPr>
              <a:t> American Colony photograph was taken in </a:t>
            </a:r>
            <a:r>
              <a:rPr lang="en-US" sz="1200" b="0" i="0" kern="1200" dirty="0">
                <a:solidFill>
                  <a:schemeClr val="tx1"/>
                </a:solidFill>
                <a:effectLst/>
                <a:latin typeface="+mn-lt"/>
                <a:ea typeface="+mn-ea"/>
                <a:cs typeface="+mn-cs"/>
              </a:rPr>
              <a:t>1931. Together with the</a:t>
            </a:r>
            <a:r>
              <a:rPr lang="en-US" sz="1200" b="0" i="0" kern="1200" baseline="0" dirty="0">
                <a:solidFill>
                  <a:schemeClr val="tx1"/>
                </a:solidFill>
                <a:effectLst/>
                <a:latin typeface="+mn-lt"/>
                <a:ea typeface="+mn-ea"/>
                <a:cs typeface="+mn-cs"/>
              </a:rPr>
              <a:t> previous photograph taken by the German Air Force, this photo is very useful in seeing the area of the ancient village, given that so much of this land is covered by modern construction today. </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is-IS" dirty="0"/>
              <a:t>mat22177</a:t>
            </a:r>
          </a:p>
        </p:txBody>
      </p:sp>
    </p:spTree>
    <p:extLst>
      <p:ext uri="{BB962C8B-B14F-4D97-AF65-F5344CB8AC3E}">
        <p14:creationId xmlns:p14="http://schemas.microsoft.com/office/powerpoint/2010/main" val="29862122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R="0" lvl="0" algn="l" defTabSz="914400" rtl="0" eaLnBrk="1" fontAlgn="auto" latinLnBrk="0" hangingPunct="1">
              <a:lnSpc>
                <a:spcPct val="100000"/>
              </a:lnSpc>
              <a:spcBef>
                <a:spcPts val="0"/>
              </a:spcBef>
              <a:spcAft>
                <a:spcPts val="0"/>
              </a:spcAft>
              <a:buClrTx/>
              <a:buSzTx/>
              <a:buFontTx/>
              <a:buNone/>
              <a:tabLst/>
              <a:defRPr/>
            </a:pPr>
            <a:r>
              <a:rPr lang="en-US" b="0" dirty="0">
                <a:solidFill>
                  <a:srgbClr val="000000"/>
                </a:solidFill>
                <a:latin typeface="+mj-lt"/>
                <a:cs typeface="Times New Roman" pitchFamily="18" charset="0"/>
              </a:rPr>
              <a:t>William Harvey excavated in Bethlehem in 1934. The Franciscan Custody of the Holy Land conducted excavations from 1948 to 1951. </a:t>
            </a:r>
            <a:r>
              <a:rPr lang="en-US" dirty="0">
                <a:solidFill>
                  <a:srgbClr val="000000"/>
                </a:solidFill>
                <a:latin typeface="+mj-lt"/>
                <a:ea typeface="ＭＳ Ｐゴシック" pitchFamily="34" charset="-128"/>
                <a:cs typeface="Times New Roman" pitchFamily="18" charset="0"/>
              </a:rPr>
              <a:t>A survey in 1969 by Berman and Gutman produced Iron Age pottery in the area to the east and south of the Church of the Nativity, suggesting that this area was the tell of ancient Bethlehem. The present town extends to the northwest. Roman and Byzantine objects were found chiefly in the built-up region to the southwest of the church. It seems, therefore, that the Iron Age settlement was located in the area behind the church, opposite the entryway. The Church of the Nativity is situated on the western summit of the Iron Age tell of Bethlehem. See the next slide for labels.</a:t>
            </a:r>
          </a:p>
          <a:p>
            <a:pPr marR="0" lvl="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latin typeface="+mj-lt"/>
              <a:ea typeface="ＭＳ Ｐゴシック" pitchFamily="34" charset="-128"/>
              <a:cs typeface="Times New Roman" pitchFamily="18" charset="0"/>
            </a:endParaRPr>
          </a:p>
          <a:p>
            <a:r>
              <a:rPr lang="en-US" sz="1200" baseline="0" dirty="0">
                <a:latin typeface="+mj-lt"/>
              </a:rPr>
              <a:t>tb030103225</a:t>
            </a:r>
            <a:endParaRPr lang="en-US" baseline="0" dirty="0">
              <a:latin typeface="+mj-lt"/>
            </a:endParaRPr>
          </a:p>
        </p:txBody>
      </p:sp>
    </p:spTree>
    <p:extLst>
      <p:ext uri="{BB962C8B-B14F-4D97-AF65-F5344CB8AC3E}">
        <p14:creationId xmlns:p14="http://schemas.microsoft.com/office/powerpoint/2010/main" val="35049914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R="0" lvl="0" algn="l" defTabSz="914400" rtl="0" eaLnBrk="1" fontAlgn="auto" latinLnBrk="0" hangingPunct="1">
              <a:lnSpc>
                <a:spcPct val="100000"/>
              </a:lnSpc>
              <a:spcBef>
                <a:spcPts val="0"/>
              </a:spcBef>
              <a:spcAft>
                <a:spcPts val="0"/>
              </a:spcAft>
              <a:buClrTx/>
              <a:buSzTx/>
              <a:buFontTx/>
              <a:buNone/>
              <a:tabLst/>
              <a:defRPr/>
            </a:pPr>
            <a:r>
              <a:rPr lang="en-US" b="0" dirty="0">
                <a:solidFill>
                  <a:srgbClr val="000000"/>
                </a:solidFill>
                <a:latin typeface="+mj-lt"/>
                <a:cs typeface="Times New Roman" pitchFamily="18" charset="0"/>
              </a:rPr>
              <a:t>William Harvey excavated in Bethlehem in 1934. The Franciscan Custody of the Holy Land conducted excavations from 1948 to 1951. </a:t>
            </a:r>
            <a:r>
              <a:rPr lang="en-US" dirty="0">
                <a:solidFill>
                  <a:srgbClr val="000000"/>
                </a:solidFill>
                <a:latin typeface="+mj-lt"/>
                <a:ea typeface="ＭＳ Ｐゴシック" pitchFamily="34" charset="-128"/>
                <a:cs typeface="Times New Roman" pitchFamily="18" charset="0"/>
              </a:rPr>
              <a:t>A survey in 1969 by Berman and Gutman produced Iron Age pottery in the area to the east and south of the Church of the Nativity, suggesting that this area was the tell of ancient Bethlehem. The present town extends to the northwest. Roman and Byzantine objects were found chiefly in the built-up region to the southwest of the church. It seems, therefore, that the Iron Age settlement was located in the area behind the church, opposite the entryway. The Church of the Nativity is situated on the western summit of the Iron Age tell of Bethlehem. </a:t>
            </a:r>
          </a:p>
          <a:p>
            <a:pPr marR="0" lvl="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latin typeface="+mj-lt"/>
              <a:ea typeface="ＭＳ Ｐゴシック" pitchFamily="34" charset="-128"/>
              <a:cs typeface="Times New Roman" pitchFamily="18" charset="0"/>
            </a:endParaRPr>
          </a:p>
          <a:p>
            <a:r>
              <a:rPr lang="en-US" sz="1200" baseline="0" dirty="0">
                <a:latin typeface="+mj-lt"/>
              </a:rPr>
              <a:t>tb030103225</a:t>
            </a:r>
            <a:endParaRPr lang="en-US" baseline="0" dirty="0">
              <a:latin typeface="+mj-lt"/>
            </a:endParaRPr>
          </a:p>
        </p:txBody>
      </p:sp>
    </p:spTree>
    <p:extLst>
      <p:ext uri="{BB962C8B-B14F-4D97-AF65-F5344CB8AC3E}">
        <p14:creationId xmlns:p14="http://schemas.microsoft.com/office/powerpoint/2010/main" val="27908736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R="0" lvl="0" algn="l" defTabSz="914400" rtl="0" eaLnBrk="1" fontAlgn="auto" latinLnBrk="0" hangingPunct="1">
              <a:lnSpc>
                <a:spcPct val="100000"/>
              </a:lnSpc>
              <a:spcBef>
                <a:spcPts val="0"/>
              </a:spcBef>
              <a:spcAft>
                <a:spcPts val="0"/>
              </a:spcAft>
              <a:buClrTx/>
              <a:buSzTx/>
              <a:buFontTx/>
              <a:buNone/>
              <a:tabLst/>
              <a:defRPr/>
            </a:pPr>
            <a:r>
              <a:rPr lang="en-US" baseline="0" dirty="0">
                <a:latin typeface="+mj-lt"/>
              </a:rPr>
              <a:t>This photo, taken by Félix </a:t>
            </a:r>
            <a:r>
              <a:rPr lang="en-US" baseline="0" dirty="0" err="1">
                <a:latin typeface="+mj-lt"/>
              </a:rPr>
              <a:t>Bonfils</a:t>
            </a:r>
            <a:r>
              <a:rPr lang="en-US" baseline="0" dirty="0">
                <a:latin typeface="+mj-lt"/>
              </a:rPr>
              <a:t> circa 1870, shows the ancient part of Bethlehem before it was largely covered with construction. The tell of the city is located below the Church of the Nativity (in the center) and to its left. </a:t>
            </a:r>
            <a:r>
              <a:rPr lang="en-US" sz="1200" kern="1200" dirty="0">
                <a:solidFill>
                  <a:schemeClr val="tx1"/>
                </a:solidFill>
                <a:effectLst/>
                <a:latin typeface="+mn-lt"/>
                <a:ea typeface="+mn-ea"/>
                <a:cs typeface="+mn-cs"/>
              </a:rPr>
              <a:t>This photograph is in the public domain and comes from The New York Public Library, </a:t>
            </a:r>
            <a:r>
              <a:rPr lang="en-US" baseline="0" dirty="0">
                <a:latin typeface="+mj-lt"/>
              </a:rPr>
              <a:t>https://digitalcollections.nypl.org/items/510d47d9-6424-a3d9-e040-e00a18064a99.</a:t>
            </a:r>
          </a:p>
          <a:p>
            <a:pPr marR="0" lvl="0" algn="l" defTabSz="914400" rtl="0" eaLnBrk="1" fontAlgn="auto" latinLnBrk="0" hangingPunct="1">
              <a:lnSpc>
                <a:spcPct val="100000"/>
              </a:lnSpc>
              <a:spcBef>
                <a:spcPts val="0"/>
              </a:spcBef>
              <a:spcAft>
                <a:spcPts val="0"/>
              </a:spcAft>
              <a:buClrTx/>
              <a:buSzTx/>
              <a:buFontTx/>
              <a:buNone/>
              <a:tabLst/>
              <a:defRPr/>
            </a:pPr>
            <a:endParaRPr lang="en-US" baseline="0" dirty="0">
              <a:latin typeface="+mj-lt"/>
            </a:endParaRPr>
          </a:p>
          <a:p>
            <a:pPr marR="0" lvl="0" algn="l" defTabSz="914400" rtl="0" eaLnBrk="1" fontAlgn="auto" latinLnBrk="0" hangingPunct="1">
              <a:lnSpc>
                <a:spcPct val="100000"/>
              </a:lnSpc>
              <a:spcBef>
                <a:spcPts val="0"/>
              </a:spcBef>
              <a:spcAft>
                <a:spcPts val="0"/>
              </a:spcAft>
              <a:buClrTx/>
              <a:buSzTx/>
              <a:buFontTx/>
              <a:buNone/>
              <a:tabLst/>
              <a:defRPr/>
            </a:pPr>
            <a:r>
              <a:rPr lang="en-US" baseline="0" dirty="0">
                <a:latin typeface="+mj-lt"/>
              </a:rPr>
              <a:t>nypl82652</a:t>
            </a:r>
          </a:p>
        </p:txBody>
      </p:sp>
    </p:spTree>
    <p:extLst>
      <p:ext uri="{BB962C8B-B14F-4D97-AF65-F5344CB8AC3E}">
        <p14:creationId xmlns:p14="http://schemas.microsoft.com/office/powerpoint/2010/main" val="8009592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eaLnBrk="1" hangingPunct="1"/>
            <a:r>
              <a:rPr lang="en-US" b="0" dirty="0">
                <a:solidFill>
                  <a:srgbClr val="000000"/>
                </a:solidFill>
                <a:latin typeface="+mj-lt"/>
                <a:cs typeface="Times New Roman" pitchFamily="18" charset="0"/>
              </a:rPr>
              <a:t>This slide shows the area of ancient and modern Bethlehem. See the next slide for labels. Bethlehem is mentioned many times in the Old Testament:</a:t>
            </a:r>
          </a:p>
          <a:p>
            <a:pPr marL="228600" indent="-228600" eaLnBrk="1" hangingPunct="1">
              <a:buFontTx/>
              <a:buAutoNum type="arabicPeriod"/>
            </a:pPr>
            <a:r>
              <a:rPr lang="en-US" dirty="0">
                <a:solidFill>
                  <a:srgbClr val="000000"/>
                </a:solidFill>
                <a:latin typeface="+mj-lt"/>
                <a:cs typeface="Times New Roman" pitchFamily="18" charset="0"/>
              </a:rPr>
              <a:t>Bethlehem was the home of Micah’s Levite priest (</a:t>
            </a:r>
            <a:r>
              <a:rPr lang="en-US" dirty="0" err="1">
                <a:solidFill>
                  <a:srgbClr val="000000"/>
                </a:solidFill>
                <a:latin typeface="+mj-lt"/>
                <a:cs typeface="Times New Roman" pitchFamily="18" charset="0"/>
              </a:rPr>
              <a:t>Judg</a:t>
            </a:r>
            <a:r>
              <a:rPr lang="en-US" dirty="0">
                <a:solidFill>
                  <a:srgbClr val="000000"/>
                </a:solidFill>
                <a:latin typeface="+mj-lt"/>
                <a:cs typeface="Times New Roman" pitchFamily="18" charset="0"/>
              </a:rPr>
              <a:t> 17:1-13).</a:t>
            </a:r>
          </a:p>
          <a:p>
            <a:pPr marL="228600" indent="-228600" eaLnBrk="1" hangingPunct="1">
              <a:buFontTx/>
              <a:buAutoNum type="arabicPeriod"/>
            </a:pPr>
            <a:r>
              <a:rPr lang="en-US" dirty="0">
                <a:solidFill>
                  <a:srgbClr val="000000"/>
                </a:solidFill>
                <a:latin typeface="+mj-lt"/>
                <a:cs typeface="Times New Roman" pitchFamily="18" charset="0"/>
              </a:rPr>
              <a:t>Three generations after Ruth, David was born in Bethlehem (Ruth 4:22; 1 Sam 17:12). Ruth was David’s great-grandmother.</a:t>
            </a:r>
          </a:p>
          <a:p>
            <a:pPr marL="228600" indent="-228600" eaLnBrk="1" hangingPunct="1">
              <a:buFontTx/>
              <a:buAutoNum type="arabicPeriod"/>
            </a:pPr>
            <a:r>
              <a:rPr lang="en-US" dirty="0">
                <a:solidFill>
                  <a:srgbClr val="000000"/>
                </a:solidFill>
                <a:latin typeface="+mj-lt"/>
                <a:cs typeface="Times New Roman" pitchFamily="18" charset="0"/>
              </a:rPr>
              <a:t>David was anointed king in Bethlehem (1 Sam 16:1-13), but chose not to make this city his capital.</a:t>
            </a:r>
          </a:p>
          <a:p>
            <a:pPr marL="228600" indent="-228600" eaLnBrk="1" hangingPunct="1">
              <a:buFontTx/>
              <a:buAutoNum type="arabicPeriod"/>
            </a:pPr>
            <a:r>
              <a:rPr lang="en-US" dirty="0">
                <a:solidFill>
                  <a:srgbClr val="000000"/>
                </a:solidFill>
                <a:latin typeface="+mj-lt"/>
                <a:cs typeface="Times New Roman" pitchFamily="18" charset="0"/>
              </a:rPr>
              <a:t>Bethlehem was the home of Joab, Abishai, and Asahel. Asahel was buried here (2 Sam 2:32).</a:t>
            </a:r>
          </a:p>
          <a:p>
            <a:pPr marL="228600" indent="-228600" eaLnBrk="1" hangingPunct="1">
              <a:buFontTx/>
              <a:buAutoNum type="arabicPeriod"/>
            </a:pPr>
            <a:r>
              <a:rPr lang="en-US" dirty="0">
                <a:solidFill>
                  <a:srgbClr val="000000"/>
                </a:solidFill>
                <a:latin typeface="+mj-lt"/>
                <a:cs typeface="Times New Roman" pitchFamily="18" charset="0"/>
              </a:rPr>
              <a:t>Bethlehem was also the home of Elhanan, one of David’s mighty men (2 Sam 23:24; 1 Chr 11:26).</a:t>
            </a:r>
          </a:p>
          <a:p>
            <a:pPr marL="228600" indent="-228600" eaLnBrk="1" hangingPunct="1">
              <a:buFontTx/>
              <a:buAutoNum type="arabicPeriod"/>
            </a:pPr>
            <a:r>
              <a:rPr lang="en-US" dirty="0">
                <a:solidFill>
                  <a:srgbClr val="000000"/>
                </a:solidFill>
                <a:latin typeface="+mj-lt"/>
                <a:cs typeface="Times New Roman" pitchFamily="18" charset="0"/>
              </a:rPr>
              <a:t>Rehoboam fortified Bethlehem (2 Chr 11:6).</a:t>
            </a:r>
          </a:p>
          <a:p>
            <a:pPr marL="228600" indent="-228600" eaLnBrk="1" hangingPunct="1">
              <a:buFontTx/>
              <a:buAutoNum type="arabicPeriod"/>
            </a:pPr>
            <a:r>
              <a:rPr lang="en-US" dirty="0">
                <a:solidFill>
                  <a:srgbClr val="000000"/>
                </a:solidFill>
                <a:latin typeface="+mj-lt"/>
                <a:cs typeface="Times New Roman" pitchFamily="18" charset="0"/>
              </a:rPr>
              <a:t>Many Jews fled to Bethlehem after Gedaliah was killed (</a:t>
            </a:r>
            <a:r>
              <a:rPr lang="en-US" dirty="0" err="1">
                <a:solidFill>
                  <a:srgbClr val="000000"/>
                </a:solidFill>
                <a:latin typeface="+mj-lt"/>
                <a:cs typeface="Times New Roman" pitchFamily="18" charset="0"/>
              </a:rPr>
              <a:t>Jer</a:t>
            </a:r>
            <a:r>
              <a:rPr lang="en-US" dirty="0">
                <a:solidFill>
                  <a:srgbClr val="000000"/>
                </a:solidFill>
                <a:latin typeface="+mj-lt"/>
                <a:cs typeface="Times New Roman" pitchFamily="18" charset="0"/>
              </a:rPr>
              <a:t> 41:17).</a:t>
            </a:r>
          </a:p>
          <a:p>
            <a:pPr marL="228600" indent="-228600" eaLnBrk="1" hangingPunct="1">
              <a:buFontTx/>
              <a:buAutoNum type="arabicPeriod"/>
            </a:pPr>
            <a:r>
              <a:rPr lang="en-US" dirty="0">
                <a:solidFill>
                  <a:srgbClr val="000000"/>
                </a:solidFill>
                <a:latin typeface="+mj-lt"/>
                <a:cs typeface="Times New Roman" pitchFamily="18" charset="0"/>
              </a:rPr>
              <a:t>The city was rebuilt after the return from Babylonian exile (Ezra 2:21; </a:t>
            </a:r>
            <a:r>
              <a:rPr lang="en-US" dirty="0" err="1">
                <a:solidFill>
                  <a:srgbClr val="000000"/>
                </a:solidFill>
                <a:latin typeface="+mj-lt"/>
                <a:cs typeface="Times New Roman" pitchFamily="18" charset="0"/>
              </a:rPr>
              <a:t>Neh</a:t>
            </a:r>
            <a:r>
              <a:rPr lang="en-US" dirty="0">
                <a:solidFill>
                  <a:srgbClr val="000000"/>
                </a:solidFill>
                <a:latin typeface="+mj-lt"/>
                <a:cs typeface="Times New Roman" pitchFamily="18" charset="0"/>
              </a:rPr>
              <a:t> 7:25).</a:t>
            </a:r>
          </a:p>
          <a:p>
            <a:pPr marL="228600" indent="-228600" eaLnBrk="1" hangingPunct="1">
              <a:buFontTx/>
              <a:buAutoNum type="arabicPeriod"/>
            </a:pPr>
            <a:r>
              <a:rPr lang="en-US" dirty="0">
                <a:solidFill>
                  <a:srgbClr val="000000"/>
                </a:solidFill>
                <a:latin typeface="+mj-lt"/>
                <a:cs typeface="Times New Roman" pitchFamily="18" charset="0"/>
              </a:rPr>
              <a:t>Bethlehem was named as the place of the Messiah’s birth (Mic 5:2; cf. John 7:42).</a:t>
            </a:r>
          </a:p>
          <a:p>
            <a:endParaRPr lang="en-US" dirty="0">
              <a:latin typeface="+mj-lt"/>
            </a:endParaRPr>
          </a:p>
          <a:p>
            <a:r>
              <a:rPr lang="en-US" dirty="0">
                <a:latin typeface="+mj-lt"/>
              </a:rPr>
              <a:t>ws110117682</a:t>
            </a:r>
          </a:p>
        </p:txBody>
      </p:sp>
    </p:spTree>
    <p:extLst>
      <p:ext uri="{BB962C8B-B14F-4D97-AF65-F5344CB8AC3E}">
        <p14:creationId xmlns:p14="http://schemas.microsoft.com/office/powerpoint/2010/main" val="2362693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date of the events in the book of Ruth are not given.</a:t>
            </a:r>
            <a:r>
              <a:rPr lang="en-US" baseline="0" dirty="0"/>
              <a:t> However, the genealogy at the end of the book indicates that David was the fourth generation offspring of Ruth and Boaz (Ruth 4:21-22), which would place the events probably in the late 12th or early 11th century BC, or, in archaeological terms, the Iron Age I. This “Jephthah Street” sign is chosen as a representative example of the judges, possibly from about the time when Ruth lived. Jephthah Street is located south of the Old City near Bethlehem Road.</a:t>
            </a:r>
          </a:p>
          <a:p>
            <a:endParaRPr lang="en-US" baseline="0" dirty="0"/>
          </a:p>
          <a:p>
            <a:r>
              <a:rPr lang="en-US" baseline="0" dirty="0"/>
              <a:t>tb072404802</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26321325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eaLnBrk="1" hangingPunct="1"/>
            <a:r>
              <a:rPr lang="en-US" b="0" dirty="0">
                <a:solidFill>
                  <a:srgbClr val="000000"/>
                </a:solidFill>
                <a:latin typeface="+mj-lt"/>
                <a:cs typeface="Times New Roman" pitchFamily="18" charset="0"/>
              </a:rPr>
              <a:t>This slide shows the area of ancient and modern Bethlehem. </a:t>
            </a:r>
            <a:r>
              <a:rPr lang="en-US" sz="1200" b="0" kern="1200" dirty="0">
                <a:solidFill>
                  <a:srgbClr val="000000"/>
                </a:solidFill>
                <a:latin typeface="+mn-lt"/>
                <a:ea typeface="+mn-ea"/>
                <a:cs typeface="Times New Roman" pitchFamily="18" charset="0"/>
              </a:rPr>
              <a:t>Bethlehem is mentioned many times in the Old Testament:</a:t>
            </a:r>
            <a:endParaRPr lang="en-US" b="0" dirty="0">
              <a:solidFill>
                <a:srgbClr val="000000"/>
              </a:solidFill>
              <a:latin typeface="+mj-lt"/>
              <a:cs typeface="Times New Roman" pitchFamily="18" charset="0"/>
            </a:endParaRPr>
          </a:p>
          <a:p>
            <a:pPr marL="228600" indent="-228600" eaLnBrk="1" hangingPunct="1">
              <a:buFontTx/>
              <a:buAutoNum type="arabicPeriod"/>
            </a:pPr>
            <a:r>
              <a:rPr lang="en-US" dirty="0">
                <a:solidFill>
                  <a:srgbClr val="000000"/>
                </a:solidFill>
                <a:latin typeface="+mj-lt"/>
                <a:cs typeface="Times New Roman" pitchFamily="18" charset="0"/>
              </a:rPr>
              <a:t>Bethlehem was the home of Micah’s Levite priest (</a:t>
            </a:r>
            <a:r>
              <a:rPr lang="en-US" dirty="0" err="1">
                <a:solidFill>
                  <a:srgbClr val="000000"/>
                </a:solidFill>
                <a:latin typeface="+mj-lt"/>
                <a:cs typeface="Times New Roman" pitchFamily="18" charset="0"/>
              </a:rPr>
              <a:t>Judg</a:t>
            </a:r>
            <a:r>
              <a:rPr lang="en-US" dirty="0">
                <a:solidFill>
                  <a:srgbClr val="000000"/>
                </a:solidFill>
                <a:latin typeface="+mj-lt"/>
                <a:cs typeface="Times New Roman" pitchFamily="18" charset="0"/>
              </a:rPr>
              <a:t> 17:1-13).</a:t>
            </a:r>
          </a:p>
          <a:p>
            <a:pPr marL="228600" indent="-228600" eaLnBrk="1" hangingPunct="1">
              <a:buFontTx/>
              <a:buAutoNum type="arabicPeriod"/>
            </a:pPr>
            <a:r>
              <a:rPr lang="en-US" dirty="0">
                <a:solidFill>
                  <a:srgbClr val="000000"/>
                </a:solidFill>
                <a:latin typeface="+mj-lt"/>
                <a:cs typeface="Times New Roman" pitchFamily="18" charset="0"/>
              </a:rPr>
              <a:t>Three generations after Ruth, David was born in Bethlehem (Ruth 4:22; 1 Sam 17:12). Ruth was David’s great-grandmother.</a:t>
            </a:r>
          </a:p>
          <a:p>
            <a:pPr marL="228600" indent="-228600" eaLnBrk="1" hangingPunct="1">
              <a:buFontTx/>
              <a:buAutoNum type="arabicPeriod"/>
            </a:pPr>
            <a:r>
              <a:rPr lang="en-US" dirty="0">
                <a:solidFill>
                  <a:srgbClr val="000000"/>
                </a:solidFill>
                <a:latin typeface="+mj-lt"/>
                <a:cs typeface="Times New Roman" pitchFamily="18" charset="0"/>
              </a:rPr>
              <a:t>David was anointed king in Bethlehem (1 Sam 16:1-13), but chose not to make this city his capital.</a:t>
            </a:r>
          </a:p>
          <a:p>
            <a:pPr marL="228600" indent="-228600" eaLnBrk="1" hangingPunct="1">
              <a:buFontTx/>
              <a:buAutoNum type="arabicPeriod"/>
            </a:pPr>
            <a:r>
              <a:rPr lang="en-US" dirty="0">
                <a:solidFill>
                  <a:srgbClr val="000000"/>
                </a:solidFill>
                <a:latin typeface="+mj-lt"/>
                <a:cs typeface="Times New Roman" pitchFamily="18" charset="0"/>
              </a:rPr>
              <a:t>Bethlehem was the home of Joab, Abishai, and Asahel. Asahel was buried here (2 Sam 2:32).</a:t>
            </a:r>
          </a:p>
          <a:p>
            <a:pPr marL="228600" indent="-228600" eaLnBrk="1" hangingPunct="1">
              <a:buFontTx/>
              <a:buAutoNum type="arabicPeriod"/>
            </a:pPr>
            <a:r>
              <a:rPr lang="en-US" dirty="0">
                <a:solidFill>
                  <a:srgbClr val="000000"/>
                </a:solidFill>
                <a:latin typeface="+mj-lt"/>
                <a:cs typeface="Times New Roman" pitchFamily="18" charset="0"/>
              </a:rPr>
              <a:t>Bethlehem was also the home of Elhanan, one of David’s mighty men (2 Sam 23:24; 1 Chr 11:26).</a:t>
            </a:r>
          </a:p>
          <a:p>
            <a:pPr marL="228600" indent="-228600" eaLnBrk="1" hangingPunct="1">
              <a:buFontTx/>
              <a:buAutoNum type="arabicPeriod"/>
            </a:pPr>
            <a:r>
              <a:rPr lang="en-US" dirty="0">
                <a:solidFill>
                  <a:srgbClr val="000000"/>
                </a:solidFill>
                <a:latin typeface="+mj-lt"/>
                <a:cs typeface="Times New Roman" pitchFamily="18" charset="0"/>
              </a:rPr>
              <a:t>Rehoboam fortified Bethlehem (2 Chr 11:6).</a:t>
            </a:r>
          </a:p>
          <a:p>
            <a:pPr marL="228600" indent="-228600" eaLnBrk="1" hangingPunct="1">
              <a:buFontTx/>
              <a:buAutoNum type="arabicPeriod"/>
            </a:pPr>
            <a:r>
              <a:rPr lang="en-US" dirty="0">
                <a:solidFill>
                  <a:srgbClr val="000000"/>
                </a:solidFill>
                <a:latin typeface="+mj-lt"/>
                <a:cs typeface="Times New Roman" pitchFamily="18" charset="0"/>
              </a:rPr>
              <a:t>Many Jews fled to Bethlehem after Gedaliah was killed (</a:t>
            </a:r>
            <a:r>
              <a:rPr lang="en-US" dirty="0" err="1">
                <a:solidFill>
                  <a:srgbClr val="000000"/>
                </a:solidFill>
                <a:latin typeface="+mj-lt"/>
                <a:cs typeface="Times New Roman" pitchFamily="18" charset="0"/>
              </a:rPr>
              <a:t>Jer</a:t>
            </a:r>
            <a:r>
              <a:rPr lang="en-US" dirty="0">
                <a:solidFill>
                  <a:srgbClr val="000000"/>
                </a:solidFill>
                <a:latin typeface="+mj-lt"/>
                <a:cs typeface="Times New Roman" pitchFamily="18" charset="0"/>
              </a:rPr>
              <a:t> 41:17).</a:t>
            </a:r>
          </a:p>
          <a:p>
            <a:pPr marL="228600" indent="-228600" eaLnBrk="1" hangingPunct="1">
              <a:buFontTx/>
              <a:buAutoNum type="arabicPeriod"/>
            </a:pPr>
            <a:r>
              <a:rPr lang="en-US" dirty="0">
                <a:solidFill>
                  <a:srgbClr val="000000"/>
                </a:solidFill>
                <a:latin typeface="+mj-lt"/>
                <a:cs typeface="Times New Roman" pitchFamily="18" charset="0"/>
              </a:rPr>
              <a:t>The city was rebuilt after the return from Babylonian exile (Ezra 2:21; </a:t>
            </a:r>
            <a:r>
              <a:rPr lang="en-US" dirty="0" err="1">
                <a:solidFill>
                  <a:srgbClr val="000000"/>
                </a:solidFill>
                <a:latin typeface="+mj-lt"/>
                <a:cs typeface="Times New Roman" pitchFamily="18" charset="0"/>
              </a:rPr>
              <a:t>Neh</a:t>
            </a:r>
            <a:r>
              <a:rPr lang="en-US" dirty="0">
                <a:solidFill>
                  <a:srgbClr val="000000"/>
                </a:solidFill>
                <a:latin typeface="+mj-lt"/>
                <a:cs typeface="Times New Roman" pitchFamily="18" charset="0"/>
              </a:rPr>
              <a:t> 7:25).</a:t>
            </a:r>
          </a:p>
          <a:p>
            <a:pPr marL="228600" indent="-228600" eaLnBrk="1" hangingPunct="1">
              <a:buFontTx/>
              <a:buAutoNum type="arabicPeriod"/>
            </a:pPr>
            <a:r>
              <a:rPr lang="en-US" dirty="0">
                <a:solidFill>
                  <a:srgbClr val="000000"/>
                </a:solidFill>
                <a:latin typeface="+mj-lt"/>
                <a:cs typeface="Times New Roman" pitchFamily="18" charset="0"/>
              </a:rPr>
              <a:t>Bethlehem was named as the place of the Messiah’s birth (Mic 5:2; cf. John 7:42).</a:t>
            </a:r>
          </a:p>
          <a:p>
            <a:endParaRPr lang="en-US" dirty="0">
              <a:latin typeface="+mj-lt"/>
            </a:endParaRPr>
          </a:p>
          <a:p>
            <a:r>
              <a:rPr lang="en-US" dirty="0">
                <a:latin typeface="+mj-lt"/>
              </a:rPr>
              <a:t>ws110117682</a:t>
            </a:r>
          </a:p>
        </p:txBody>
      </p:sp>
    </p:spTree>
    <p:extLst>
      <p:ext uri="{BB962C8B-B14F-4D97-AF65-F5344CB8AC3E}">
        <p14:creationId xmlns:p14="http://schemas.microsoft.com/office/powerpoint/2010/main" val="753825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perspective shows well the relationship between the Church of the Nativity and the area of Bethlehem during the time of the Book of Ruth. The city of Jerusalem is visible in the distance. See the next slide for labels.</a:t>
            </a:r>
          </a:p>
          <a:p>
            <a:endParaRPr lang="en-US" dirty="0"/>
          </a:p>
          <a:p>
            <a:r>
              <a:rPr lang="en-US" dirty="0"/>
              <a:t>ws100816553</a:t>
            </a:r>
          </a:p>
        </p:txBody>
      </p:sp>
    </p:spTree>
    <p:extLst>
      <p:ext uri="{BB962C8B-B14F-4D97-AF65-F5344CB8AC3E}">
        <p14:creationId xmlns:p14="http://schemas.microsoft.com/office/powerpoint/2010/main" val="11296645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perspective shows well the relationship between the Church of the Nativity and the area of Bethlehem during the time of the Book of Ruth. The city of Jerusalem is visible in the distance.</a:t>
            </a:r>
          </a:p>
          <a:p>
            <a:endParaRPr lang="en-US" dirty="0"/>
          </a:p>
          <a:p>
            <a:r>
              <a:rPr lang="en-US" dirty="0"/>
              <a:t>ws100816553</a:t>
            </a:r>
          </a:p>
        </p:txBody>
      </p:sp>
    </p:spTree>
    <p:extLst>
      <p:ext uri="{BB962C8B-B14F-4D97-AF65-F5344CB8AC3E}">
        <p14:creationId xmlns:p14="http://schemas.microsoft.com/office/powerpoint/2010/main" val="34307818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photo shows well how the church was built on the western side of the tell. Most tourists today enter the church and depart the same way, never visiting the Iron Age remains behind the church. Recent excavations inside the Church of the Nativity under the direction of Shimon Gibson have uncovered remains from the Iron Age village. See the next slide for labels.</a:t>
            </a:r>
          </a:p>
          <a:p>
            <a:endParaRPr lang="en-US" dirty="0"/>
          </a:p>
          <a:p>
            <a:r>
              <a:rPr lang="en-US" dirty="0"/>
              <a:t>ws100816526</a:t>
            </a:r>
          </a:p>
        </p:txBody>
      </p:sp>
    </p:spTree>
    <p:extLst>
      <p:ext uri="{BB962C8B-B14F-4D97-AF65-F5344CB8AC3E}">
        <p14:creationId xmlns:p14="http://schemas.microsoft.com/office/powerpoint/2010/main" val="2287141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photo shows well how the church was built on the western side of the tell. Most tourists today enter the church and depart the same way, never visiting the Iron Age remains behind the church. Recent excavations inside the Church of the Nativity under the direction of Shimon Gibson have uncovered remains from the Iron Age village. </a:t>
            </a:r>
          </a:p>
          <a:p>
            <a:endParaRPr lang="en-US" dirty="0"/>
          </a:p>
          <a:p>
            <a:r>
              <a:rPr lang="en-US" dirty="0"/>
              <a:t>ws100816526</a:t>
            </a:r>
          </a:p>
        </p:txBody>
      </p:sp>
    </p:spTree>
    <p:extLst>
      <p:ext uri="{BB962C8B-B14F-4D97-AF65-F5344CB8AC3E}">
        <p14:creationId xmlns:p14="http://schemas.microsoft.com/office/powerpoint/2010/main" val="4012940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We have included many photographs of Bethlehem not only because of its significance in Ruth, but also because the area is not well known today by Bible readers. See the next slide for labels.</a:t>
            </a:r>
          </a:p>
          <a:p>
            <a:endParaRPr lang="en-US" dirty="0"/>
          </a:p>
          <a:p>
            <a:r>
              <a:rPr lang="en-US" dirty="0"/>
              <a:t>ws100816569</a:t>
            </a:r>
          </a:p>
        </p:txBody>
      </p:sp>
    </p:spTree>
    <p:extLst>
      <p:ext uri="{BB962C8B-B14F-4D97-AF65-F5344CB8AC3E}">
        <p14:creationId xmlns:p14="http://schemas.microsoft.com/office/powerpoint/2010/main" val="4884012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We have included many photographs of Bethlehem not only because of its significance in Ruth, but also because the area is not well known today by Bible readers. </a:t>
            </a:r>
          </a:p>
          <a:p>
            <a:endParaRPr lang="en-US" dirty="0"/>
          </a:p>
          <a:p>
            <a:r>
              <a:rPr lang="en-US" dirty="0"/>
              <a:t>ws100816569</a:t>
            </a:r>
          </a:p>
        </p:txBody>
      </p:sp>
    </p:spTree>
    <p:extLst>
      <p:ext uri="{BB962C8B-B14F-4D97-AF65-F5344CB8AC3E}">
        <p14:creationId xmlns:p14="http://schemas.microsoft.com/office/powerpoint/2010/main" val="8956834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Bethlehem’s proximity to the Judean wilderness is more clearly seen in this photograph, though the modern construction does obscure it somewhat. Bethlehem sat close to the watershed ridge and thus received ample rainfall in normal years, but on its eastern outskirts, the amount of precipitation quickly decreased and created the barren conditions that made inhabitation difficult. But this was a good area for grazing sheep, as Ruth’s descendant David would later experience. See the next slide for labels.</a:t>
            </a:r>
          </a:p>
          <a:p>
            <a:endParaRPr lang="en-US" dirty="0"/>
          </a:p>
          <a:p>
            <a:r>
              <a:rPr lang="en-US" dirty="0"/>
              <a:t>ws110117673</a:t>
            </a:r>
          </a:p>
        </p:txBody>
      </p:sp>
    </p:spTree>
    <p:extLst>
      <p:ext uri="{BB962C8B-B14F-4D97-AF65-F5344CB8AC3E}">
        <p14:creationId xmlns:p14="http://schemas.microsoft.com/office/powerpoint/2010/main" val="10869415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Bethlehem’s proximity to the Judean wilderness is more clearly seen in this photograph, though the modern construction does obscure it somewhat. Bethlehem sat close to the watershed ridge and thus received ample rainfall in normal years, but on its eastern outskirts, the amount of precipitation quickly decreased and created the barren conditions that made inhabitation difficult. But this was a good area for grazing sheep, as Ruth’s descendant David would later experience. Herodium did not exist as such at the time of Ruth, but it is marked here as a landmark. It is located 3.3 miles (5.3 km) southeast of Bethlehem.</a:t>
            </a:r>
          </a:p>
          <a:p>
            <a:endParaRPr lang="en-US" dirty="0"/>
          </a:p>
          <a:p>
            <a:r>
              <a:rPr lang="en-US" dirty="0"/>
              <a:t>ws110117673</a:t>
            </a:r>
          </a:p>
        </p:txBody>
      </p:sp>
    </p:spTree>
    <p:extLst>
      <p:ext uri="{BB962C8B-B14F-4D97-AF65-F5344CB8AC3E}">
        <p14:creationId xmlns:p14="http://schemas.microsoft.com/office/powerpoint/2010/main" val="36324989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is a bird’s-eye view of what most tourists experience on the ground, entering via Nativity Plaza, where the cars are parked, into the Church of the Nativity. In the background, the Iron Age tell, suburbs of Bethlehem, and the Judean wilderness are visible. On a clear day, one can see the mountains of Moab where Elimelech re-located. See the next slide for labels.</a:t>
            </a:r>
          </a:p>
          <a:p>
            <a:endParaRPr lang="en-US" dirty="0"/>
          </a:p>
          <a:p>
            <a:r>
              <a:rPr lang="en-US" dirty="0"/>
              <a:t>ws051217901</a:t>
            </a:r>
          </a:p>
        </p:txBody>
      </p:sp>
    </p:spTree>
    <p:extLst>
      <p:ext uri="{BB962C8B-B14F-4D97-AF65-F5344CB8AC3E}">
        <p14:creationId xmlns:p14="http://schemas.microsoft.com/office/powerpoint/2010/main" val="2435729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stele records a seven-year</a:t>
            </a:r>
            <a:r>
              <a:rPr lang="en-US" baseline="0" dirty="0"/>
              <a:t> famine that occurred during the reign of Pharaoh Djoser of the Old Kingdom (circa 2600 BC). However, it was written only in the Ptolemaic period. The inscription was discovered by Sir Flinders Petrie. </a:t>
            </a:r>
            <a:r>
              <a:rPr lang="en-US" sz="1200" kern="1200" dirty="0">
                <a:solidFill>
                  <a:schemeClr val="tx1"/>
                </a:solidFill>
                <a:effectLst/>
                <a:latin typeface="+mn-lt"/>
                <a:ea typeface="+mn-ea"/>
                <a:cs typeface="+mn-cs"/>
              </a:rPr>
              <a:t>This image was taken by </a:t>
            </a:r>
            <a:r>
              <a:rPr lang="en-US" sz="1200" kern="1200" dirty="0" err="1">
                <a:solidFill>
                  <a:schemeClr val="tx1"/>
                </a:solidFill>
                <a:effectLst/>
                <a:latin typeface="+mn-lt"/>
                <a:ea typeface="+mn-ea"/>
                <a:cs typeface="+mn-cs"/>
              </a:rPr>
              <a:t>Morburre</a:t>
            </a:r>
            <a:r>
              <a:rPr lang="en-US" sz="1200" kern="1200" dirty="0">
                <a:solidFill>
                  <a:schemeClr val="tx1"/>
                </a:solidFill>
                <a:effectLst/>
                <a:latin typeface="+mn-lt"/>
                <a:ea typeface="+mn-ea"/>
                <a:cs typeface="+mn-cs"/>
              </a:rPr>
              <a:t> and is licensed under CC BY-SA 3.0, via Wikimedia. Source: https://commons.wikimedia.org/wiki/File:Sehel-steleFamine.jpg</a:t>
            </a:r>
            <a:endParaRPr lang="en-US" baseline="0" dirty="0"/>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wiki1026051122</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36335091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is a bird’s-eye view of what most tourists experience on the ground, entering via Nativity Plaza, where the cars are parked, into the Church of the Nativity. In the background, the Iron Age tell, suburbs of Bethlehem, and the Judean wilderness are visible. On a clear day, one can see the mountains of Moab where Elimelech re-located.</a:t>
            </a:r>
          </a:p>
          <a:p>
            <a:endParaRPr lang="en-US" dirty="0"/>
          </a:p>
          <a:p>
            <a:r>
              <a:rPr lang="en-US" dirty="0"/>
              <a:t>ws051217901</a:t>
            </a:r>
          </a:p>
        </p:txBody>
      </p:sp>
    </p:spTree>
    <p:extLst>
      <p:ext uri="{BB962C8B-B14F-4D97-AF65-F5344CB8AC3E}">
        <p14:creationId xmlns:p14="http://schemas.microsoft.com/office/powerpoint/2010/main" val="22615970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taken </a:t>
            </a:r>
            <a:r>
              <a:rPr lang="en-US" sz="1200" b="0" i="0" kern="1200" dirty="0">
                <a:solidFill>
                  <a:schemeClr val="tx1"/>
                </a:solidFill>
                <a:effectLst/>
                <a:latin typeface="+mn-lt"/>
                <a:ea typeface="+mn-ea"/>
                <a:cs typeface="+mn-cs"/>
              </a:rPr>
              <a:t>between 1934 and 1939, shows the shape of the Iron Age tell. The bell tower of the Church of the Nativity is located in the center. See the next slide for labels.</a:t>
            </a:r>
          </a:p>
          <a:p>
            <a:endParaRPr lang="en-US" sz="1200" b="0" i="0" kern="1200" dirty="0">
              <a:solidFill>
                <a:schemeClr val="tx1"/>
              </a:solidFill>
              <a:effectLst/>
              <a:latin typeface="+mn-lt"/>
              <a:ea typeface="+mn-ea"/>
              <a:cs typeface="+mn-cs"/>
            </a:endParaRPr>
          </a:p>
          <a:p>
            <a:r>
              <a:rPr lang="en-US" dirty="0"/>
              <a:t>mat04038</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24019200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taken </a:t>
            </a:r>
            <a:r>
              <a:rPr lang="en-US" sz="1200" b="0" i="0" kern="1200" dirty="0">
                <a:solidFill>
                  <a:schemeClr val="tx1"/>
                </a:solidFill>
                <a:effectLst/>
                <a:latin typeface="+mn-lt"/>
                <a:ea typeface="+mn-ea"/>
                <a:cs typeface="+mn-cs"/>
              </a:rPr>
              <a:t>between 1934 and 1939, shows the shape of the Iron Age tell. The bell tower of the Church of the Nativity is located in the center. </a:t>
            </a:r>
          </a:p>
          <a:p>
            <a:endParaRPr lang="en-US" sz="1200" b="0" i="0" kern="1200" dirty="0">
              <a:solidFill>
                <a:schemeClr val="tx1"/>
              </a:solidFill>
              <a:effectLst/>
              <a:latin typeface="+mn-lt"/>
              <a:ea typeface="+mn-ea"/>
              <a:cs typeface="+mn-cs"/>
            </a:endParaRPr>
          </a:p>
          <a:p>
            <a:r>
              <a:rPr lang="en-US" dirty="0"/>
              <a:t>mat04038</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1966113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map 1-6 from the </a:t>
            </a:r>
            <a:r>
              <a:rPr lang="en-US" i="1" dirty="0"/>
              <a:t>Satellite Bible Atlas</a:t>
            </a:r>
            <a:r>
              <a:rPr lang="en-US" dirty="0"/>
              <a:t>, by William Schlegel. Used by permission. The places named in this chapter are circled on the next slide.</a:t>
            </a:r>
          </a:p>
        </p:txBody>
      </p:sp>
    </p:spTree>
    <p:extLst>
      <p:ext uri="{BB962C8B-B14F-4D97-AF65-F5344CB8AC3E}">
        <p14:creationId xmlns:p14="http://schemas.microsoft.com/office/powerpoint/2010/main" val="13335723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map 1-6 from the </a:t>
            </a:r>
            <a:r>
              <a:rPr lang="en-US" i="1" dirty="0"/>
              <a:t>Satellite Bible Atlas</a:t>
            </a:r>
            <a:r>
              <a:rPr lang="en-US" dirty="0"/>
              <a:t>, by William Schlegel. Used by permission. </a:t>
            </a:r>
          </a:p>
        </p:txBody>
      </p:sp>
    </p:spTree>
    <p:extLst>
      <p:ext uri="{BB962C8B-B14F-4D97-AF65-F5344CB8AC3E}">
        <p14:creationId xmlns:p14="http://schemas.microsoft.com/office/powerpoint/2010/main" val="40196569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This photograph, taken by David Bivin in January 1966, shows a view that Elimelech may have had as he contemplated leaving the land that God had given to his people in order to escape the famine. The land given to Moab is visible in the distance, across from the Dead Sea, which is too low to be seen from this perspective. These same fields would later be identified as the traditional fields where the angels announced the birth of the Messiah to shepherds.</a:t>
            </a:r>
          </a:p>
          <a:p>
            <a:endParaRPr lang="en-US" sz="1200" dirty="0"/>
          </a:p>
          <a:p>
            <a:r>
              <a:rPr lang="en-US" sz="1200" dirty="0"/>
              <a:t>db6601060303</a:t>
            </a:r>
            <a:endParaRPr lang="en-US" dirty="0"/>
          </a:p>
        </p:txBody>
      </p:sp>
    </p:spTree>
    <p:extLst>
      <p:ext uri="{BB962C8B-B14F-4D97-AF65-F5344CB8AC3E}">
        <p14:creationId xmlns:p14="http://schemas.microsoft.com/office/powerpoint/2010/main" val="42264304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eaLnBrk="1" hangingPunct="1"/>
            <a:r>
              <a:rPr lang="en-US" b="0" dirty="0"/>
              <a:t>If Elimelech and his family traveled to Moab on the northern route around the Dead Sea, they may have had a view similar to this one. This photo was taken from Qumran, the site best known for the discovery of the Dead Sea Scrolls. The land of Transjordan shown here was allotted by the Lord to the Israelites, but in some periods of Israel’s history, including early in the time of the judges (cf. </a:t>
            </a:r>
            <a:r>
              <a:rPr lang="en-US" b="0" dirty="0" err="1"/>
              <a:t>Judg</a:t>
            </a:r>
            <a:r>
              <a:rPr lang="en-US" b="0" dirty="0"/>
              <a:t> 3:12-14), Moab took over the land north of the Arnon, including that shown here.</a:t>
            </a:r>
          </a:p>
          <a:p>
            <a:pPr eaLnBrk="1" hangingPunct="1"/>
            <a:endParaRPr lang="en-US" b="0" dirty="0"/>
          </a:p>
          <a:p>
            <a:r>
              <a:rPr lang="en-US" dirty="0"/>
              <a:t>tbs51299011</a:t>
            </a:r>
          </a:p>
        </p:txBody>
      </p:sp>
    </p:spTree>
    <p:extLst>
      <p:ext uri="{BB962C8B-B14F-4D97-AF65-F5344CB8AC3E}">
        <p14:creationId xmlns:p14="http://schemas.microsoft.com/office/powerpoint/2010/main" val="25740223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How did Elimelech and Naomi travel to Moab from Bethlehem? There are two possibilities. The first is that they traveled north from Bethlehem toward Jerusalem (Jebus) where they connected up with a route such as the Ascent of Adummim heading down to Jericho, across the Jordan River, and through the Plains of Moab shown above. The Plains of Moab are located on the northeastern side of the Dead Sea, and they were the location of the Israelites’ encampment at the time that Moses died (Deut 34:1). Despite the name, the Plains of Moab were not part of Moab proper, and Elimelech’s family would have continued south through the tribal territory of Gad and Reuben to reach the land of Moab where they settled.</a:t>
            </a:r>
          </a:p>
          <a:p>
            <a:endParaRPr lang="en-US" dirty="0"/>
          </a:p>
          <a:p>
            <a:r>
              <a:rPr lang="en-US" dirty="0"/>
              <a:t>tb092706271</a:t>
            </a:r>
          </a:p>
        </p:txBody>
      </p:sp>
    </p:spTree>
    <p:extLst>
      <p:ext uri="{BB962C8B-B14F-4D97-AF65-F5344CB8AC3E}">
        <p14:creationId xmlns:p14="http://schemas.microsoft.com/office/powerpoint/2010/main" val="42296863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photo is included in order to show the scenery on one of two potential routes that Elimelech took to Moab. Despite the name, this land was given to Reuben and Gad by Moses following the defeat of the Amorites (Num 32).</a:t>
            </a:r>
          </a:p>
          <a:p>
            <a:endParaRPr lang="en-US" dirty="0"/>
          </a:p>
          <a:p>
            <a:r>
              <a:rPr lang="en-US" dirty="0"/>
              <a:t>tb061104079</a:t>
            </a:r>
          </a:p>
        </p:txBody>
      </p:sp>
    </p:spTree>
    <p:extLst>
      <p:ext uri="{BB962C8B-B14F-4D97-AF65-F5344CB8AC3E}">
        <p14:creationId xmlns:p14="http://schemas.microsoft.com/office/powerpoint/2010/main" val="40909614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second possible route for Elimelech’s family is across the Judean wilderness, down the cliffs near </a:t>
            </a:r>
            <a:r>
              <a:rPr lang="en-US" dirty="0" err="1"/>
              <a:t>En</a:t>
            </a:r>
            <a:r>
              <a:rPr lang="en-US" dirty="0"/>
              <a:t> Gedi, and across the Dead Sea. This and the following slides illustrate that route. In the first stage, they would have left Bethlehem and traveled on the route to </a:t>
            </a:r>
            <a:r>
              <a:rPr lang="en-US" dirty="0" err="1"/>
              <a:t>En</a:t>
            </a:r>
            <a:r>
              <a:rPr lang="en-US" dirty="0"/>
              <a:t> Gedi, passing by Tekoa, the later hometown of the prophet Amos. See the next slide for labels.</a:t>
            </a:r>
          </a:p>
          <a:p>
            <a:endParaRPr lang="en-US" dirty="0"/>
          </a:p>
          <a:p>
            <a:r>
              <a:rPr lang="en-US" dirty="0"/>
              <a:t>ws031517419</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381757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terracotta statuette was</a:t>
            </a:r>
            <a:r>
              <a:rPr lang="en-US" sz="1200" kern="1200" baseline="0" dirty="0">
                <a:solidFill>
                  <a:schemeClr val="tx1"/>
                </a:solidFill>
                <a:effectLst/>
                <a:latin typeface="+mn-lt"/>
                <a:ea typeface="+mn-ea"/>
                <a:cs typeface="+mn-cs"/>
              </a:rPr>
              <a:t> photographed at the </a:t>
            </a:r>
            <a:r>
              <a:rPr lang="en-US" sz="1200" kern="1200" dirty="0">
                <a:solidFill>
                  <a:schemeClr val="tx1"/>
                </a:solidFill>
                <a:effectLst/>
                <a:latin typeface="+mn-lt"/>
                <a:ea typeface="+mn-ea"/>
                <a:cs typeface="+mn-cs"/>
              </a:rPr>
              <a:t>Metropolitan Museum of Art in New York City.</a:t>
            </a:r>
            <a:endParaRPr lang="en-US" dirty="0"/>
          </a:p>
          <a:p>
            <a:endParaRPr lang="en-US" dirty="0"/>
          </a:p>
          <a:p>
            <a:r>
              <a:rPr lang="en-US" dirty="0"/>
              <a:t>adr1605243597</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11513578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second possible route for Elimelech’s family is across the Judean wilderness, down the cliffs near </a:t>
            </a:r>
            <a:r>
              <a:rPr lang="en-US" dirty="0" err="1"/>
              <a:t>En</a:t>
            </a:r>
            <a:r>
              <a:rPr lang="en-US" dirty="0"/>
              <a:t> Gedi, and across the Dead Sea. This and the following slides illustrate that route. In the first stage, they would have left Bethlehem and traveled on the route to </a:t>
            </a:r>
            <a:r>
              <a:rPr lang="en-US" dirty="0" err="1"/>
              <a:t>En</a:t>
            </a:r>
            <a:r>
              <a:rPr lang="en-US" dirty="0"/>
              <a:t> Gedi, passing by Tekoa, the later hometown of the prophet Amos. </a:t>
            </a:r>
          </a:p>
          <a:p>
            <a:endParaRPr lang="en-US" dirty="0"/>
          </a:p>
          <a:p>
            <a:r>
              <a:rPr lang="en-US" dirty="0"/>
              <a:t>ws031517419</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18709829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view looking the other direction, toward </a:t>
            </a:r>
            <a:r>
              <a:rPr lang="en-US" dirty="0" err="1"/>
              <a:t>En</a:t>
            </a:r>
            <a:r>
              <a:rPr lang="en-US" dirty="0"/>
              <a:t> Gedi and the way that Elimelech’s family may have traveled. The later town of Tekoa is on the left side. The modern route follows the natural topographical lines and thus the ancient route, later mentioned in Jehoshaphat’s march to </a:t>
            </a:r>
            <a:r>
              <a:rPr lang="en-US" dirty="0" err="1"/>
              <a:t>En</a:t>
            </a:r>
            <a:r>
              <a:rPr lang="en-US" dirty="0"/>
              <a:t> Gedi (2 Chr 20). See the next slide for labels.</a:t>
            </a:r>
          </a:p>
          <a:p>
            <a:endParaRPr lang="en-US" dirty="0"/>
          </a:p>
          <a:p>
            <a:r>
              <a:rPr lang="en-US" dirty="0"/>
              <a:t>ws022416054</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13606016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view looking the other direction, toward </a:t>
            </a:r>
            <a:r>
              <a:rPr lang="en-US" dirty="0" err="1"/>
              <a:t>En</a:t>
            </a:r>
            <a:r>
              <a:rPr lang="en-US" dirty="0"/>
              <a:t> Gedi and the way that Elimelech’s family may have traveled. The later town of Tekoa is on the left side. The modern route follows the natural topographical lines and thus the ancient route, later mentioned in Jehoshaphat’s march to </a:t>
            </a:r>
            <a:r>
              <a:rPr lang="en-US" dirty="0" err="1"/>
              <a:t>En</a:t>
            </a:r>
            <a:r>
              <a:rPr lang="en-US" dirty="0"/>
              <a:t> Gedi (2 Chr 20). </a:t>
            </a:r>
          </a:p>
          <a:p>
            <a:endParaRPr lang="en-US" dirty="0"/>
          </a:p>
          <a:p>
            <a:r>
              <a:rPr lang="en-US" dirty="0"/>
              <a:t>ws022416054</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7130220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path shown here descends from the Judean wilderness down to the famous oasis of </a:t>
            </a:r>
            <a:r>
              <a:rPr lang="en-US" dirty="0" err="1"/>
              <a:t>En</a:t>
            </a:r>
            <a:r>
              <a:rPr lang="en-US" dirty="0"/>
              <a:t> Gedi. The Nahal David into which this path descends gets its name from the famous fugitive who was hiding from King Saul in these hills.</a:t>
            </a:r>
          </a:p>
          <a:p>
            <a:endParaRPr lang="en-US" dirty="0"/>
          </a:p>
          <a:p>
            <a:r>
              <a:rPr lang="en-US" dirty="0"/>
              <a:t>tb021603210</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33586492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this second option for Elimelech’s family, they traveled across the Judean wilderness from the left and down the slopes to </a:t>
            </a:r>
            <a:r>
              <a:rPr lang="en-US" dirty="0" err="1"/>
              <a:t>En</a:t>
            </a:r>
            <a:r>
              <a:rPr lang="en-US" dirty="0"/>
              <a:t> Gedi. From there, they turned south and headed along the shore of the Dead Sea toward Masada. Opposite Masada there is an easier crossing point over the Dead Sea to Moab, as shown in the next slides. See the next slide for labels.</a:t>
            </a:r>
          </a:p>
          <a:p>
            <a:endParaRPr lang="en-US" dirty="0"/>
          </a:p>
          <a:p>
            <a:r>
              <a:rPr lang="en-US" dirty="0"/>
              <a:t>ws110217852</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30512076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this second option for Elimelech’s family, they traveled across the Judean wilderness from the left and down the slopes to </a:t>
            </a:r>
            <a:r>
              <a:rPr lang="en-US" dirty="0" err="1"/>
              <a:t>En</a:t>
            </a:r>
            <a:r>
              <a:rPr lang="en-US" dirty="0"/>
              <a:t> Gedi. From there, they turned south and headed along the shore of the Dead Sea toward Masada. Opposite Masada there is an easier crossing point over the Dead Sea to Moab, as shown in the next slides. </a:t>
            </a:r>
          </a:p>
          <a:p>
            <a:endParaRPr lang="en-US" dirty="0"/>
          </a:p>
          <a:p>
            <a:r>
              <a:rPr lang="en-US" dirty="0"/>
              <a:t>ws110217852</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5812484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this point, Elimelech could have crossed over the Dead Sea. Because of the </a:t>
            </a:r>
            <a:r>
              <a:rPr lang="en-US" dirty="0" err="1"/>
              <a:t>lisan</a:t>
            </a:r>
            <a:r>
              <a:rPr lang="en-US" dirty="0"/>
              <a:t> (tongue) that sticks out from the eastern shore, the distance across the Dead Sea is much shorter. Today, because the water level is so low, this shallow area is entirely out of water, except for some artificial channels that the Israelis have created to bring water to the southern end of the Dead Sea. However high the water level was at this time, this would have been the easiest point at which to cross the Dead Sea, whether on dry land, or through shallow water, or on a boat. The land of Moab is on the other side of the water. See the next slide for labels.</a:t>
            </a:r>
          </a:p>
          <a:p>
            <a:endParaRPr lang="en-US" dirty="0"/>
          </a:p>
          <a:p>
            <a:r>
              <a:rPr lang="en-US" dirty="0"/>
              <a:t>ws110217813</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36550346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this point, Elimelech could have crossed over the Dead Sea. Because of the </a:t>
            </a:r>
            <a:r>
              <a:rPr lang="en-US" dirty="0" err="1"/>
              <a:t>lisan</a:t>
            </a:r>
            <a:r>
              <a:rPr lang="en-US" dirty="0"/>
              <a:t> (tongue) that sticks out from the eastern shore, the distance across the Dead Sea is much shorter. Today, because the water level is so low, this shallow area is entirely out of water, except for some artificial channels that the Israelis have created to bring water to the southern end of the Dead Sea. However high the water level was at this time, this would have been the easiest point at which to cross the Dead Sea, whether on dry land, or through shallow water, or on a boat. The land of Moab is on the other side of the water. </a:t>
            </a:r>
          </a:p>
          <a:p>
            <a:endParaRPr lang="en-US" dirty="0"/>
          </a:p>
          <a:p>
            <a:r>
              <a:rPr lang="en-US" dirty="0"/>
              <a:t>ws110217813</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3272610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eaLnBrk="1" hangingPunct="1"/>
            <a:r>
              <a:rPr lang="en-US" b="0" dirty="0"/>
              <a:t>Having arrived in Moab either from the north or from the west, Elimelech’s family would have chosen an area to live. This information is not of interest to the writer of the Book of Ruth and is not given here. This and the following slides provide some information about and visual imagery of the land of Moab, including a discussion of how much territory Moab controlled to the north. The photo above shows a fertile region in Moab that would have been quite productive if there was sufficient rainfall. The irony in this story, of course, is that God is giving adequate rainfall to a foreign people but insufficient rainfall to His own. This should be attributed to Israel’s disobedience and the Lord’s judgment (Deut 11:16-17).</a:t>
            </a:r>
          </a:p>
          <a:p>
            <a:pPr marL="228600" indent="-228600" eaLnBrk="1" hangingPunct="1"/>
            <a:endParaRPr lang="en-US" sz="1050" b="0" dirty="0"/>
          </a:p>
          <a:p>
            <a:r>
              <a:rPr lang="en-US" dirty="0"/>
              <a:t>tb031801835</a:t>
            </a:r>
          </a:p>
        </p:txBody>
      </p:sp>
    </p:spTree>
    <p:extLst>
      <p:ext uri="{BB962C8B-B14F-4D97-AF65-F5344CB8AC3E}">
        <p14:creationId xmlns:p14="http://schemas.microsoft.com/office/powerpoint/2010/main" val="15305658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0" dirty="0">
                <a:latin typeface="+mj-lt"/>
              </a:rPr>
              <a:t>This photo shows some of the rugged landscape of Moab on slopes close to the Dead Sea. The Nahal Arnon constituted the northern border of Moab, as the land given to them by the Lord (Num 21:24; Deut 3:12; </a:t>
            </a:r>
            <a:r>
              <a:rPr lang="en-US" b="0" dirty="0" err="1">
                <a:latin typeface="+mj-lt"/>
              </a:rPr>
              <a:t>Judg</a:t>
            </a:r>
            <a:r>
              <a:rPr lang="en-US" b="0" dirty="0">
                <a:latin typeface="+mj-lt"/>
              </a:rPr>
              <a:t> 11:15-18). But throughout history, and especially in the time of the judges, the Moabites advanced north across the Nahal Arnon and inhabited some of the land allotted to the Israelite tribes of Reuben and Gad. The pertinent question here is where Moab’s border was at the time of Ruth, and whether Elimelech’s family settled north or south of the Nahal Arnon. Since we don’t know this, photographs are provided for both options. In this photo, the </a:t>
            </a:r>
            <a:r>
              <a:rPr lang="en-US" dirty="0">
                <a:latin typeface="+mj-lt"/>
                <a:ea typeface="ＭＳ Ｐゴシック" pitchFamily="34" charset="-128"/>
              </a:rPr>
              <a:t>two-mile-wide (3-km-wide) valley of the Nahal Arnon (today known as Wadi el-Mujib) is visible, as well as its exit into the Dead Sea through a narrow gorge. See the next slide for labels.</a:t>
            </a:r>
          </a:p>
          <a:p>
            <a:pPr eaLnBrk="1" hangingPunct="1"/>
            <a:endParaRPr lang="en-US" dirty="0">
              <a:ea typeface="ＭＳ Ｐゴシック" pitchFamily="34" charset="-128"/>
            </a:endParaRPr>
          </a:p>
          <a:p>
            <a:pPr eaLnBrk="1" hangingPunct="1"/>
            <a:r>
              <a:rPr lang="en-US" dirty="0">
                <a:ea typeface="ＭＳ Ｐゴシック" pitchFamily="34" charset="-128"/>
              </a:rPr>
              <a:t>tb010703504</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11885805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Mentuhotep Stela describes a low flood in year 25, but Mentuhotep, an official but not the king, was unable to provide for the starving people. This</a:t>
            </a:r>
            <a:r>
              <a:rPr lang="en-US" baseline="0" dirty="0"/>
              <a:t> stele, possibly from</a:t>
            </a:r>
            <a:r>
              <a:rPr lang="en-US" dirty="0"/>
              <a:t> </a:t>
            </a:r>
            <a:r>
              <a:rPr lang="en-US" dirty="0" err="1"/>
              <a:t>Armant</a:t>
            </a:r>
            <a:r>
              <a:rPr lang="en-US" dirty="0"/>
              <a:t>,</a:t>
            </a:r>
            <a:r>
              <a:rPr lang="en-US" baseline="0" dirty="0"/>
              <a:t> was photographed at the </a:t>
            </a:r>
            <a:r>
              <a:rPr lang="en-US" dirty="0"/>
              <a:t>Petrie Museum of Egyptian Archaeology. For a translation of the text, see </a:t>
            </a:r>
            <a:r>
              <a:rPr lang="en-US" dirty="0">
                <a:hlinkClick r:id="rId3"/>
              </a:rPr>
              <a:t>http://www.ucl.ac.uk/museums-static/digitalegypt/art/uc14333transla.html</a:t>
            </a:r>
            <a:r>
              <a:rPr lang="en-US" dirty="0"/>
              <a:t>.</a:t>
            </a:r>
          </a:p>
          <a:p>
            <a:endParaRPr lang="en-US" dirty="0"/>
          </a:p>
          <a:p>
            <a:r>
              <a:rPr lang="en-US" dirty="0"/>
              <a:t>adr1305238850</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23611064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This photo shows some of the rugged landscape of Moab on slopes close to the Dead Sea. The Nahal Arnon constituted the northern border of Moab, as the land given to them by the Lord (Num 21:24; Deut 3:12; </a:t>
            </a:r>
            <a:r>
              <a:rPr lang="en-US" sz="1200" b="0" kern="1200" dirty="0" err="1">
                <a:solidFill>
                  <a:schemeClr val="tx1"/>
                </a:solidFill>
                <a:latin typeface="+mn-lt"/>
                <a:ea typeface="+mn-ea"/>
                <a:cs typeface="+mn-cs"/>
              </a:rPr>
              <a:t>Judg</a:t>
            </a:r>
            <a:r>
              <a:rPr lang="en-US" sz="1200" b="0" kern="1200" dirty="0">
                <a:solidFill>
                  <a:schemeClr val="tx1"/>
                </a:solidFill>
                <a:latin typeface="+mn-lt"/>
                <a:ea typeface="+mn-ea"/>
                <a:cs typeface="+mn-cs"/>
              </a:rPr>
              <a:t> 11:15-18). But throughout history, and especially in the time of the judges, the Moabites advanced north across the Nahal Arnon and inhabited some of the land allotted to the Israelite tribes of Reuben and Gad. The pertinent question here is where Moab’s border was at the time of Ruth, and whether Elimelech’s family settled north or south of the Nahal Arnon. Since we don’t know this, photographs are provided for both options. In this photo, the </a:t>
            </a:r>
            <a:r>
              <a:rPr lang="en-US" sz="1200" kern="1200" dirty="0">
                <a:solidFill>
                  <a:schemeClr val="tx1"/>
                </a:solidFill>
                <a:latin typeface="+mn-lt"/>
                <a:ea typeface="ＭＳ Ｐゴシック" pitchFamily="34" charset="-128"/>
                <a:cs typeface="+mn-cs"/>
              </a:rPr>
              <a:t>two-mile-wide (3-km-wide) valley of the Nahal Arnon (today known as Wadi el-Mujib) is visible, as well as its exit into the Dead Sea through a narrow gorge.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tb010703503</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301344657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latin typeface="+mj-lt"/>
              </a:rPr>
              <a:t>Elimelech’s family may have crossed the Nahal Arnon in a couple of scenarios. If they traveled to Moab across the Jordan River, they could have come south and crossed the Nahal Arnon on the way to Moab proper (traveling from right to left in this photo). Alternately, if they traveled across the Dead Sea, but decided to settle in Moabite territory north of the Nahal Arnon, they could have traveled from south to north (left to right in this photo) to the Medeba Plateau. This photo was taken from Aroer, a place later well-known as Israel’s southern border in Transjordan (2 Sam 24:5; 2 Kgs 10:33). </a:t>
            </a:r>
            <a:r>
              <a:rPr lang="en-US" dirty="0">
                <a:latin typeface="+mj-lt"/>
                <a:ea typeface="ＭＳ Ｐゴシック" pitchFamily="34" charset="-128"/>
              </a:rPr>
              <a:t>The </a:t>
            </a:r>
            <a:r>
              <a:rPr lang="en-US" dirty="0" err="1">
                <a:latin typeface="+mj-lt"/>
                <a:ea typeface="ＭＳ Ｐゴシック" pitchFamily="34" charset="-128"/>
              </a:rPr>
              <a:t>Arnon</a:t>
            </a:r>
            <a:r>
              <a:rPr lang="en-US" dirty="0">
                <a:latin typeface="+mj-lt"/>
                <a:ea typeface="ＭＳ Ｐゴシック" pitchFamily="34" charset="-128"/>
              </a:rPr>
              <a:t> gorge is 1,700 feet (520 m) deep and 2 miles (3.2 km) across from top edge to top edge. The floor of the valley is only 130 feet (40 m) wide. </a:t>
            </a:r>
            <a:endParaRPr lang="en-US" dirty="0">
              <a:latin typeface="+mj-lt"/>
            </a:endParaRPr>
          </a:p>
          <a:p>
            <a:pPr marL="0" indent="0" eaLnBrk="1" hangingPunct="1">
              <a:buFontTx/>
              <a:buNone/>
            </a:pPr>
            <a:endParaRPr lang="en-US" sz="800" dirty="0"/>
          </a:p>
          <a:p>
            <a:r>
              <a:rPr lang="en-US" dirty="0"/>
              <a:t>tb061204191</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308856737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collection includes two sites as significant sites in Moab. The first, shown above, is north of the Nahal Arnon, and the second is south of it. At certain times in Moab’s history, Dibon was its capital. Given its location north of the Nahal Arnon, at some times in history, the region was controlled by Israel. One of the boasts of the later king Mesha is that he regained Dibon for the Moabites. </a:t>
            </a:r>
            <a:r>
              <a:rPr lang="en-US" sz="1200" dirty="0"/>
              <a:t>Dibon is mentioned by Thutmose III (15th century BC) and Rameses II (13th century BC).</a:t>
            </a:r>
            <a:endParaRPr lang="en-US" dirty="0"/>
          </a:p>
          <a:p>
            <a:endParaRPr lang="en-US" dirty="0"/>
          </a:p>
          <a:p>
            <a:r>
              <a:rPr lang="en-US" dirty="0"/>
              <a:t>tb031415035</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20341041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Ancient Dibon has been identified with the modern Tell Dhiban. Dhiban is located 2 miles (3 km) north of the Arnon River and 40 miles (64 km) south of Amman. The city is important because of its position on the King’s Highway, as well as a smaller east-west route in the area. </a:t>
            </a:r>
          </a:p>
          <a:p>
            <a:endParaRPr lang="en-US" dirty="0"/>
          </a:p>
          <a:p>
            <a:r>
              <a:rPr lang="en-US" dirty="0"/>
              <a:t>tb031415038</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346866096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Archaeological research at the site has uncovered remains from the Early Bronze until the Umayyad period. The structure shown here is a Nabatean temple that was apparently built over an earlier Moabite temple. The famous Mesha Stele was discovered in this area. There are no significant remains at Tell Dhiban from the time of the judges (and Ruth), but given literary evidence of </a:t>
            </a:r>
            <a:r>
              <a:rPr lang="en-US" dirty="0" err="1"/>
              <a:t>Dibon’s</a:t>
            </a:r>
            <a:r>
              <a:rPr lang="en-US" dirty="0"/>
              <a:t> existence, it is possible that those remains have not been preserved or that Dibon is located at a nearby site.</a:t>
            </a:r>
          </a:p>
          <a:p>
            <a:endParaRPr lang="en-US" dirty="0"/>
          </a:p>
          <a:p>
            <a:r>
              <a:rPr lang="en-US" dirty="0"/>
              <a:t>tb031415106</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101029486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second major site in Moab is Kir, also known as Kir Moab, Kir-</a:t>
            </a:r>
            <a:r>
              <a:rPr lang="en-US" dirty="0" err="1"/>
              <a:t>Heres</a:t>
            </a:r>
            <a:r>
              <a:rPr lang="en-US" dirty="0"/>
              <a:t>, and Kir-</a:t>
            </a:r>
            <a:r>
              <a:rPr lang="en-US" dirty="0" err="1"/>
              <a:t>hereseth</a:t>
            </a:r>
            <a:r>
              <a:rPr lang="en-US" dirty="0"/>
              <a:t>. Today the city is known as Kerak and its dominant feature is the Crusader castle. In much of biblical history, this site was the capital city of Moab. It is located at 3,110 feet (950 m) elevation. Situated on an isolated hilltop, with a view in all directions, the Crusaders built one of their strongest fortresses here in AD 1140.</a:t>
            </a:r>
          </a:p>
          <a:p>
            <a:endParaRPr lang="en-US" dirty="0"/>
          </a:p>
          <a:p>
            <a:r>
              <a:rPr lang="en-US" dirty="0"/>
              <a:t>tb061404120</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45584852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shows the impressive view that the ancient capital of Moab had of the surrounding landscape. Elimelech and his family may well have settled in the environs of this site. Because the name “Mizpah” means “view,” some have speculated that this was another name for the site. Ruth’s great-grandson David later brought his parents to Mizpah for safety during the time when King Saul was seeking to kill him (1 Sam 22:3). It is possible that David chose Mizpah because family from Ruth’s side lived here.</a:t>
            </a:r>
          </a:p>
          <a:p>
            <a:endParaRPr lang="en-US" dirty="0"/>
          </a:p>
          <a:p>
            <a:r>
              <a:rPr lang="en-US" dirty="0"/>
              <a:t>tb061404158</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25840953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1900 to 1920.</a:t>
            </a:r>
          </a:p>
          <a:p>
            <a:endParaRPr lang="en-US" sz="1200" b="0" i="0" kern="1200" dirty="0">
              <a:solidFill>
                <a:schemeClr val="tx1"/>
              </a:solidFill>
              <a:effectLst/>
              <a:latin typeface="+mn-lt"/>
              <a:ea typeface="+mn-ea"/>
              <a:cs typeface="+mn-cs"/>
            </a:endParaRPr>
          </a:p>
          <a:p>
            <a:r>
              <a:rPr lang="en-US" dirty="0"/>
              <a:t>mat01356</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331085298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Elimelech’s wife is remembered in the name of a street in Jerusalem, south of the Old City in Abu Tor.</a:t>
            </a:r>
          </a:p>
          <a:p>
            <a:endParaRPr lang="en-US" dirty="0"/>
          </a:p>
          <a:p>
            <a:r>
              <a:rPr lang="en-US" dirty="0"/>
              <a:t>tb072404832</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17450445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1940 and 1946.</a:t>
            </a:r>
          </a:p>
          <a:p>
            <a:endParaRPr lang="en-US" sz="1200" b="0" i="0" kern="1200" dirty="0">
              <a:solidFill>
                <a:schemeClr val="tx1"/>
              </a:solidFill>
              <a:effectLst/>
              <a:latin typeface="+mn-lt"/>
              <a:ea typeface="+mn-ea"/>
              <a:cs typeface="+mn-cs"/>
            </a:endParaRPr>
          </a:p>
          <a:p>
            <a:r>
              <a:rPr lang="en-US" dirty="0"/>
              <a:t>mat12954</a:t>
            </a:r>
          </a:p>
        </p:txBody>
      </p:sp>
    </p:spTree>
    <p:extLst>
      <p:ext uri="{BB962C8B-B14F-4D97-AF65-F5344CB8AC3E}">
        <p14:creationId xmlns:p14="http://schemas.microsoft.com/office/powerpoint/2010/main" val="9069835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eaLnBrk="1" hangingPunct="1"/>
            <a:r>
              <a:rPr lang="en-US" b="0" dirty="0">
                <a:solidFill>
                  <a:srgbClr val="000000"/>
                </a:solidFill>
                <a:latin typeface="+mj-lt"/>
                <a:cs typeface="Times New Roman" pitchFamily="18" charset="0"/>
              </a:rPr>
              <a:t>At the time of this story, Bethlehem was a small, little-known agricultural village in the northern hill country of Judah. This view shows the modern city from Kibbutz Ramat </a:t>
            </a:r>
            <a:r>
              <a:rPr lang="en-US" b="0" dirty="0" err="1">
                <a:solidFill>
                  <a:srgbClr val="000000"/>
                </a:solidFill>
                <a:latin typeface="+mj-lt"/>
                <a:cs typeface="Times New Roman" pitchFamily="18" charset="0"/>
              </a:rPr>
              <a:t>Rahel</a:t>
            </a:r>
            <a:r>
              <a:rPr lang="en-US" b="0" dirty="0">
                <a:solidFill>
                  <a:srgbClr val="000000"/>
                </a:solidFill>
                <a:latin typeface="+mj-lt"/>
                <a:cs typeface="Times New Roman" pitchFamily="18" charset="0"/>
              </a:rPr>
              <a:t>. The Herodium is visible on the far left.</a:t>
            </a:r>
          </a:p>
          <a:p>
            <a:pPr eaLnBrk="1" hangingPunct="1"/>
            <a:endParaRPr lang="en-US" b="0" dirty="0">
              <a:solidFill>
                <a:srgbClr val="000000"/>
              </a:solidFill>
              <a:latin typeface="+mj-lt"/>
              <a:cs typeface="Times New Roman" pitchFamily="18" charset="0"/>
            </a:endParaRPr>
          </a:p>
          <a:p>
            <a:r>
              <a:rPr lang="en-US" sz="1200" dirty="0">
                <a:latin typeface="+mj-lt"/>
              </a:rPr>
              <a:t>tb092405372</a:t>
            </a:r>
            <a:endParaRPr lang="en-US" dirty="0">
              <a:latin typeface="+mj-lt"/>
            </a:endParaRPr>
          </a:p>
        </p:txBody>
      </p:sp>
    </p:spTree>
    <p:extLst>
      <p:ext uri="{BB962C8B-B14F-4D97-AF65-F5344CB8AC3E}">
        <p14:creationId xmlns:p14="http://schemas.microsoft.com/office/powerpoint/2010/main" val="7971186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ws100816567</a:t>
            </a:r>
          </a:p>
        </p:txBody>
      </p:sp>
    </p:spTree>
    <p:extLst>
      <p:ext uri="{BB962C8B-B14F-4D97-AF65-F5344CB8AC3E}">
        <p14:creationId xmlns:p14="http://schemas.microsoft.com/office/powerpoint/2010/main" val="9007371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1934 and 1939.</a:t>
            </a:r>
          </a:p>
          <a:p>
            <a:endParaRPr lang="en-US" sz="1200" b="0" i="0" kern="1200" dirty="0">
              <a:solidFill>
                <a:schemeClr val="tx1"/>
              </a:solidFill>
              <a:effectLst/>
              <a:latin typeface="+mn-lt"/>
              <a:ea typeface="+mn-ea"/>
              <a:cs typeface="+mn-cs"/>
            </a:endParaRPr>
          </a:p>
          <a:p>
            <a:r>
              <a:rPr lang="en-US" dirty="0"/>
              <a:t>mat04139</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94739425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village looks like one that could have existed in biblical times.</a:t>
            </a:r>
          </a:p>
          <a:p>
            <a:endParaRPr lang="en-US" sz="1200" dirty="0"/>
          </a:p>
          <a:p>
            <a:r>
              <a:rPr lang="en-US" sz="1200" dirty="0"/>
              <a:t>tb061404047</a:t>
            </a:r>
            <a:endParaRPr lang="en-US" dirty="0"/>
          </a:p>
        </p:txBody>
      </p:sp>
    </p:spTree>
    <p:extLst>
      <p:ext uri="{BB962C8B-B14F-4D97-AF65-F5344CB8AC3E}">
        <p14:creationId xmlns:p14="http://schemas.microsoft.com/office/powerpoint/2010/main" val="402108949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tomb is a little bit later than the time of Elimelech. Not many tombs have been preserved in Judah from Iron Age I (1200–1000 BC).</a:t>
            </a:r>
          </a:p>
          <a:p>
            <a:endParaRPr lang="en-US" dirty="0"/>
          </a:p>
          <a:p>
            <a:r>
              <a:rPr lang="en-US" dirty="0"/>
              <a:t>tb051804683</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409493488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1940 and 1946.</a:t>
            </a:r>
          </a:p>
          <a:p>
            <a:endParaRPr lang="en-US" sz="1200" b="0" i="0" kern="1200" dirty="0">
              <a:solidFill>
                <a:schemeClr val="tx1"/>
              </a:solidFill>
              <a:effectLst/>
              <a:latin typeface="+mn-lt"/>
              <a:ea typeface="+mn-ea"/>
              <a:cs typeface="+mn-cs"/>
            </a:endParaRPr>
          </a:p>
          <a:p>
            <a:r>
              <a:rPr lang="en-US" dirty="0"/>
              <a:t>mat12967</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303304707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figurine head was photographed at the Hecht Museum of the Haifa University.</a:t>
            </a:r>
          </a:p>
          <a:p>
            <a:endParaRPr lang="en-US" dirty="0"/>
          </a:p>
          <a:p>
            <a:r>
              <a:rPr lang="en-US" dirty="0" smtClean="0"/>
              <a:t>adr1805253271</a:t>
            </a:r>
            <a:endParaRPr lang="en-US" dirty="0"/>
          </a:p>
        </p:txBody>
      </p:sp>
    </p:spTree>
    <p:extLst>
      <p:ext uri="{BB962C8B-B14F-4D97-AF65-F5344CB8AC3E}">
        <p14:creationId xmlns:p14="http://schemas.microsoft.com/office/powerpoint/2010/main" val="40798983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1900 to 1920.</a:t>
            </a:r>
          </a:p>
          <a:p>
            <a:endParaRPr lang="en-US" sz="1200" b="0" i="0" kern="1200" dirty="0">
              <a:solidFill>
                <a:schemeClr val="tx1"/>
              </a:solidFill>
              <a:effectLst/>
              <a:latin typeface="+mn-lt"/>
              <a:ea typeface="+mn-ea"/>
              <a:cs typeface="+mn-cs"/>
            </a:endParaRPr>
          </a:p>
          <a:p>
            <a:r>
              <a:rPr lang="en-US" dirty="0"/>
              <a:t>mat01341</a:t>
            </a:r>
          </a:p>
        </p:txBody>
      </p:sp>
    </p:spTree>
    <p:extLst>
      <p:ext uri="{BB962C8B-B14F-4D97-AF65-F5344CB8AC3E}">
        <p14:creationId xmlns:p14="http://schemas.microsoft.com/office/powerpoint/2010/main" val="228181472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1940 and 1946.</a:t>
            </a:r>
          </a:p>
          <a:p>
            <a:endParaRPr lang="en-US" sz="1200" b="0" i="0" kern="1200" dirty="0">
              <a:solidFill>
                <a:schemeClr val="tx1"/>
              </a:solidFill>
              <a:effectLst/>
              <a:latin typeface="+mn-lt"/>
              <a:ea typeface="+mn-ea"/>
              <a:cs typeface="+mn-cs"/>
            </a:endParaRPr>
          </a:p>
          <a:p>
            <a:r>
              <a:rPr lang="en-US" sz="1200" dirty="0"/>
              <a:t>mat12953</a:t>
            </a:r>
            <a:endParaRPr lang="en-US" dirty="0"/>
          </a:p>
        </p:txBody>
      </p:sp>
    </p:spTree>
    <p:extLst>
      <p:ext uri="{BB962C8B-B14F-4D97-AF65-F5344CB8AC3E}">
        <p14:creationId xmlns:p14="http://schemas.microsoft.com/office/powerpoint/2010/main" val="117386951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women in</a:t>
            </a:r>
            <a:r>
              <a:rPr lang="en-US" baseline="0" dirty="0"/>
              <a:t> the right half of the image facing left are mourning the deceased princess. One woman is on the ground weeping with one hand to her face, and another woman is bent over with both hands covering her face. The other female mourners are standing upright.</a:t>
            </a:r>
          </a:p>
          <a:p>
            <a:endParaRPr lang="en-US" baseline="0" dirty="0"/>
          </a:p>
          <a:p>
            <a:r>
              <a:rPr lang="en-US" dirty="0"/>
              <a:t>adr1603163577</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32625045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modern town of </a:t>
            </a:r>
            <a:r>
              <a:rPr lang="en-US" dirty="0" err="1"/>
              <a:t>er</a:t>
            </a:r>
            <a:r>
              <a:rPr lang="en-US" dirty="0"/>
              <a:t>-Rabbah preserves the ancient name of Rabbah Moab. The name “Rabbah” suggests that it was at one time a preeminent city in Moab. In the Roman and Byzantine period, the city was known as </a:t>
            </a:r>
            <a:r>
              <a:rPr lang="en-US" dirty="0" err="1"/>
              <a:t>Areopolis</a:t>
            </a:r>
            <a:r>
              <a:rPr lang="en-US" dirty="0"/>
              <a:t> (City of [the god] Mars). The ruins shown here have since been excavated and determined to be a Roman temple that was dedicated to the emperors Diocletian and </a:t>
            </a:r>
            <a:r>
              <a:rPr lang="en-US" dirty="0" err="1"/>
              <a:t>Maximian</a:t>
            </a:r>
            <a:r>
              <a:rPr lang="en-US" dirty="0"/>
              <a:t>, who ruled jointly from 286 to 305. </a:t>
            </a:r>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1900 and 1920.</a:t>
            </a:r>
          </a:p>
          <a:p>
            <a:endParaRPr lang="en-US" sz="1200" b="0" i="0" kern="1200" dirty="0">
              <a:solidFill>
                <a:schemeClr val="tx1"/>
              </a:solidFill>
              <a:effectLst/>
              <a:latin typeface="+mn-lt"/>
              <a:ea typeface="+mn-ea"/>
              <a:cs typeface="+mn-cs"/>
            </a:endParaRPr>
          </a:p>
          <a:p>
            <a:r>
              <a:rPr lang="en-US" dirty="0"/>
              <a:t>mat01694</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2814791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dirty="0"/>
              <a:t>This photo shows the traditional area where the shepherds were watching their flocks when Jesus was born. (The red-domed church in the center commemorates “Shepherds’ Fields.”) This area was farmed until recent years when it has largely been built over. This photo was taken by David Dorsey in the 1970s. </a:t>
            </a:r>
          </a:p>
          <a:p>
            <a:endParaRPr lang="en-US" dirty="0"/>
          </a:p>
          <a:p>
            <a:r>
              <a:rPr lang="en-US" dirty="0"/>
              <a:t>dad1315</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147864719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 was taken on the outskirts of Bethlehem in 1987.</a:t>
            </a:r>
          </a:p>
          <a:p>
            <a:endParaRPr lang="en-US" dirty="0"/>
          </a:p>
          <a:p>
            <a:r>
              <a:rPr lang="en-US" dirty="0"/>
              <a:t>cd060087010</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319338593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exhibit was photographed at the Beit-Miriam Museum</a:t>
            </a:r>
            <a:r>
              <a:rPr lang="en-US" baseline="0" dirty="0"/>
              <a:t> in</a:t>
            </a:r>
            <a:r>
              <a:rPr lang="en-US" dirty="0"/>
              <a:t> Kibbutz Palmachim.</a:t>
            </a:r>
          </a:p>
          <a:p>
            <a:endParaRPr lang="en-US" sz="1200" dirty="0"/>
          </a:p>
          <a:p>
            <a:r>
              <a:rPr lang="en-US" sz="1200" dirty="0"/>
              <a:t>tb060804402</a:t>
            </a:r>
            <a:endParaRPr lang="en-US" dirty="0"/>
          </a:p>
        </p:txBody>
      </p:sp>
    </p:spTree>
    <p:extLst>
      <p:ext uri="{BB962C8B-B14F-4D97-AF65-F5344CB8AC3E}">
        <p14:creationId xmlns:p14="http://schemas.microsoft.com/office/powerpoint/2010/main" val="123094424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bread-making demonstration was photographed at Nazareth Village. Nazareth</a:t>
            </a:r>
            <a:r>
              <a:rPr lang="en-US" baseline="0" dirty="0"/>
              <a:t> Village recreates life as it was in the time of Jesus through its historic artifacts, modern reconstructions, and lively reenactments.</a:t>
            </a:r>
            <a:endParaRPr lang="en-US" dirty="0"/>
          </a:p>
          <a:p>
            <a:endParaRPr lang="en-US" dirty="0"/>
          </a:p>
          <a:p>
            <a:r>
              <a:rPr lang="en-US" dirty="0"/>
              <a:t>tb011406568</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220709892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1900 to 1920.</a:t>
            </a:r>
          </a:p>
          <a:p>
            <a:endParaRPr lang="en-US" sz="1200" b="0" i="0" kern="1200" dirty="0">
              <a:solidFill>
                <a:schemeClr val="tx1"/>
              </a:solidFill>
              <a:effectLst/>
              <a:latin typeface="+mn-lt"/>
              <a:ea typeface="+mn-ea"/>
              <a:cs typeface="+mn-cs"/>
            </a:endParaRPr>
          </a:p>
          <a:p>
            <a:r>
              <a:rPr lang="en-US" dirty="0"/>
              <a:t>mat05609</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53129105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question of what route Naomi traveled to Judah is similar to the question discussed at the beginning of this chapter regarding which way Elimelech’s family traveled to Moab. Again, there are two primary options. The first given here is that Naomi traveled north and around the Dead Sea before heading up the Ascent of Adummim toward Jerusalem and Bethlehem. This option is illustrated in the next few slides. On the northern route, Naomi and Ruth passed through the Plains of Moab shown above and then crossed </a:t>
            </a:r>
            <a:r>
              <a:rPr lang="en-US" b="0" baseline="0" dirty="0"/>
              <a:t>the Jordan River at the fords across from Jericho. See the next slide for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tb010703127</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87706019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question of what route Naomi traveled to Judah is similar to the question discussed at the beginning of this chapter regarding which way Elimelech’s family traveled to Moab. Again, there are two primary options. The first given here is that Naomi traveled north and around the Dead Sea before heading up the Ascent of Adummim toward Jerusalem and Bethlehem. This option is illustrated in the next few slides. On the northern route, Naomi and Ruth passed through the Plains of Moab shown above and then crossed </a:t>
            </a:r>
            <a:r>
              <a:rPr lang="en-US" b="0" baseline="0" dirty="0"/>
              <a:t>the Jordan River at the fords across from Jericho.</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tb010703127</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103485056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b="0" baseline="0" dirty="0"/>
              <a:t>From the Jordan River crossing, Naomi and Ruth would have proceeded up into the central hill country on the Ascent of Adummim. They could have taken this all the way to Jerusalem, or an alternative would have been to turn south through the </a:t>
            </a:r>
            <a:r>
              <a:rPr lang="en-US" b="0" baseline="0" dirty="0" err="1"/>
              <a:t>Buqeia</a:t>
            </a:r>
            <a:r>
              <a:rPr lang="en-US" b="0" baseline="0" dirty="0"/>
              <a:t> (Valley of </a:t>
            </a:r>
            <a:r>
              <a:rPr lang="en-US" b="0" baseline="0" dirty="0" err="1"/>
              <a:t>Achor</a:t>
            </a:r>
            <a:r>
              <a:rPr lang="en-US" b="0" baseline="0" dirty="0"/>
              <a:t>?) in the Judean Wilderness to Bethlehem. Since their route is not stated, photographs of each of these options is given. </a:t>
            </a:r>
            <a:r>
              <a:rPr lang="en-US" dirty="0">
                <a:solidFill>
                  <a:srgbClr val="000000"/>
                </a:solidFill>
              </a:rPr>
              <a:t>The “Ascent of Adummim” was the main route from Jericho to Jerusalem in antiquity. It followed a ridge located south of the Wadi </a:t>
            </a:r>
            <a:r>
              <a:rPr lang="en-US" dirty="0" err="1">
                <a:solidFill>
                  <a:srgbClr val="000000"/>
                </a:solidFill>
              </a:rPr>
              <a:t>Qilt</a:t>
            </a:r>
            <a:r>
              <a:rPr lang="en-US" dirty="0">
                <a:solidFill>
                  <a:srgbClr val="000000"/>
                </a:solidFill>
              </a:rPr>
              <a:t> and north of Nahal Og, and near Jerusalem was forced to cross the Nahal Og at a more passable location. Among the biblical events which likely occurred on this route were David’s flight from Absalom (2 Sam 15–16), Zedekiah’s flight from the Babylonians (2 Kgs 25:4), the story of the Good Samaritan (Luke 10:25-37), and Jesus’s travels from Jericho to Jerusalem (e.g., Luke 19:28). See the next slide for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tb010703282</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83583207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b="0" baseline="0" dirty="0"/>
              <a:t>From the Jordan River crossing, Naomi and Ruth would have proceeded up into the central hill country on the Ascent of Adummim. They could have taken this all the way to Jerusalem, or an alternative would have been to turn south through the </a:t>
            </a:r>
            <a:r>
              <a:rPr lang="en-US" b="0" baseline="0" dirty="0" err="1"/>
              <a:t>Buqeia</a:t>
            </a:r>
            <a:r>
              <a:rPr lang="en-US" b="0" baseline="0" dirty="0"/>
              <a:t> (Valley of </a:t>
            </a:r>
            <a:r>
              <a:rPr lang="en-US" b="0" baseline="0" dirty="0" err="1"/>
              <a:t>Achor</a:t>
            </a:r>
            <a:r>
              <a:rPr lang="en-US" b="0" baseline="0" dirty="0"/>
              <a:t>?) in the Judean Wilderness to Bethlehem. Since their route is not stated, photographs of each of these options is given. </a:t>
            </a:r>
            <a:r>
              <a:rPr lang="en-US" dirty="0">
                <a:solidFill>
                  <a:srgbClr val="000000"/>
                </a:solidFill>
              </a:rPr>
              <a:t>The “Ascent of Adummim” was the main route from Jericho to Jerusalem in antiquity. It followed a ridge located south of the Wadi Qilt and north of Nahal </a:t>
            </a:r>
            <a:r>
              <a:rPr lang="en-US" dirty="0" err="1">
                <a:solidFill>
                  <a:srgbClr val="000000"/>
                </a:solidFill>
              </a:rPr>
              <a:t>Og</a:t>
            </a:r>
            <a:r>
              <a:rPr lang="en-US" dirty="0">
                <a:solidFill>
                  <a:srgbClr val="000000"/>
                </a:solidFill>
              </a:rPr>
              <a:t>, and near Jerusalem was forced to cross the Nahal </a:t>
            </a:r>
            <a:r>
              <a:rPr lang="en-US" dirty="0" err="1">
                <a:solidFill>
                  <a:srgbClr val="000000"/>
                </a:solidFill>
              </a:rPr>
              <a:t>Og</a:t>
            </a:r>
            <a:r>
              <a:rPr lang="en-US" dirty="0">
                <a:solidFill>
                  <a:srgbClr val="000000"/>
                </a:solidFill>
              </a:rPr>
              <a:t> at a more passable location. Among the biblical events which likely occurred on this route were David’s flight from Absalom (2 Sam 15–16), Zedekiah’s flight from the Babylonians (2 Kgs 25:4), the story of the Good Samaritan (Luke 10:25-37), and Jesus’s travels from Jericho to Jerusalem (e.g., Luke 19:28). The labels above include features later than the time of Ruth, but are provided as landmarks to help the reader recognize the area.</a:t>
            </a:r>
          </a:p>
          <a:p>
            <a:pPr eaLnBrk="1" hangingPunct="1">
              <a:spcBef>
                <a:spcPct val="0"/>
              </a:spcBef>
            </a:pPr>
            <a:endParaRPr lang="en-US" dirty="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tb010703282</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290500718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This photo shows the route Naomi and Ruth may have taken if turning south off the Ascent of Adummim to travel through Valley of el-</a:t>
            </a:r>
            <a:r>
              <a:rPr lang="en-US" b="0" baseline="0" dirty="0" err="1"/>
              <a:t>Buqeia</a:t>
            </a:r>
            <a:r>
              <a:rPr lang="en-US" b="0" baseline="0" dirty="0"/>
              <a:t> (Valley of </a:t>
            </a:r>
            <a:r>
              <a:rPr lang="en-US" b="0" baseline="0" dirty="0" err="1"/>
              <a:t>Achor</a:t>
            </a:r>
            <a:r>
              <a:rPr lang="en-US" b="0" baseline="0" dirty="0"/>
              <a:t>?) shown above, continuing through the Judean wilderness to Bethlehem. </a:t>
            </a:r>
            <a:r>
              <a:rPr lang="is-IS" dirty="0"/>
              <a:t>The Valley of Achor (“trouble”)</a:t>
            </a:r>
            <a:r>
              <a:rPr lang="is-IS" baseline="0" dirty="0"/>
              <a:t> is usually identified with el-Buqeia, a wide u-shaped valley in the northern Judean Wilderness. Besides the two references in the “Achan Affair” (Josh 7:24, 26), the valley is also mentioned as a boundary point in the northern boundary description of Judah’s allotment in Joshua 15:7. The Valley of Achor also occurs in two prophetic texts – Isaiah 65:10 and Hosea 2:15. In the former, Isaiah looks forward to the day when “Sharon shall become a pasture for flocks and the Valley of Achor a place for herds to lie down, for my people who have sought me.” Since these two regions are on the western and eastern extremes of the kingdom, Isaiah seems to be indicating that Israel will one day have peace throughout the country. In Hosea 2:15, the Valley of Achor (trouble) is changed to the “Door of Hope” (</a:t>
            </a:r>
            <a:r>
              <a:rPr lang="is-IS" i="1" baseline="0" dirty="0"/>
              <a:t>Petach Tiqva</a:t>
            </a:r>
            <a:r>
              <a:rPr lang="is-IS" i="0" baseline="0" dirty="0"/>
              <a:t>), in connection with Israel’s redemption. </a:t>
            </a:r>
            <a:endParaRPr lang="is-I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is-IS" dirty="0"/>
          </a:p>
          <a:p>
            <a:pPr marL="0" marR="0" indent="0" algn="l" defTabSz="914400" rtl="0" eaLnBrk="1" fontAlgn="auto" latinLnBrk="0" hangingPunct="1">
              <a:lnSpc>
                <a:spcPct val="100000"/>
              </a:lnSpc>
              <a:spcBef>
                <a:spcPts val="0"/>
              </a:spcBef>
              <a:spcAft>
                <a:spcPts val="0"/>
              </a:spcAft>
              <a:buClrTx/>
              <a:buSzTx/>
              <a:buFontTx/>
              <a:buNone/>
              <a:tabLst/>
              <a:defRPr/>
            </a:pPr>
            <a:r>
              <a:rPr lang="is-IS" dirty="0"/>
              <a:t>tb100200252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184039842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option for Naomi’s return to Judah was to cross the Dead Sea, likely passing over the </a:t>
            </a:r>
            <a:r>
              <a:rPr lang="en-US" i="1" dirty="0"/>
              <a:t>Lisan</a:t>
            </a:r>
            <a:r>
              <a:rPr lang="en-US" i="0" dirty="0"/>
              <a:t> (“tongue) and shallower area that separates the northern basin of the Dead Sea from the southern basin. Once across, Naomi probably headed north to En Gedi from which she ascended on the Ascent of </a:t>
            </a:r>
            <a:r>
              <a:rPr lang="en-US" i="0" dirty="0" err="1"/>
              <a:t>Ziz</a:t>
            </a:r>
            <a:r>
              <a:rPr lang="en-US" i="0" dirty="0"/>
              <a:t> through the Judean wilderness to Bethlehem. See the next slide for labels.</a:t>
            </a:r>
            <a:endParaRPr lang="en-US" dirty="0"/>
          </a:p>
          <a:p>
            <a:endParaRPr lang="en-US" dirty="0"/>
          </a:p>
          <a:p>
            <a:r>
              <a:rPr lang="en-US" dirty="0"/>
              <a:t>tb010703739</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38802331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solidFill>
                  <a:srgbClr val="000000"/>
                </a:solidFill>
                <a:latin typeface="+mj-lt"/>
                <a:cs typeface="Times New Roman" pitchFamily="18" charset="0"/>
              </a:rPr>
              <a:t>Given the significance of Bethlehem as the setting for most of the Book of Ruth, we have included many photographs of the area. The modern growth of the city also creates challenges in understanding what the area looked like at the time of Ruth. This slide and many following are labeled to make it easier to understand what you are looking at and to compare photographs with one another. This photograph (with labels on the next slide) shows the broader area, including the road coming from Jerusalem, by various modern features that may be seen or referenced in other slides. The modern road from Jerusalem follows the natural topographic lines and thus is certainly located where the ancient route was. Today this road passes Kibbutz Ramat </a:t>
            </a:r>
            <a:r>
              <a:rPr lang="en-US" dirty="0" err="1">
                <a:solidFill>
                  <a:srgbClr val="000000"/>
                </a:solidFill>
                <a:latin typeface="+mj-lt"/>
                <a:cs typeface="Times New Roman" pitchFamily="18" charset="0"/>
              </a:rPr>
              <a:t>Rahel</a:t>
            </a:r>
            <a:r>
              <a:rPr lang="en-US" dirty="0">
                <a:solidFill>
                  <a:srgbClr val="000000"/>
                </a:solidFill>
                <a:latin typeface="+mj-lt"/>
                <a:cs typeface="Times New Roman" pitchFamily="18" charset="0"/>
              </a:rPr>
              <a:t> on the left, Mar Elias (commemorating the prophet Elijah) on the left, and </a:t>
            </a:r>
            <a:r>
              <a:rPr lang="en-US" dirty="0" err="1">
                <a:solidFill>
                  <a:srgbClr val="000000"/>
                </a:solidFill>
                <a:latin typeface="+mj-lt"/>
                <a:cs typeface="Times New Roman" pitchFamily="18" charset="0"/>
              </a:rPr>
              <a:t>Tantur</a:t>
            </a:r>
            <a:r>
              <a:rPr lang="en-US" dirty="0">
                <a:solidFill>
                  <a:srgbClr val="000000"/>
                </a:solidFill>
                <a:latin typeface="+mj-lt"/>
                <a:cs typeface="Times New Roman" pitchFamily="18" charset="0"/>
              </a:rPr>
              <a:t> Ecumenical Institute on the right. When it gets to the traditional “tomb of Rachel,” the main route continues to Hebron. Those traveling to Bethlehem then branch off and head to the Church of the Nativity, which is located where the ancient town sat.</a:t>
            </a:r>
          </a:p>
          <a:p>
            <a:pPr eaLnBrk="1" hangingPunct="1"/>
            <a:endParaRPr lang="en-US" dirty="0">
              <a:solidFill>
                <a:srgbClr val="000000"/>
              </a:solidFill>
              <a:latin typeface="+mj-lt"/>
              <a:cs typeface="Times New Roman" pitchFamily="18" charset="0"/>
            </a:endParaRPr>
          </a:p>
          <a:p>
            <a:pPr eaLnBrk="1" hangingPunct="1"/>
            <a:r>
              <a:rPr lang="en-US" dirty="0">
                <a:solidFill>
                  <a:srgbClr val="000000"/>
                </a:solidFill>
                <a:latin typeface="+mj-lt"/>
                <a:cs typeface="Times New Roman" pitchFamily="18" charset="0"/>
              </a:rPr>
              <a:t>df010703222</a:t>
            </a:r>
            <a:endParaRPr lang="en-US" b="1" dirty="0">
              <a:solidFill>
                <a:srgbClr val="000000"/>
              </a:solidFill>
              <a:latin typeface="+mj-lt"/>
              <a:cs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37064340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option for Naomi’s return to Judah was to cross the Dead Sea, likely passing over the </a:t>
            </a:r>
            <a:r>
              <a:rPr lang="en-US" i="1" dirty="0"/>
              <a:t>Lisan</a:t>
            </a:r>
            <a:r>
              <a:rPr lang="en-US" i="0" dirty="0"/>
              <a:t> (“tongue) and shallower area that separates the northern basin of the Dead Sea from the southern basin. Once across, Naomi probably headed north to </a:t>
            </a:r>
            <a:r>
              <a:rPr lang="en-US" i="0" dirty="0" err="1"/>
              <a:t>En</a:t>
            </a:r>
            <a:r>
              <a:rPr lang="en-US" i="0" dirty="0"/>
              <a:t> Gedi from which she ascended on the Ascent of </a:t>
            </a:r>
            <a:r>
              <a:rPr lang="en-US" i="0" dirty="0" err="1"/>
              <a:t>Ziz</a:t>
            </a:r>
            <a:r>
              <a:rPr lang="en-US" i="0" dirty="0"/>
              <a:t> through the Judean wilderness to Bethlehem. </a:t>
            </a:r>
            <a:endParaRPr lang="en-US" dirty="0"/>
          </a:p>
          <a:p>
            <a:endParaRPr lang="en-US" dirty="0"/>
          </a:p>
          <a:p>
            <a:r>
              <a:rPr lang="en-US" dirty="0"/>
              <a:t>tb010703739</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242885603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Naomi and Ruth came on the southern route, they likely ascended on one of the paths at </a:t>
            </a:r>
            <a:r>
              <a:rPr lang="en-US" dirty="0" err="1"/>
              <a:t>En</a:t>
            </a:r>
            <a:r>
              <a:rPr lang="en-US" dirty="0"/>
              <a:t> Gedi up to the plateau of the Judean wilderness and then on to Bethlehem. See the next slide for labels.</a:t>
            </a:r>
          </a:p>
          <a:p>
            <a:endParaRPr lang="en-US" dirty="0"/>
          </a:p>
          <a:p>
            <a:r>
              <a:rPr lang="en-US" dirty="0"/>
              <a:t>tb010703279</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182750123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Naomi and Ruth came on the southern route, they likely ascended on one of the paths at </a:t>
            </a:r>
            <a:r>
              <a:rPr lang="en-US" dirty="0" err="1"/>
              <a:t>En</a:t>
            </a:r>
            <a:r>
              <a:rPr lang="en-US" dirty="0"/>
              <a:t> Gedi up to the plateau of the Judean wilderness and then on to Bethlehem. </a:t>
            </a:r>
          </a:p>
          <a:p>
            <a:endParaRPr lang="en-US" dirty="0"/>
          </a:p>
          <a:p>
            <a:r>
              <a:rPr lang="en-US" dirty="0"/>
              <a:t>tb010703279</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102744582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 view of one of the major canyons at </a:t>
            </a:r>
            <a:r>
              <a:rPr lang="en-US" dirty="0" err="1"/>
              <a:t>En</a:t>
            </a:r>
            <a:r>
              <a:rPr lang="en-US" dirty="0"/>
              <a:t> Gedi shows the type of terrain that Naomi and Ruth would have walked on this route. Several generations later, Ruth’s great-grandson hid out from King Saul in this area (1 Sam 23:29).</a:t>
            </a:r>
          </a:p>
          <a:p>
            <a:endParaRPr lang="en-US" dirty="0"/>
          </a:p>
          <a:p>
            <a:r>
              <a:rPr lang="en-US" dirty="0"/>
              <a:t>ws032517029</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376172555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gives a ground view of a path leading up the cliffs of </a:t>
            </a:r>
            <a:r>
              <a:rPr lang="en-US" dirty="0" err="1"/>
              <a:t>En</a:t>
            </a:r>
            <a:r>
              <a:rPr lang="en-US" dirty="0"/>
              <a:t> Gedi. This photo was taken in February when there were some green shrubs on the ground. By about March, the rains have ended and everything in this area not close to the spring has turned brown.</a:t>
            </a:r>
          </a:p>
          <a:p>
            <a:endParaRPr lang="en-US" dirty="0"/>
          </a:p>
          <a:p>
            <a:r>
              <a:rPr lang="en-US" dirty="0"/>
              <a:t>tb022005642</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32789591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a:t>
            </a:r>
            <a:r>
              <a:rPr lang="en-US" dirty="0" err="1"/>
              <a:t>En</a:t>
            </a:r>
            <a:r>
              <a:rPr lang="en-US" dirty="0"/>
              <a:t> Gedi, the travelers would have continued to the northwest, passing by Tekoa on their way to Bethlehem. See the next slide for labels.</a:t>
            </a:r>
          </a:p>
          <a:p>
            <a:endParaRPr lang="en-US" dirty="0"/>
          </a:p>
          <a:p>
            <a:r>
              <a:rPr lang="en-US" dirty="0"/>
              <a:t>ws022416054</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8014389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a:t>
            </a:r>
            <a:r>
              <a:rPr lang="en-US" dirty="0" err="1"/>
              <a:t>En</a:t>
            </a:r>
            <a:r>
              <a:rPr lang="en-US" dirty="0"/>
              <a:t> Gedi, the travelers would have continued to the northwest, passing by Tekoa on their way to Bethlehem.</a:t>
            </a:r>
          </a:p>
          <a:p>
            <a:endParaRPr lang="en-US" dirty="0"/>
          </a:p>
          <a:p>
            <a:r>
              <a:rPr lang="en-US" dirty="0"/>
              <a:t>ws022416054</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361675323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Naomi and Ruth, destitute as they were, did not ride on camels, but this </a:t>
            </a:r>
            <a:r>
              <a:rPr lang="en-US" sz="1200" b="0" i="0" kern="1200" baseline="0" dirty="0">
                <a:solidFill>
                  <a:schemeClr val="tx1"/>
                </a:solidFill>
                <a:effectLst/>
                <a:latin typeface="+mn-lt"/>
                <a:ea typeface="+mn-ea"/>
                <a:cs typeface="+mn-cs"/>
              </a:rPr>
              <a:t>American Colony photograph, taken </a:t>
            </a:r>
            <a:r>
              <a:rPr lang="en-US" sz="1200" b="0" i="0" kern="1200" dirty="0">
                <a:solidFill>
                  <a:schemeClr val="tx1"/>
                </a:solidFill>
                <a:effectLst/>
                <a:latin typeface="+mn-lt"/>
                <a:ea typeface="+mn-ea"/>
                <a:cs typeface="+mn-cs"/>
              </a:rPr>
              <a:t>between 1920 to 1933, provides a nice view of the road leading to Bethlehem. Today it’s hard to get any such perspective, between apartment buildings, asphalt roads, and security walls.</a:t>
            </a:r>
          </a:p>
          <a:p>
            <a:endParaRPr lang="en-US" sz="1200" b="0" i="0" kern="1200" dirty="0">
              <a:solidFill>
                <a:schemeClr val="tx1"/>
              </a:solidFill>
              <a:effectLst/>
              <a:latin typeface="+mn-lt"/>
              <a:ea typeface="+mn-ea"/>
              <a:cs typeface="+mn-cs"/>
            </a:endParaRPr>
          </a:p>
          <a:p>
            <a:r>
              <a:rPr lang="en-US" dirty="0"/>
              <a:t>mat02608</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67309977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in </a:t>
            </a:r>
            <a:r>
              <a:rPr lang="en-US" sz="1200" b="0" i="0" kern="1200" dirty="0">
                <a:solidFill>
                  <a:schemeClr val="tx1"/>
                </a:solidFill>
                <a:effectLst/>
                <a:latin typeface="+mn-lt"/>
                <a:ea typeface="+mn-ea"/>
                <a:cs typeface="+mn-cs"/>
              </a:rPr>
              <a:t>1931. See the next slide for a label and explanation.</a:t>
            </a:r>
          </a:p>
          <a:p>
            <a:endParaRPr lang="en-US" sz="1200" b="0" i="0" kern="1200" dirty="0">
              <a:solidFill>
                <a:schemeClr val="tx1"/>
              </a:solidFill>
              <a:effectLst/>
              <a:latin typeface="+mn-lt"/>
              <a:ea typeface="+mn-ea"/>
              <a:cs typeface="+mn-cs"/>
            </a:endParaRPr>
          </a:p>
          <a:p>
            <a:r>
              <a:rPr lang="en-US" dirty="0"/>
              <a:t>mat22176</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77577051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Church of the Nativity is marked as a point of reference. Ruth’s descendant Jesus was born at the location of this church, according to early tradition. This</a:t>
            </a:r>
            <a:r>
              <a:rPr lang="en-US" sz="1200" b="0" i="0" kern="1200" baseline="0" dirty="0">
                <a:solidFill>
                  <a:schemeClr val="tx1"/>
                </a:solidFill>
                <a:effectLst/>
                <a:latin typeface="+mn-lt"/>
                <a:ea typeface="+mn-ea"/>
                <a:cs typeface="+mn-cs"/>
              </a:rPr>
              <a:t> American Colony photograph was taken in </a:t>
            </a:r>
            <a:r>
              <a:rPr lang="en-US" sz="1200" b="0" i="0" kern="1200" dirty="0">
                <a:solidFill>
                  <a:schemeClr val="tx1"/>
                </a:solidFill>
                <a:effectLst/>
                <a:latin typeface="+mn-lt"/>
                <a:ea typeface="+mn-ea"/>
                <a:cs typeface="+mn-cs"/>
              </a:rPr>
              <a:t>1931.</a:t>
            </a:r>
          </a:p>
          <a:p>
            <a:endParaRPr lang="en-US" sz="1200" b="0" i="0" kern="1200" dirty="0">
              <a:solidFill>
                <a:schemeClr val="tx1"/>
              </a:solidFill>
              <a:effectLst/>
              <a:latin typeface="+mn-lt"/>
              <a:ea typeface="+mn-ea"/>
              <a:cs typeface="+mn-cs"/>
            </a:endParaRPr>
          </a:p>
          <a:p>
            <a:r>
              <a:rPr lang="en-US" dirty="0"/>
              <a:t>mat22176</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2370367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mn-lt"/>
                <a:ea typeface="+mn-ea"/>
                <a:cs typeface="Times New Roman" pitchFamily="18" charset="0"/>
              </a:rPr>
              <a:t>Given the significance of Bethlehem as the setting for most of the Book of Ruth, we have included many photographs of the area. The modern growth of the city also creates challenges in understanding what the area looked like at the time of Ruth. This slide and many following are labeled to make it easier to understand what you are looking at and to compare photographs with one another. This photograph shows the broader area, including the road coming from Jerusalem, by various modern features that may be seen or referenced in other slides. The modern road from Jerusalem follows the natural topographic lines and thus is certainly located where the ancient route was. Today this road passes Kibbutz Ramat </a:t>
            </a:r>
            <a:r>
              <a:rPr lang="en-US" sz="1200" kern="1200" dirty="0" err="1">
                <a:solidFill>
                  <a:srgbClr val="000000"/>
                </a:solidFill>
                <a:latin typeface="+mn-lt"/>
                <a:ea typeface="+mn-ea"/>
                <a:cs typeface="Times New Roman" pitchFamily="18" charset="0"/>
              </a:rPr>
              <a:t>Rahel</a:t>
            </a:r>
            <a:r>
              <a:rPr lang="en-US" sz="1200" kern="1200" dirty="0">
                <a:solidFill>
                  <a:srgbClr val="000000"/>
                </a:solidFill>
                <a:latin typeface="+mn-lt"/>
                <a:ea typeface="+mn-ea"/>
                <a:cs typeface="Times New Roman" pitchFamily="18" charset="0"/>
              </a:rPr>
              <a:t> on the left, Mar Elias (commemorating the prophet Elijah) on the left, and </a:t>
            </a:r>
            <a:r>
              <a:rPr lang="en-US" sz="1200" kern="1200" dirty="0" err="1">
                <a:solidFill>
                  <a:srgbClr val="000000"/>
                </a:solidFill>
                <a:latin typeface="+mn-lt"/>
                <a:ea typeface="+mn-ea"/>
                <a:cs typeface="Times New Roman" pitchFamily="18" charset="0"/>
              </a:rPr>
              <a:t>Tantur</a:t>
            </a:r>
            <a:r>
              <a:rPr lang="en-US" sz="1200" kern="1200" dirty="0">
                <a:solidFill>
                  <a:srgbClr val="000000"/>
                </a:solidFill>
                <a:latin typeface="+mn-lt"/>
                <a:ea typeface="+mn-ea"/>
                <a:cs typeface="Times New Roman" pitchFamily="18" charset="0"/>
              </a:rPr>
              <a:t> Ecumenical Institute on the right. When it gets to the traditional “tomb of Rachel,” the main route continues to Hebron. Those traveling to Bethlehem then branch off and head to the Church of the Nativity, which is located where the ancient town sat.</a:t>
            </a:r>
          </a:p>
          <a:p>
            <a:pPr eaLnBrk="1" hangingPunct="1"/>
            <a:endParaRPr lang="en-US" dirty="0">
              <a:solidFill>
                <a:srgbClr val="000000"/>
              </a:solidFill>
              <a:latin typeface="+mj-lt"/>
              <a:cs typeface="Times New Roman" pitchFamily="18" charset="0"/>
            </a:endParaRPr>
          </a:p>
          <a:p>
            <a:pPr eaLnBrk="1" hangingPunct="1"/>
            <a:r>
              <a:rPr lang="en-US" dirty="0">
                <a:solidFill>
                  <a:srgbClr val="000000"/>
                </a:solidFill>
                <a:latin typeface="+mj-lt"/>
                <a:cs typeface="Times New Roman" pitchFamily="18" charset="0"/>
              </a:rPr>
              <a:t>df010703222</a:t>
            </a:r>
            <a:endParaRPr lang="en-US" b="1" dirty="0">
              <a:solidFill>
                <a:srgbClr val="000000"/>
              </a:solidFill>
              <a:latin typeface="+mj-lt"/>
              <a:cs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158844809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route from </a:t>
            </a:r>
            <a:r>
              <a:rPr lang="en-US" dirty="0" err="1"/>
              <a:t>En</a:t>
            </a:r>
            <a:r>
              <a:rPr lang="en-US" dirty="0"/>
              <a:t> Gedi passes on the right side (west side) of the Herodium as it approaches Bethlehem. Tekoa, shown on previous slides, is located 3 miles (5 km) southwest of Herodium. See the next slide for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ws110117669</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103621668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route from </a:t>
            </a:r>
            <a:r>
              <a:rPr lang="en-US" dirty="0" err="1"/>
              <a:t>En</a:t>
            </a:r>
            <a:r>
              <a:rPr lang="en-US" dirty="0"/>
              <a:t> Gedi passes on the right side (west side) of the Herodium as it approaches Bethlehem. Tekoa, shown on previous slides, is located 3 miles (5 km) southwest of Herodium.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ws110117669</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45531512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1940 and 1946.</a:t>
            </a:r>
          </a:p>
          <a:p>
            <a:endParaRPr lang="en-US" sz="1200" b="0" i="0" kern="1200" dirty="0">
              <a:solidFill>
                <a:schemeClr val="tx1"/>
              </a:solidFill>
              <a:effectLst/>
              <a:latin typeface="+mn-lt"/>
              <a:ea typeface="+mn-ea"/>
              <a:cs typeface="+mn-cs"/>
            </a:endParaRPr>
          </a:p>
          <a:p>
            <a:r>
              <a:rPr lang="en-US" sz="1200" dirty="0"/>
              <a:t>mat12952</a:t>
            </a:r>
            <a:endParaRPr lang="en-US" dirty="0"/>
          </a:p>
        </p:txBody>
      </p:sp>
    </p:spTree>
    <p:extLst>
      <p:ext uri="{BB962C8B-B14F-4D97-AF65-F5344CB8AC3E}">
        <p14:creationId xmlns:p14="http://schemas.microsoft.com/office/powerpoint/2010/main" val="65277906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This </a:t>
            </a:r>
            <a:r>
              <a:rPr lang="en-US" b="0" dirty="0"/>
              <a:t>Hebrew burial inscription was discovered at Beth </a:t>
            </a:r>
            <a:r>
              <a:rPr lang="en-US" b="0" dirty="0" err="1"/>
              <a:t>Loya</a:t>
            </a:r>
            <a:r>
              <a:rPr lang="en-US" b="0" dirty="0"/>
              <a:t> (Beit Lei) in the Judean foothills. It dates to the 6th</a:t>
            </a:r>
            <a:r>
              <a:rPr lang="en-US" b="0" baseline="0" dirty="0"/>
              <a:t> century</a:t>
            </a:r>
            <a:r>
              <a:rPr lang="en-US" b="0" dirty="0"/>
              <a:t> BC. Three</a:t>
            </a:r>
            <a:r>
              <a:rPr lang="en-US" b="0" baseline="0" dirty="0"/>
              <a:t> lines of text were inscribed on a section of the wall, part of which is shown here. Because many of the letters etched into the limestone are faint, and some even appear to be incomplete, the inscription has been subject to a variety of interpretations. According to Joseph Naveh, who excavated the tomb and who was an expert paleographer, t</a:t>
            </a:r>
            <a:r>
              <a:rPr lang="en-US" b="0" dirty="0"/>
              <a:t>he first</a:t>
            </a:r>
            <a:r>
              <a:rPr lang="en-US" b="0" baseline="0" dirty="0"/>
              <a:t> line of the </a:t>
            </a:r>
            <a:r>
              <a:rPr lang="en-US" b="0" dirty="0"/>
              <a:t>inscription reads: “Yahweh</a:t>
            </a:r>
            <a:r>
              <a:rPr lang="en-US" b="0" baseline="0" dirty="0"/>
              <a:t> (is) the God of the whole earth; the mountains of Judah belong to him, to the God of Jerusalem” (</a:t>
            </a:r>
            <a:r>
              <a:rPr lang="he-IL" b="0" baseline="0" dirty="0"/>
              <a:t>יהוה </a:t>
            </a:r>
            <a:r>
              <a:rPr lang="he-IL" b="0" baseline="0" dirty="0" err="1"/>
              <a:t>אלהי</a:t>
            </a:r>
            <a:r>
              <a:rPr lang="he-IL" b="0" baseline="0" dirty="0"/>
              <a:t> כל האר</a:t>
            </a:r>
            <a:r>
              <a:rPr lang="en-US" b="0" baseline="0" dirty="0"/>
              <a:t>ץ</a:t>
            </a:r>
            <a:r>
              <a:rPr lang="he-IL" b="0" baseline="0" dirty="0"/>
              <a:t> הרי יהד </a:t>
            </a:r>
            <a:r>
              <a:rPr lang="he-IL" b="0" baseline="0" dirty="0" err="1"/>
              <a:t>לאלהי</a:t>
            </a:r>
            <a:r>
              <a:rPr lang="he-IL" b="0" baseline="0" dirty="0"/>
              <a:t> </a:t>
            </a:r>
            <a:r>
              <a:rPr lang="he-IL" b="0" baseline="0" dirty="0" err="1"/>
              <a:t>ירשלם</a:t>
            </a:r>
            <a:r>
              <a:rPr lang="en-US" b="0" baseline="0" dirty="0"/>
              <a:t>). The line of text at the bottom, according to Naveh, reads: “The (mount of) Moriah you have favored, the dwelling of Yah, Yahweh” (</a:t>
            </a:r>
            <a:r>
              <a:rPr lang="he-IL" b="0" baseline="0" dirty="0"/>
              <a:t>המוריה אתה חננת יה יהוה</a:t>
            </a:r>
            <a:r>
              <a:rPr lang="en-US" b="0" baseline="0" dirty="0"/>
              <a:t>). The text has been studied and published by Joseph Naveh (1963), F. M. Cross (1970), Andre Lemaire (1976), and </a:t>
            </a:r>
            <a:r>
              <a:rPr lang="en-US" b="0" baseline="0" dirty="0" err="1"/>
              <a:t>Ziony</a:t>
            </a:r>
            <a:r>
              <a:rPr lang="en-US" b="0" baseline="0" dirty="0"/>
              <a:t> </a:t>
            </a:r>
            <a:r>
              <a:rPr lang="en-US" b="0" baseline="0" dirty="0" err="1"/>
              <a:t>Zevit</a:t>
            </a:r>
            <a:r>
              <a:rPr lang="en-US" b="0" baseline="0" dirty="0"/>
              <a:t> (2001). Although each has rendered the inscription differently, all are in agreement that the first word of the first line and the last word of the last line are both the divine name. This inscription was photographed at the Israel Museum. The next slide includes labels for the divine name.</a:t>
            </a:r>
          </a:p>
          <a:p>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References:</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Cross, Frank Moore.</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smtClean="0"/>
              <a:t>1970	The Cave Inscriptions from Khirbet Beit Lei. </a:t>
            </a:r>
            <a:r>
              <a:rPr lang="en-US" dirty="0" smtClean="0"/>
              <a:t>P</a:t>
            </a:r>
            <a:r>
              <a:rPr lang="en-US" i="0" dirty="0" smtClean="0"/>
              <a:t>p. 299–306 in </a:t>
            </a:r>
            <a:r>
              <a:rPr lang="en-US" i="1" dirty="0" smtClean="0"/>
              <a:t>Near Eastern Archaeology in the Twentieth Century: Essays in Honor of Nelson </a:t>
            </a:r>
            <a:r>
              <a:rPr lang="en-US" i="1" dirty="0" err="1" smtClean="0"/>
              <a:t>Glueck</a:t>
            </a:r>
            <a:r>
              <a:rPr lang="en-US" i="1" dirty="0" smtClean="0"/>
              <a:t>, </a:t>
            </a:r>
            <a:r>
              <a:rPr lang="en-US" dirty="0" smtClean="0"/>
              <a:t>ed. James A. Sanders</a:t>
            </a:r>
            <a:r>
              <a:rPr lang="en-US" i="0" dirty="0" smtClean="0"/>
              <a:t>. Garden City, NY: Doubleday.</a:t>
            </a:r>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Lemaire, André.</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fr-FR" dirty="0" smtClean="0"/>
              <a:t>1976	Prières en temps de crise: les inscriptions de </a:t>
            </a:r>
            <a:r>
              <a:rPr lang="fr-FR" dirty="0" err="1" smtClean="0"/>
              <a:t>Khirbet</a:t>
            </a:r>
            <a:r>
              <a:rPr lang="fr-FR" dirty="0" smtClean="0"/>
              <a:t> Beit Lei. </a:t>
            </a:r>
            <a:r>
              <a:rPr lang="fr-FR" i="1" dirty="0" smtClean="0"/>
              <a:t>Revue Biblique</a:t>
            </a:r>
            <a:r>
              <a:rPr lang="fr-FR" dirty="0" smtClean="0"/>
              <a:t> 83: 558–60.</a:t>
            </a:r>
            <a:endParaRPr lang="en-US"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i="0" dirty="0" err="1" smtClean="0"/>
              <a:t>Naveh</a:t>
            </a:r>
            <a:r>
              <a:rPr lang="en-US" i="0" dirty="0" smtClean="0"/>
              <a:t>, Joseph.</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smtClean="0"/>
              <a:t>1963	Old Hebrew Inscriptions in a Burial Cave. </a:t>
            </a:r>
            <a:r>
              <a:rPr lang="en-US" i="1" dirty="0" smtClean="0"/>
              <a:t>Israel Exploration Journal </a:t>
            </a:r>
            <a:r>
              <a:rPr lang="en-US" b="0" i="0" dirty="0" smtClean="0"/>
              <a:t>13: 74–92.</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Zevit</a:t>
            </a:r>
            <a:r>
              <a:rPr lang="en-US" dirty="0" smtClean="0"/>
              <a:t>, </a:t>
            </a:r>
            <a:r>
              <a:rPr lang="en-US" dirty="0" err="1" smtClean="0"/>
              <a:t>Ziony</a:t>
            </a:r>
            <a:r>
              <a:rPr lang="en-US" dirty="0" smtClean="0"/>
              <a:t>.</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smtClean="0"/>
              <a:t>2001	</a:t>
            </a:r>
            <a:r>
              <a:rPr lang="en-US" i="1" dirty="0" smtClean="0"/>
              <a:t>The Religions of Ancient Israel: A Synthesis of </a:t>
            </a:r>
            <a:r>
              <a:rPr lang="en-US" i="1" dirty="0" err="1" smtClean="0"/>
              <a:t>Parallactic</a:t>
            </a:r>
            <a:r>
              <a:rPr lang="en-US" i="1" dirty="0" smtClean="0"/>
              <a:t> Approaches</a:t>
            </a:r>
            <a:r>
              <a:rPr lang="en-US" dirty="0" smtClean="0"/>
              <a:t>. New York: Continuum.</a:t>
            </a:r>
            <a:endParaRPr lang="en-US" b="0" i="0" dirty="0" smtClean="0"/>
          </a:p>
          <a:p>
            <a:endParaRPr lang="en-US" b="0" dirty="0"/>
          </a:p>
          <a:p>
            <a:r>
              <a:rPr lang="en-US" dirty="0"/>
              <a:t>tb032014421</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416082026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This </a:t>
            </a:r>
            <a:r>
              <a:rPr lang="en-US" b="0" dirty="0"/>
              <a:t>Hebrew burial inscription was discovered at Beth </a:t>
            </a:r>
            <a:r>
              <a:rPr lang="en-US" b="0" dirty="0" err="1"/>
              <a:t>Loya</a:t>
            </a:r>
            <a:r>
              <a:rPr lang="en-US" b="0" dirty="0"/>
              <a:t> (Beit Lei) in the Judean foothills. It dates to the 6th</a:t>
            </a:r>
            <a:r>
              <a:rPr lang="en-US" b="0" baseline="0" dirty="0"/>
              <a:t> century</a:t>
            </a:r>
            <a:r>
              <a:rPr lang="en-US" b="0" dirty="0"/>
              <a:t> BC. Three</a:t>
            </a:r>
            <a:r>
              <a:rPr lang="en-US" b="0" baseline="0" dirty="0"/>
              <a:t> lines of text were inscribed on a section of the wall, part of which is shown here. Because many of the letters etched into the limestone are faint, and some even appear to be incomplete, the inscription has been subject to a variety of interpretations. According to Joseph Naveh, who excavated the tomb and who was an expert paleographer, t</a:t>
            </a:r>
            <a:r>
              <a:rPr lang="en-US" b="0" dirty="0"/>
              <a:t>he first</a:t>
            </a:r>
            <a:r>
              <a:rPr lang="en-US" b="0" baseline="0" dirty="0"/>
              <a:t> line of the </a:t>
            </a:r>
            <a:r>
              <a:rPr lang="en-US" b="0" dirty="0"/>
              <a:t>inscription reads: “Yahweh</a:t>
            </a:r>
            <a:r>
              <a:rPr lang="en-US" b="0" baseline="0" dirty="0"/>
              <a:t> (is) the God of the whole earth; the mountains of Judah belong to him, to the God of Jerusalem” (</a:t>
            </a:r>
            <a:r>
              <a:rPr lang="he-IL" b="0" baseline="0" dirty="0"/>
              <a:t>יהוה </a:t>
            </a:r>
            <a:r>
              <a:rPr lang="he-IL" b="0" baseline="0" dirty="0" err="1"/>
              <a:t>אלהי</a:t>
            </a:r>
            <a:r>
              <a:rPr lang="he-IL" b="0" baseline="0" dirty="0"/>
              <a:t> כל האר</a:t>
            </a:r>
            <a:r>
              <a:rPr lang="en-US" b="0" baseline="0" dirty="0"/>
              <a:t>ץ</a:t>
            </a:r>
            <a:r>
              <a:rPr lang="he-IL" b="0" baseline="0" dirty="0"/>
              <a:t> הרי יהד </a:t>
            </a:r>
            <a:r>
              <a:rPr lang="he-IL" b="0" baseline="0" dirty="0" err="1"/>
              <a:t>לאלהי</a:t>
            </a:r>
            <a:r>
              <a:rPr lang="he-IL" b="0" baseline="0" dirty="0"/>
              <a:t> </a:t>
            </a:r>
            <a:r>
              <a:rPr lang="he-IL" b="0" baseline="0" dirty="0" err="1"/>
              <a:t>ירשלם</a:t>
            </a:r>
            <a:r>
              <a:rPr lang="en-US" b="0" baseline="0" dirty="0"/>
              <a:t>). The line of text at the bottom, according to Naveh, reads: “The (mount of) Moriah you have favored, the dwelling of Yah, Yahweh” (</a:t>
            </a:r>
            <a:r>
              <a:rPr lang="he-IL" b="0" baseline="0" dirty="0"/>
              <a:t>המוריה אתה חננת יה יהוה</a:t>
            </a:r>
            <a:r>
              <a:rPr lang="en-US" b="0" baseline="0" dirty="0"/>
              <a:t>). The text has been studied and published by Joseph Naveh (1963), F. M. Cross (1970), Andre Lemaire (1976), and </a:t>
            </a:r>
            <a:r>
              <a:rPr lang="en-US" b="0" baseline="0" dirty="0" err="1"/>
              <a:t>Ziony</a:t>
            </a:r>
            <a:r>
              <a:rPr lang="en-US" b="0" baseline="0" dirty="0"/>
              <a:t> </a:t>
            </a:r>
            <a:r>
              <a:rPr lang="en-US" b="0" baseline="0" dirty="0" err="1"/>
              <a:t>Zevit</a:t>
            </a:r>
            <a:r>
              <a:rPr lang="en-US" b="0" baseline="0" dirty="0"/>
              <a:t> (2001). Although each has rendered the inscription differently, all are in agreement that the first word of the first line and the last word of the last line are both the divine name. This inscription was photographed at the Israel Museum. </a:t>
            </a:r>
            <a:r>
              <a:rPr lang="en-US" baseline="0" dirty="0"/>
              <a:t>An editable version is included behind this graphic for those who may wish to change it.</a:t>
            </a:r>
            <a:endParaRPr lang="en-US" dirty="0"/>
          </a:p>
          <a:p>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References:</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Cross, Frank Moore.</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smtClean="0"/>
              <a:t>1970	The Cave Inscriptions from Khirbet Beit Lei. </a:t>
            </a:r>
            <a:r>
              <a:rPr lang="en-US" dirty="0" smtClean="0"/>
              <a:t>P</a:t>
            </a:r>
            <a:r>
              <a:rPr lang="en-US" i="0" dirty="0" smtClean="0"/>
              <a:t>p. 299–306 in </a:t>
            </a:r>
            <a:r>
              <a:rPr lang="en-US" i="1" dirty="0" smtClean="0"/>
              <a:t>Near Eastern Archaeology in the Twentieth Century: Essays in Honor of Nelson </a:t>
            </a:r>
            <a:r>
              <a:rPr lang="en-US" i="1" dirty="0" err="1" smtClean="0"/>
              <a:t>Glueck</a:t>
            </a:r>
            <a:r>
              <a:rPr lang="en-US" i="1" dirty="0" smtClean="0"/>
              <a:t>, </a:t>
            </a:r>
            <a:r>
              <a:rPr lang="en-US" dirty="0" smtClean="0"/>
              <a:t>ed. James A. Sanders</a:t>
            </a:r>
            <a:r>
              <a:rPr lang="en-US" i="0" dirty="0" smtClean="0"/>
              <a:t>. Garden City, NY: Doubleday.</a:t>
            </a:r>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Lemaire, André.</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fr-FR" dirty="0" smtClean="0"/>
              <a:t>1976	Prières en temps de crise: les inscriptions de </a:t>
            </a:r>
            <a:r>
              <a:rPr lang="fr-FR" dirty="0" err="1" smtClean="0"/>
              <a:t>Khirbet</a:t>
            </a:r>
            <a:r>
              <a:rPr lang="fr-FR" dirty="0" smtClean="0"/>
              <a:t> Beit Lei. </a:t>
            </a:r>
            <a:r>
              <a:rPr lang="fr-FR" i="1" dirty="0" smtClean="0"/>
              <a:t>Revue Biblique</a:t>
            </a:r>
            <a:r>
              <a:rPr lang="fr-FR" dirty="0" smtClean="0"/>
              <a:t> 83: 558–60.</a:t>
            </a:r>
            <a:endParaRPr lang="en-US"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i="0" dirty="0" err="1" smtClean="0"/>
              <a:t>Naveh</a:t>
            </a:r>
            <a:r>
              <a:rPr lang="en-US" i="0" dirty="0" smtClean="0"/>
              <a:t>, Joseph.</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smtClean="0"/>
              <a:t>1963	Old Hebrew Inscriptions in a Burial Cave. </a:t>
            </a:r>
            <a:r>
              <a:rPr lang="en-US" i="1" dirty="0" smtClean="0"/>
              <a:t>Israel Exploration Journal </a:t>
            </a:r>
            <a:r>
              <a:rPr lang="en-US" b="0" i="0" dirty="0" smtClean="0"/>
              <a:t>13: 74–92.</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Zevit</a:t>
            </a:r>
            <a:r>
              <a:rPr lang="en-US" dirty="0" smtClean="0"/>
              <a:t>, </a:t>
            </a:r>
            <a:r>
              <a:rPr lang="en-US" dirty="0" err="1" smtClean="0"/>
              <a:t>Ziony</a:t>
            </a:r>
            <a:r>
              <a:rPr lang="en-US" dirty="0" smtClean="0"/>
              <a:t>.</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smtClean="0"/>
              <a:t>2001	</a:t>
            </a:r>
            <a:r>
              <a:rPr lang="en-US" i="1" dirty="0" smtClean="0"/>
              <a:t>The Religions of Ancient Israel: A Synthesis of </a:t>
            </a:r>
            <a:r>
              <a:rPr lang="en-US" i="1" dirty="0" err="1" smtClean="0"/>
              <a:t>Parallactic</a:t>
            </a:r>
            <a:r>
              <a:rPr lang="en-US" i="1" dirty="0" smtClean="0"/>
              <a:t> Approaches</a:t>
            </a:r>
            <a:r>
              <a:rPr lang="en-US" dirty="0" smtClean="0"/>
              <a:t>. </a:t>
            </a:r>
            <a:r>
              <a:rPr lang="en-US" smtClean="0"/>
              <a:t>New York: Continuum.</a:t>
            </a:r>
            <a:endParaRPr lang="en-US" b="0" i="0" smtClean="0"/>
          </a:p>
          <a:p>
            <a:endParaRPr lang="en-US" b="0" dirty="0"/>
          </a:p>
          <a:p>
            <a:r>
              <a:rPr lang="en-US" dirty="0"/>
              <a:t>tb032014421</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416082026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Iron Age I (1000–1200 BC) house in the Medeba Plateau (north of ancient Moab) is roughly contemporary to the time of Ruth. The excavators believe that this is one of the earliest and best preserved four-room houses in the Middle East. It was preserved because the city was destroyed by fire about 1150 BC. Like other buildings of this type, this four-room house (Building B) had three long rooms separated by stone bases which supported wooden pillars. The back room was used for storage, as indicated by the fifty collared-rim </a:t>
            </a:r>
            <a:r>
              <a:rPr lang="en-US" dirty="0" err="1"/>
              <a:t>storejars</a:t>
            </a:r>
            <a:r>
              <a:rPr lang="en-US" dirty="0"/>
              <a:t> discovered by the archaeologists. The second story was built of mudbrick walls. </a:t>
            </a:r>
          </a:p>
          <a:p>
            <a:endParaRPr lang="en-US" dirty="0"/>
          </a:p>
          <a:p>
            <a:r>
              <a:rPr lang="en-US" dirty="0"/>
              <a:t>tb061304020</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253278543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1900 and 1920.</a:t>
            </a:r>
          </a:p>
          <a:p>
            <a:endParaRPr lang="en-US" sz="1200" b="0" i="0" kern="1200" dirty="0">
              <a:solidFill>
                <a:schemeClr val="tx1"/>
              </a:solidFill>
              <a:effectLst/>
              <a:latin typeface="+mn-lt"/>
              <a:ea typeface="+mn-ea"/>
              <a:cs typeface="+mn-cs"/>
            </a:endParaRPr>
          </a:p>
          <a:p>
            <a:r>
              <a:rPr lang="en-US" dirty="0"/>
              <a:t>mat01346</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237886954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limestone relief is on display in the Egyptian Orientation Gallery, 3rd Floor at the Brooklyn Museum in New York City. </a:t>
            </a:r>
            <a:r>
              <a:rPr lang="en-US" sz="1200" kern="1200" dirty="0">
                <a:solidFill>
                  <a:schemeClr val="tx1"/>
                </a:solidFill>
                <a:effectLst/>
                <a:latin typeface="+mn-lt"/>
                <a:ea typeface="+mn-ea"/>
                <a:cs typeface="+mn-cs"/>
              </a:rPr>
              <a:t>This image comes from the Brooklyn Museum, Charles Edwin </a:t>
            </a:r>
            <a:r>
              <a:rPr lang="en-US" sz="1200" kern="1200" dirty="0" err="1">
                <a:solidFill>
                  <a:schemeClr val="tx1"/>
                </a:solidFill>
                <a:effectLst/>
                <a:latin typeface="+mn-lt"/>
                <a:ea typeface="+mn-ea"/>
                <a:cs typeface="+mn-cs"/>
              </a:rPr>
              <a:t>Wilbour</a:t>
            </a:r>
            <a:r>
              <a:rPr lang="en-US" sz="1200" kern="1200" dirty="0">
                <a:solidFill>
                  <a:schemeClr val="tx1"/>
                </a:solidFill>
                <a:effectLst/>
                <a:latin typeface="+mn-lt"/>
                <a:ea typeface="+mn-ea"/>
                <a:cs typeface="+mn-cs"/>
              </a:rPr>
              <a:t> Fund, 37.31E, Creative Commons-BY. Source: https://www.brooklynmuseum.org/opencollection/objects/3942.</a:t>
            </a:r>
          </a:p>
          <a:p>
            <a:endParaRPr lang="en-US" dirty="0"/>
          </a:p>
          <a:p>
            <a:r>
              <a:rPr lang="en-US" dirty="0"/>
              <a:t>bmus3731E_PS9</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215204404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Elimelech’s family was from the tribe of Judah (1:1-2; 4:18-22).</a:t>
            </a:r>
          </a:p>
          <a:p>
            <a:endParaRPr lang="en-US" dirty="0"/>
          </a:p>
          <a:p>
            <a:r>
              <a:rPr lang="en-US" dirty="0"/>
              <a:t>tb072404815</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283936349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picture shows the landscape of Moab that was home to Orpah and Ruth. Located about 6 miles (10 km) south of Nahal Arnon, </a:t>
            </a:r>
            <a:r>
              <a:rPr lang="en-US" dirty="0" err="1"/>
              <a:t>Balu</a:t>
            </a:r>
            <a:r>
              <a:rPr lang="en-US" dirty="0"/>
              <a:t> is the largest Iron Age site in the area. Some scholars believe that </a:t>
            </a:r>
            <a:r>
              <a:rPr lang="en-US" dirty="0" err="1"/>
              <a:t>Balu</a:t>
            </a:r>
            <a:r>
              <a:rPr lang="en-US" dirty="0"/>
              <a:t> is the best candidate for the “City of Moab” (“</a:t>
            </a:r>
            <a:r>
              <a:rPr lang="en-US" dirty="0" err="1"/>
              <a:t>Ar</a:t>
            </a:r>
            <a:r>
              <a:rPr lang="en-US" dirty="0"/>
              <a:t> of Moab”).</a:t>
            </a:r>
          </a:p>
          <a:p>
            <a:endParaRPr lang="en-US" dirty="0"/>
          </a:p>
          <a:p>
            <a:r>
              <a:rPr lang="en-US" dirty="0"/>
              <a:t>tb061404063</a:t>
            </a:r>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3785962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pPr/>
              <a:t>1/19/2021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pPr/>
              <a:t>‹#›</a:t>
            </a:fld>
            <a:endParaRPr lang="en-US"/>
          </a:p>
        </p:txBody>
      </p:sp>
    </p:spTree>
    <p:extLst>
      <p:ext uri="{BB962C8B-B14F-4D97-AF65-F5344CB8AC3E}">
        <p14:creationId xmlns:p14="http://schemas.microsoft.com/office/powerpoint/2010/main" val="12456137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1/19/2021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0.jpeg"/></Relationships>
</file>

<file path=ppt/slides/_rels/slide120.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33.jpe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33.jpeg"/></Relationships>
</file>

<file path=ppt/slides/_rels/slide5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94.xml"/><Relationship Id="rId1" Type="http://schemas.openxmlformats.org/officeDocument/2006/relationships/slideLayout" Target="../slideLayouts/slideLayout2.xml"/><Relationship Id="rId4" Type="http://schemas.openxmlformats.org/officeDocument/2006/relationships/image" Target="../media/image70.jpg"/></Relationships>
</file>

<file path=ppt/slides/_rels/slide95.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10;&#10;Description generated with high confidence">
            <a:extLst>
              <a:ext uri="{FF2B5EF4-FFF2-40B4-BE49-F238E27FC236}">
                <a16:creationId xmlns="" xmlns:a16="http://schemas.microsoft.com/office/drawing/2014/main" id="{A61D530D-27E4-4262-B46B-4AC3B06EF8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 y="-2"/>
            <a:ext cx="9144006" cy="6858004"/>
          </a:xfrm>
          <a:prstGeom prst="rect">
            <a:avLst/>
          </a:prstGeom>
        </p:spPr>
      </p:pic>
      <p:sp>
        <p:nvSpPr>
          <p:cNvPr id="5" name="Title 4"/>
          <p:cNvSpPr>
            <a:spLocks noGrp="1"/>
          </p:cNvSpPr>
          <p:nvPr>
            <p:ph type="title"/>
          </p:nvPr>
        </p:nvSpPr>
        <p:spPr/>
        <p:txBody>
          <a:bodyPr/>
          <a:lstStyle/>
          <a:p>
            <a:r>
              <a:rPr lang="en-US" dirty="0"/>
              <a:t>RUTH 1</a:t>
            </a:r>
          </a:p>
        </p:txBody>
      </p:sp>
    </p:spTree>
    <p:extLst>
      <p:ext uri="{BB962C8B-B14F-4D97-AF65-F5344CB8AC3E}">
        <p14:creationId xmlns:p14="http://schemas.microsoft.com/office/powerpoint/2010/main" val="41703796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Bethlehem area (aerial view from the northwest)</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A certain man from Bethlehem of Judah</a:t>
            </a: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850900"/>
            <a:ext cx="9144000" cy="5148072"/>
          </a:xfrm>
          <a:prstGeom prst="rect">
            <a:avLst/>
          </a:prstGeom>
        </p:spPr>
      </p:pic>
    </p:spTree>
    <p:extLst>
      <p:ext uri="{BB962C8B-B14F-4D97-AF65-F5344CB8AC3E}">
        <p14:creationId xmlns:p14="http://schemas.microsoft.com/office/powerpoint/2010/main" val="415577048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7EBF0D3A-2838-40FF-9344-2D35A23B96A0}"/>
              </a:ext>
            </a:extLst>
          </p:cNvPr>
          <p:cNvSpPr>
            <a:spLocks noGrp="1"/>
          </p:cNvSpPr>
          <p:nvPr>
            <p:ph type="body" sz="quarter" idx="10"/>
          </p:nvPr>
        </p:nvSpPr>
        <p:spPr/>
        <p:txBody>
          <a:bodyPr/>
          <a:lstStyle/>
          <a:p>
            <a:r>
              <a:rPr lang="en-US" dirty="0"/>
              <a:t>View from Kerak Castle, ancient Kir/Kir-</a:t>
            </a:r>
            <a:r>
              <a:rPr lang="en-US" dirty="0" err="1"/>
              <a:t>hereseth</a:t>
            </a:r>
            <a:r>
              <a:rPr lang="en-US" dirty="0"/>
              <a:t> (from the east)</a:t>
            </a:r>
          </a:p>
        </p:txBody>
      </p:sp>
      <p:sp>
        <p:nvSpPr>
          <p:cNvPr id="3" name="Text Placeholder 2">
            <a:extLst>
              <a:ext uri="{FF2B5EF4-FFF2-40B4-BE49-F238E27FC236}">
                <a16:creationId xmlns="" xmlns:a16="http://schemas.microsoft.com/office/drawing/2014/main" id="{6EAAA05F-80D5-4598-B50A-3F44C16FAAC4}"/>
              </a:ext>
            </a:extLst>
          </p:cNvPr>
          <p:cNvSpPr>
            <a:spLocks noGrp="1"/>
          </p:cNvSpPr>
          <p:nvPr>
            <p:ph type="body" sz="quarter" idx="12"/>
          </p:nvPr>
        </p:nvSpPr>
        <p:spPr/>
        <p:txBody>
          <a:bodyPr/>
          <a:lstStyle/>
          <a:p>
            <a:r>
              <a:rPr lang="en-US" dirty="0"/>
              <a:t>1:11</a:t>
            </a:r>
          </a:p>
        </p:txBody>
      </p:sp>
      <p:sp>
        <p:nvSpPr>
          <p:cNvPr id="4" name="Title 3">
            <a:extLst>
              <a:ext uri="{FF2B5EF4-FFF2-40B4-BE49-F238E27FC236}">
                <a16:creationId xmlns="" xmlns:a16="http://schemas.microsoft.com/office/drawing/2014/main" id="{EA9E3391-FF9C-4EE0-A600-EBFC07E31942}"/>
              </a:ext>
            </a:extLst>
          </p:cNvPr>
          <p:cNvSpPr>
            <a:spLocks noGrp="1"/>
          </p:cNvSpPr>
          <p:nvPr>
            <p:ph type="title"/>
          </p:nvPr>
        </p:nvSpPr>
        <p:spPr/>
        <p:txBody>
          <a:bodyPr/>
          <a:lstStyle/>
          <a:p>
            <a:r>
              <a:rPr lang="en-US" dirty="0"/>
              <a:t>Return, my daughters</a:t>
            </a:r>
          </a:p>
        </p:txBody>
      </p:sp>
      <p:pic>
        <p:nvPicPr>
          <p:cNvPr id="6" name="Picture 5">
            <a:extLst>
              <a:ext uri="{FF2B5EF4-FFF2-40B4-BE49-F238E27FC236}">
                <a16:creationId xmlns="" xmlns:a16="http://schemas.microsoft.com/office/drawing/2014/main" id="{EC4C6DB1-142A-4601-AACA-3AA1303033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98271809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mountain, outdoor, nature, sky&#10;&#10;Description generated with very high confidence">
            <a:extLst>
              <a:ext uri="{FF2B5EF4-FFF2-40B4-BE49-F238E27FC236}">
                <a16:creationId xmlns="" xmlns:a16="http://schemas.microsoft.com/office/drawing/2014/main" id="{9CC13EB4-98B7-44C7-B7CE-54A8242FE7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2" name="Text Placeholder 1">
            <a:extLst>
              <a:ext uri="{FF2B5EF4-FFF2-40B4-BE49-F238E27FC236}">
                <a16:creationId xmlns="" xmlns:a16="http://schemas.microsoft.com/office/drawing/2014/main" id="{634C150A-AD7E-4061-A170-EDFC11540956}"/>
              </a:ext>
            </a:extLst>
          </p:cNvPr>
          <p:cNvSpPr>
            <a:spLocks noGrp="1"/>
          </p:cNvSpPr>
          <p:nvPr>
            <p:ph type="body" sz="quarter" idx="10"/>
          </p:nvPr>
        </p:nvSpPr>
        <p:spPr/>
        <p:txBody>
          <a:bodyPr/>
          <a:lstStyle/>
          <a:p>
            <a:r>
              <a:rPr lang="en-US" dirty="0"/>
              <a:t>Nahal Arnon (from the northwest) </a:t>
            </a:r>
          </a:p>
        </p:txBody>
      </p:sp>
      <p:sp>
        <p:nvSpPr>
          <p:cNvPr id="3" name="Text Placeholder 2">
            <a:extLst>
              <a:ext uri="{FF2B5EF4-FFF2-40B4-BE49-F238E27FC236}">
                <a16:creationId xmlns="" xmlns:a16="http://schemas.microsoft.com/office/drawing/2014/main" id="{4CB61A7A-BEF1-443A-88DA-AE224019D337}"/>
              </a:ext>
            </a:extLst>
          </p:cNvPr>
          <p:cNvSpPr>
            <a:spLocks noGrp="1"/>
          </p:cNvSpPr>
          <p:nvPr>
            <p:ph type="body" sz="quarter" idx="12"/>
          </p:nvPr>
        </p:nvSpPr>
        <p:spPr/>
        <p:txBody>
          <a:bodyPr/>
          <a:lstStyle/>
          <a:p>
            <a:r>
              <a:rPr lang="en-US" dirty="0"/>
              <a:t>1:11</a:t>
            </a:r>
          </a:p>
        </p:txBody>
      </p:sp>
      <p:sp>
        <p:nvSpPr>
          <p:cNvPr id="4" name="Title 3">
            <a:extLst>
              <a:ext uri="{FF2B5EF4-FFF2-40B4-BE49-F238E27FC236}">
                <a16:creationId xmlns="" xmlns:a16="http://schemas.microsoft.com/office/drawing/2014/main" id="{1B44BBAC-C896-4C31-A2F3-43795E874A12}"/>
              </a:ext>
            </a:extLst>
          </p:cNvPr>
          <p:cNvSpPr>
            <a:spLocks noGrp="1"/>
          </p:cNvSpPr>
          <p:nvPr>
            <p:ph type="title"/>
          </p:nvPr>
        </p:nvSpPr>
        <p:spPr/>
        <p:txBody>
          <a:bodyPr/>
          <a:lstStyle/>
          <a:p>
            <a:r>
              <a:rPr lang="en-US" dirty="0"/>
              <a:t>Return, my daughters</a:t>
            </a:r>
          </a:p>
        </p:txBody>
      </p:sp>
    </p:spTree>
    <p:extLst>
      <p:ext uri="{BB962C8B-B14F-4D97-AF65-F5344CB8AC3E}">
        <p14:creationId xmlns:p14="http://schemas.microsoft.com/office/powerpoint/2010/main" val="382743232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Figurine of a woman giving birth between midwives, from Phoenician coast, 6th–5th century BC</a:t>
            </a:r>
          </a:p>
        </p:txBody>
      </p:sp>
      <p:sp>
        <p:nvSpPr>
          <p:cNvPr id="3" name="Text Placeholder 2"/>
          <p:cNvSpPr>
            <a:spLocks noGrp="1"/>
          </p:cNvSpPr>
          <p:nvPr>
            <p:ph type="body" sz="quarter" idx="12"/>
          </p:nvPr>
        </p:nvSpPr>
        <p:spPr/>
        <p:txBody>
          <a:bodyPr/>
          <a:lstStyle/>
          <a:p>
            <a:r>
              <a:rPr lang="en-US"/>
              <a:t>1:11</a:t>
            </a:r>
          </a:p>
        </p:txBody>
      </p:sp>
      <p:sp>
        <p:nvSpPr>
          <p:cNvPr id="4" name="Title 3"/>
          <p:cNvSpPr>
            <a:spLocks noGrp="1"/>
          </p:cNvSpPr>
          <p:nvPr>
            <p:ph type="title"/>
          </p:nvPr>
        </p:nvSpPr>
        <p:spPr/>
        <p:txBody>
          <a:bodyPr/>
          <a:lstStyle/>
          <a:p>
            <a:r>
              <a:rPr lang="en-US" dirty="0"/>
              <a:t>Return, my daughters. Why should you go with me? Do I have more sons in my womb?</a:t>
            </a:r>
          </a:p>
        </p:txBody>
      </p:sp>
    </p:spTree>
    <p:extLst>
      <p:ext uri="{BB962C8B-B14F-4D97-AF65-F5344CB8AC3E}">
        <p14:creationId xmlns:p14="http://schemas.microsoft.com/office/powerpoint/2010/main" val="168132346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0B9D498F-5B7D-4628-825A-233729F2DA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4797" y="0"/>
            <a:ext cx="5534406" cy="6858000"/>
          </a:xfrm>
          <a:prstGeom prst="rect">
            <a:avLst/>
          </a:prstGeom>
        </p:spPr>
      </p:pic>
      <p:sp>
        <p:nvSpPr>
          <p:cNvPr id="2" name="Text Placeholder 1">
            <a:extLst>
              <a:ext uri="{FF2B5EF4-FFF2-40B4-BE49-F238E27FC236}">
                <a16:creationId xmlns="" xmlns:a16="http://schemas.microsoft.com/office/drawing/2014/main" id="{806A82B4-2206-4C62-9144-8BD4F47FB24B}"/>
              </a:ext>
            </a:extLst>
          </p:cNvPr>
          <p:cNvSpPr>
            <a:spLocks noGrp="1"/>
          </p:cNvSpPr>
          <p:nvPr>
            <p:ph type="body" sz="quarter" idx="10"/>
          </p:nvPr>
        </p:nvSpPr>
        <p:spPr/>
        <p:txBody>
          <a:bodyPr/>
          <a:lstStyle/>
          <a:p>
            <a:r>
              <a:rPr lang="en-US" dirty="0"/>
              <a:t>Aged Bedouin woman of the </a:t>
            </a:r>
            <a:r>
              <a:rPr lang="en-US" dirty="0" err="1"/>
              <a:t>Adwan</a:t>
            </a:r>
            <a:r>
              <a:rPr lang="en-US" dirty="0"/>
              <a:t> tribe</a:t>
            </a:r>
          </a:p>
        </p:txBody>
      </p:sp>
      <p:sp>
        <p:nvSpPr>
          <p:cNvPr id="3" name="Text Placeholder 2">
            <a:extLst>
              <a:ext uri="{FF2B5EF4-FFF2-40B4-BE49-F238E27FC236}">
                <a16:creationId xmlns="" xmlns:a16="http://schemas.microsoft.com/office/drawing/2014/main" id="{3B73029D-A26F-4F55-A9C1-3E24F81A4C45}"/>
              </a:ext>
            </a:extLst>
          </p:cNvPr>
          <p:cNvSpPr>
            <a:spLocks noGrp="1"/>
          </p:cNvSpPr>
          <p:nvPr>
            <p:ph type="body" sz="quarter" idx="12"/>
          </p:nvPr>
        </p:nvSpPr>
        <p:spPr/>
        <p:txBody>
          <a:bodyPr/>
          <a:lstStyle/>
          <a:p>
            <a:r>
              <a:rPr lang="en-US" dirty="0"/>
              <a:t>1:12</a:t>
            </a:r>
          </a:p>
        </p:txBody>
      </p:sp>
      <p:sp>
        <p:nvSpPr>
          <p:cNvPr id="4" name="Title 3">
            <a:extLst>
              <a:ext uri="{FF2B5EF4-FFF2-40B4-BE49-F238E27FC236}">
                <a16:creationId xmlns="" xmlns:a16="http://schemas.microsoft.com/office/drawing/2014/main" id="{4EA80F0F-D34E-42FE-B8C4-CEE855360074}"/>
              </a:ext>
            </a:extLst>
          </p:cNvPr>
          <p:cNvSpPr>
            <a:spLocks noGrp="1"/>
          </p:cNvSpPr>
          <p:nvPr>
            <p:ph type="title"/>
          </p:nvPr>
        </p:nvSpPr>
        <p:spPr/>
        <p:txBody>
          <a:bodyPr/>
          <a:lstStyle/>
          <a:p>
            <a:r>
              <a:rPr lang="en-US" dirty="0"/>
              <a:t>I am too old to have a husband</a:t>
            </a:r>
          </a:p>
        </p:txBody>
      </p:sp>
    </p:spTree>
    <p:extLst>
      <p:ext uri="{BB962C8B-B14F-4D97-AF65-F5344CB8AC3E}">
        <p14:creationId xmlns:p14="http://schemas.microsoft.com/office/powerpoint/2010/main" val="43564750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200" y="0"/>
            <a:ext cx="7965157" cy="6858000"/>
          </a:xfrm>
          <a:prstGeom prst="rect">
            <a:avLst/>
          </a:prstGeom>
        </p:spPr>
      </p:pic>
      <p:sp>
        <p:nvSpPr>
          <p:cNvPr id="2" name="Text Placeholder 1"/>
          <p:cNvSpPr>
            <a:spLocks noGrp="1"/>
          </p:cNvSpPr>
          <p:nvPr>
            <p:ph type="body" sz="quarter" idx="10"/>
          </p:nvPr>
        </p:nvSpPr>
        <p:spPr/>
        <p:txBody>
          <a:bodyPr/>
          <a:lstStyle/>
          <a:p>
            <a:r>
              <a:rPr lang="en-US" dirty="0"/>
              <a:t>Samaritan men and their intended brides</a:t>
            </a:r>
          </a:p>
        </p:txBody>
      </p:sp>
      <p:sp>
        <p:nvSpPr>
          <p:cNvPr id="3" name="Text Placeholder 2"/>
          <p:cNvSpPr>
            <a:spLocks noGrp="1"/>
          </p:cNvSpPr>
          <p:nvPr>
            <p:ph type="body" sz="quarter" idx="12"/>
          </p:nvPr>
        </p:nvSpPr>
        <p:spPr/>
        <p:txBody>
          <a:bodyPr/>
          <a:lstStyle/>
          <a:p>
            <a:r>
              <a:rPr lang="en-US" dirty="0"/>
              <a:t>1:12-13</a:t>
            </a:r>
          </a:p>
        </p:txBody>
      </p:sp>
      <p:sp>
        <p:nvSpPr>
          <p:cNvPr id="4" name="Title 3"/>
          <p:cNvSpPr>
            <a:spLocks noGrp="1"/>
          </p:cNvSpPr>
          <p:nvPr>
            <p:ph type="title"/>
          </p:nvPr>
        </p:nvSpPr>
        <p:spPr/>
        <p:txBody>
          <a:bodyPr/>
          <a:lstStyle/>
          <a:p>
            <a:r>
              <a:rPr lang="en-US" dirty="0"/>
              <a:t>If I should bear sons, would you therefore wait until they were grown?</a:t>
            </a:r>
          </a:p>
        </p:txBody>
      </p:sp>
    </p:spTree>
    <p:extLst>
      <p:ext uri="{BB962C8B-B14F-4D97-AF65-F5344CB8AC3E}">
        <p14:creationId xmlns:p14="http://schemas.microsoft.com/office/powerpoint/2010/main" val="136072977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3724684E-1FAD-44C2-8A94-EDE9701E1F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5945" y="0"/>
            <a:ext cx="5452110" cy="6858000"/>
          </a:xfrm>
          <a:prstGeom prst="rect">
            <a:avLst/>
          </a:prstGeom>
        </p:spPr>
      </p:pic>
      <p:sp>
        <p:nvSpPr>
          <p:cNvPr id="2" name="Text Placeholder 1">
            <a:extLst>
              <a:ext uri="{FF2B5EF4-FFF2-40B4-BE49-F238E27FC236}">
                <a16:creationId xmlns="" xmlns:a16="http://schemas.microsoft.com/office/drawing/2014/main" id="{452742D4-D416-4210-8E83-6341E19935B3}"/>
              </a:ext>
            </a:extLst>
          </p:cNvPr>
          <p:cNvSpPr>
            <a:spLocks noGrp="1"/>
          </p:cNvSpPr>
          <p:nvPr>
            <p:ph type="body" sz="quarter" idx="10"/>
          </p:nvPr>
        </p:nvSpPr>
        <p:spPr/>
        <p:txBody>
          <a:bodyPr/>
          <a:lstStyle/>
          <a:p>
            <a:r>
              <a:rPr lang="en-US" dirty="0"/>
              <a:t>Depiction of </a:t>
            </a:r>
            <a:r>
              <a:rPr lang="en-US" dirty="0" err="1"/>
              <a:t>Seti</a:t>
            </a:r>
            <a:r>
              <a:rPr lang="en-US" dirty="0"/>
              <a:t> I smiting his enemies before </a:t>
            </a:r>
            <a:r>
              <a:rPr lang="en-US" dirty="0" err="1"/>
              <a:t>Amun</a:t>
            </a:r>
            <a:r>
              <a:rPr lang="en-US" dirty="0"/>
              <a:t>-Re, from the </a:t>
            </a:r>
            <a:r>
              <a:rPr lang="en-US" dirty="0" err="1"/>
              <a:t>Karnak</a:t>
            </a:r>
            <a:r>
              <a:rPr lang="en-US" dirty="0"/>
              <a:t> Temple</a:t>
            </a:r>
          </a:p>
        </p:txBody>
      </p:sp>
      <p:sp>
        <p:nvSpPr>
          <p:cNvPr id="3" name="Text Placeholder 2">
            <a:extLst>
              <a:ext uri="{FF2B5EF4-FFF2-40B4-BE49-F238E27FC236}">
                <a16:creationId xmlns="" xmlns:a16="http://schemas.microsoft.com/office/drawing/2014/main" id="{65ED895E-4363-4862-B8DE-285D91A4BE54}"/>
              </a:ext>
            </a:extLst>
          </p:cNvPr>
          <p:cNvSpPr>
            <a:spLocks noGrp="1"/>
          </p:cNvSpPr>
          <p:nvPr>
            <p:ph type="body" sz="quarter" idx="12"/>
          </p:nvPr>
        </p:nvSpPr>
        <p:spPr/>
        <p:txBody>
          <a:bodyPr/>
          <a:lstStyle/>
          <a:p>
            <a:r>
              <a:rPr lang="en-US" dirty="0"/>
              <a:t>1:13</a:t>
            </a:r>
          </a:p>
        </p:txBody>
      </p:sp>
      <p:sp>
        <p:nvSpPr>
          <p:cNvPr id="4" name="Title 3">
            <a:extLst>
              <a:ext uri="{FF2B5EF4-FFF2-40B4-BE49-F238E27FC236}">
                <a16:creationId xmlns="" xmlns:a16="http://schemas.microsoft.com/office/drawing/2014/main" id="{2C7BFD62-4AC3-42E3-BC84-4C1CA873BEF0}"/>
              </a:ext>
            </a:extLst>
          </p:cNvPr>
          <p:cNvSpPr>
            <a:spLocks noGrp="1"/>
          </p:cNvSpPr>
          <p:nvPr>
            <p:ph type="title"/>
          </p:nvPr>
        </p:nvSpPr>
        <p:spPr/>
        <p:txBody>
          <a:bodyPr/>
          <a:lstStyle/>
          <a:p>
            <a:r>
              <a:rPr lang="en-US" dirty="0"/>
              <a:t>The hand of Yahweh has gone out against me</a:t>
            </a:r>
          </a:p>
        </p:txBody>
      </p:sp>
    </p:spTree>
    <p:extLst>
      <p:ext uri="{BB962C8B-B14F-4D97-AF65-F5344CB8AC3E}">
        <p14:creationId xmlns:p14="http://schemas.microsoft.com/office/powerpoint/2010/main" val="227842401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table, indoor, sitting, piece&#10;&#10;Description generated with high confidence">
            <a:extLst>
              <a:ext uri="{FF2B5EF4-FFF2-40B4-BE49-F238E27FC236}">
                <a16:creationId xmlns="" xmlns:a16="http://schemas.microsoft.com/office/drawing/2014/main" id="{4535B316-D38E-4BD9-B74B-BD6F0C809A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436"/>
            <a:ext cx="9144000" cy="6739128"/>
          </a:xfrm>
          <a:prstGeom prst="rect">
            <a:avLst/>
          </a:prstGeom>
        </p:spPr>
      </p:pic>
      <p:sp>
        <p:nvSpPr>
          <p:cNvPr id="3" name="Text Placeholder 2"/>
          <p:cNvSpPr>
            <a:spLocks noGrp="1"/>
          </p:cNvSpPr>
          <p:nvPr>
            <p:ph type="body" sz="quarter" idx="10"/>
          </p:nvPr>
        </p:nvSpPr>
        <p:spPr/>
        <p:txBody>
          <a:bodyPr/>
          <a:lstStyle/>
          <a:p>
            <a:r>
              <a:rPr lang="en-US" dirty="0"/>
              <a:t>Relief of mourning women beating their breasts, from Egypt, 31st dynasty</a:t>
            </a:r>
          </a:p>
        </p:txBody>
      </p:sp>
      <p:sp>
        <p:nvSpPr>
          <p:cNvPr id="4" name="Text Placeholder 3"/>
          <p:cNvSpPr>
            <a:spLocks noGrp="1"/>
          </p:cNvSpPr>
          <p:nvPr>
            <p:ph type="body" sz="quarter" idx="12"/>
          </p:nvPr>
        </p:nvSpPr>
        <p:spPr/>
        <p:txBody>
          <a:bodyPr/>
          <a:lstStyle/>
          <a:p>
            <a:r>
              <a:rPr lang="en-US" dirty="0"/>
              <a:t>1:14</a:t>
            </a:r>
          </a:p>
        </p:txBody>
      </p:sp>
      <p:sp>
        <p:nvSpPr>
          <p:cNvPr id="2" name="Title 1"/>
          <p:cNvSpPr>
            <a:spLocks noGrp="1"/>
          </p:cNvSpPr>
          <p:nvPr>
            <p:ph type="title"/>
          </p:nvPr>
        </p:nvSpPr>
        <p:spPr/>
        <p:txBody>
          <a:bodyPr/>
          <a:lstStyle/>
          <a:p>
            <a:r>
              <a:rPr lang="en-US" dirty="0"/>
              <a:t>And they lifted up their voice and wept again</a:t>
            </a:r>
          </a:p>
        </p:txBody>
      </p:sp>
    </p:spTree>
    <p:extLst>
      <p:ext uri="{BB962C8B-B14F-4D97-AF65-F5344CB8AC3E}">
        <p14:creationId xmlns:p14="http://schemas.microsoft.com/office/powerpoint/2010/main" val="164010582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standing next to a tree&#10;&#10;Description automatically generated">
            <a:extLst>
              <a:ext uri="{FF2B5EF4-FFF2-40B4-BE49-F238E27FC236}">
                <a16:creationId xmlns="" xmlns:a16="http://schemas.microsoft.com/office/drawing/2014/main" id="{E02D1113-E291-4987-B12E-8D2093535D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5740"/>
            <a:ext cx="9144000" cy="6446520"/>
          </a:xfrm>
          <a:prstGeom prst="rect">
            <a:avLst/>
          </a:prstGeom>
        </p:spPr>
      </p:pic>
      <p:sp>
        <p:nvSpPr>
          <p:cNvPr id="2" name="Text Placeholder 1"/>
          <p:cNvSpPr>
            <a:spLocks noGrp="1"/>
          </p:cNvSpPr>
          <p:nvPr>
            <p:ph type="body" sz="quarter" idx="10"/>
          </p:nvPr>
        </p:nvSpPr>
        <p:spPr/>
        <p:txBody>
          <a:bodyPr/>
          <a:lstStyle/>
          <a:p>
            <a:r>
              <a:rPr lang="en-US" dirty="0"/>
              <a:t>Three women in reenactment of the story of Ruth</a:t>
            </a:r>
          </a:p>
        </p:txBody>
      </p:sp>
      <p:sp>
        <p:nvSpPr>
          <p:cNvPr id="3" name="Text Placeholder 2"/>
          <p:cNvSpPr>
            <a:spLocks noGrp="1"/>
          </p:cNvSpPr>
          <p:nvPr>
            <p:ph type="body" sz="quarter" idx="12"/>
          </p:nvPr>
        </p:nvSpPr>
        <p:spPr/>
        <p:txBody>
          <a:bodyPr/>
          <a:lstStyle/>
          <a:p>
            <a:r>
              <a:rPr lang="en-US"/>
              <a:t>1:14</a:t>
            </a:r>
          </a:p>
        </p:txBody>
      </p:sp>
      <p:sp>
        <p:nvSpPr>
          <p:cNvPr id="4" name="Title 3"/>
          <p:cNvSpPr>
            <a:spLocks noGrp="1"/>
          </p:cNvSpPr>
          <p:nvPr>
            <p:ph type="title"/>
          </p:nvPr>
        </p:nvSpPr>
        <p:spPr/>
        <p:txBody>
          <a:bodyPr/>
          <a:lstStyle/>
          <a:p>
            <a:r>
              <a:rPr lang="en-US" dirty="0"/>
              <a:t>And </a:t>
            </a:r>
            <a:r>
              <a:rPr lang="en-US" dirty="0" err="1"/>
              <a:t>Orpah</a:t>
            </a:r>
            <a:r>
              <a:rPr lang="en-US" dirty="0"/>
              <a:t> kissed her mother-in-law, but Ruth clung to her</a:t>
            </a:r>
          </a:p>
        </p:txBody>
      </p:sp>
    </p:spTree>
    <p:extLst>
      <p:ext uri="{BB962C8B-B14F-4D97-AF65-F5344CB8AC3E}">
        <p14:creationId xmlns:p14="http://schemas.microsoft.com/office/powerpoint/2010/main" val="306999856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small, sitting, pair, laying&#10;&#10;Description automatically generated">
            <a:extLst>
              <a:ext uri="{FF2B5EF4-FFF2-40B4-BE49-F238E27FC236}">
                <a16:creationId xmlns="" xmlns:a16="http://schemas.microsoft.com/office/drawing/2014/main" id="{262A8C60-CB0E-435C-904C-822E8E82C26C}"/>
              </a:ext>
            </a:extLst>
          </p:cNvPr>
          <p:cNvPicPr>
            <a:picLocks noChangeAspect="1"/>
          </p:cNvPicPr>
          <p:nvPr/>
        </p:nvPicPr>
        <p:blipFill rotWithShape="1">
          <a:blip r:embed="rId3">
            <a:extLst>
              <a:ext uri="{28A0092B-C50C-407E-A947-70E740481C1C}">
                <a14:useLocalDpi xmlns:a14="http://schemas.microsoft.com/office/drawing/2010/main" val="0"/>
              </a:ext>
            </a:extLst>
          </a:blip>
          <a:srcRect l="22097" t="23064" r="22402" b="20804"/>
          <a:stretch/>
        </p:blipFill>
        <p:spPr>
          <a:xfrm rot="10800000">
            <a:off x="0" y="0"/>
            <a:ext cx="9144000" cy="6519672"/>
          </a:xfrm>
          <a:prstGeom prst="rect">
            <a:avLst/>
          </a:prstGeom>
        </p:spPr>
      </p:pic>
      <p:sp>
        <p:nvSpPr>
          <p:cNvPr id="3" name="Text Placeholder 2"/>
          <p:cNvSpPr>
            <a:spLocks noGrp="1"/>
          </p:cNvSpPr>
          <p:nvPr>
            <p:ph type="body" sz="quarter" idx="10"/>
          </p:nvPr>
        </p:nvSpPr>
        <p:spPr/>
        <p:txBody>
          <a:bodyPr/>
          <a:lstStyle/>
          <a:p>
            <a:r>
              <a:rPr lang="en-US" dirty="0"/>
              <a:t>Seal with a Moabite inscription, 750–700 BC</a:t>
            </a:r>
          </a:p>
        </p:txBody>
      </p:sp>
      <p:sp>
        <p:nvSpPr>
          <p:cNvPr id="4" name="Text Placeholder 3"/>
          <p:cNvSpPr>
            <a:spLocks noGrp="1"/>
          </p:cNvSpPr>
          <p:nvPr>
            <p:ph type="body" sz="quarter" idx="12"/>
          </p:nvPr>
        </p:nvSpPr>
        <p:spPr/>
        <p:txBody>
          <a:bodyPr/>
          <a:lstStyle/>
          <a:p>
            <a:r>
              <a:rPr lang="en-US" dirty="0"/>
              <a:t>1:15</a:t>
            </a:r>
          </a:p>
        </p:txBody>
      </p:sp>
      <p:sp>
        <p:nvSpPr>
          <p:cNvPr id="2" name="Title 1"/>
          <p:cNvSpPr>
            <a:spLocks noGrp="1"/>
          </p:cNvSpPr>
          <p:nvPr>
            <p:ph type="title"/>
          </p:nvPr>
        </p:nvSpPr>
        <p:spPr/>
        <p:txBody>
          <a:bodyPr/>
          <a:lstStyle/>
          <a:p>
            <a:r>
              <a:rPr lang="en-US" dirty="0"/>
              <a:t>Your sister-in-law has gone back to her people</a:t>
            </a:r>
          </a:p>
        </p:txBody>
      </p:sp>
    </p:spTree>
    <p:extLst>
      <p:ext uri="{BB962C8B-B14F-4D97-AF65-F5344CB8AC3E}">
        <p14:creationId xmlns:p14="http://schemas.microsoft.com/office/powerpoint/2010/main" val="310808375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PLBL\France Museums\Louvre Museum\Levant and Cyprus\Moabite warrior god stele, tb060408408.jpg"/>
          <p:cNvPicPr>
            <a:picLocks noChangeAspect="1" noChangeArrowheads="1"/>
          </p:cNvPicPr>
          <p:nvPr/>
        </p:nvPicPr>
        <p:blipFill rotWithShape="1">
          <a:blip r:embed="rId3">
            <a:extLst>
              <a:ext uri="{28A0092B-C50C-407E-A947-70E740481C1C}">
                <a14:useLocalDpi xmlns:a14="http://schemas.microsoft.com/office/drawing/2010/main" val="0"/>
              </a:ext>
            </a:extLst>
          </a:blip>
          <a:srcRect t="4255"/>
          <a:stretch/>
        </p:blipFill>
        <p:spPr bwMode="auto">
          <a:xfrm>
            <a:off x="1868042" y="0"/>
            <a:ext cx="5407915"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Moabite warrior god depicted on a stele</a:t>
            </a:r>
          </a:p>
        </p:txBody>
      </p:sp>
      <p:sp>
        <p:nvSpPr>
          <p:cNvPr id="4" name="Text Placeholder 3"/>
          <p:cNvSpPr>
            <a:spLocks noGrp="1"/>
          </p:cNvSpPr>
          <p:nvPr>
            <p:ph type="body" sz="quarter" idx="12"/>
          </p:nvPr>
        </p:nvSpPr>
        <p:spPr/>
        <p:txBody>
          <a:bodyPr/>
          <a:lstStyle/>
          <a:p>
            <a:r>
              <a:rPr lang="en-US" dirty="0"/>
              <a:t>1:15</a:t>
            </a:r>
          </a:p>
        </p:txBody>
      </p:sp>
      <p:sp>
        <p:nvSpPr>
          <p:cNvPr id="2" name="Title 1"/>
          <p:cNvSpPr>
            <a:spLocks noGrp="1"/>
          </p:cNvSpPr>
          <p:nvPr>
            <p:ph type="title"/>
          </p:nvPr>
        </p:nvSpPr>
        <p:spPr/>
        <p:txBody>
          <a:bodyPr/>
          <a:lstStyle/>
          <a:p>
            <a:r>
              <a:rPr lang="en-US" dirty="0"/>
              <a:t>Your sister-in-law has gone back to her people and to her gods</a:t>
            </a:r>
          </a:p>
        </p:txBody>
      </p:sp>
    </p:spTree>
    <p:extLst>
      <p:ext uri="{BB962C8B-B14F-4D97-AF65-F5344CB8AC3E}">
        <p14:creationId xmlns:p14="http://schemas.microsoft.com/office/powerpoint/2010/main" val="15058759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Bethlehem area (aerial view from the northwest)</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A certain man from Bethlehem of Judah</a:t>
            </a: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850900"/>
            <a:ext cx="9144000" cy="5148072"/>
          </a:xfrm>
          <a:prstGeom prst="rect">
            <a:avLst/>
          </a:prstGeom>
        </p:spPr>
      </p:pic>
      <p:sp>
        <p:nvSpPr>
          <p:cNvPr id="6" name="Text Box 1029"/>
          <p:cNvSpPr txBox="1">
            <a:spLocks noChangeArrowheads="1"/>
          </p:cNvSpPr>
          <p:nvPr/>
        </p:nvSpPr>
        <p:spPr bwMode="auto">
          <a:xfrm>
            <a:off x="1001114" y="1828800"/>
            <a:ext cx="3255418"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Bethlehem Church of Nativity</a:t>
            </a:r>
          </a:p>
        </p:txBody>
      </p:sp>
      <p:sp>
        <p:nvSpPr>
          <p:cNvPr id="7" name="Oval 6"/>
          <p:cNvSpPr/>
          <p:nvPr/>
        </p:nvSpPr>
        <p:spPr>
          <a:xfrm>
            <a:off x="4142232" y="2175828"/>
            <a:ext cx="228600" cy="200055"/>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Tree>
    <p:extLst>
      <p:ext uri="{BB962C8B-B14F-4D97-AF65-F5344CB8AC3E}">
        <p14:creationId xmlns:p14="http://schemas.microsoft.com/office/powerpoint/2010/main" val="201549100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3D7D3C15-967F-48F7-8015-8919C869C4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036"/>
            <a:ext cx="9144000" cy="6281928"/>
          </a:xfrm>
          <a:prstGeom prst="rect">
            <a:avLst/>
          </a:prstGeom>
        </p:spPr>
      </p:pic>
      <p:sp>
        <p:nvSpPr>
          <p:cNvPr id="2" name="Text Placeholder 1"/>
          <p:cNvSpPr>
            <a:spLocks noGrp="1"/>
          </p:cNvSpPr>
          <p:nvPr>
            <p:ph type="body" sz="quarter" idx="10"/>
          </p:nvPr>
        </p:nvSpPr>
        <p:spPr/>
        <p:txBody>
          <a:bodyPr/>
          <a:lstStyle/>
          <a:p>
            <a:r>
              <a:rPr lang="en-US" dirty="0"/>
              <a:t>Seal of </a:t>
            </a:r>
            <a:r>
              <a:rPr lang="en-US" dirty="0" err="1"/>
              <a:t>Chemosham</a:t>
            </a:r>
            <a:r>
              <a:rPr lang="en-US" dirty="0"/>
              <a:t> son of </a:t>
            </a:r>
            <a:r>
              <a:rPr lang="en-US" dirty="0" err="1"/>
              <a:t>Chemoshel</a:t>
            </a:r>
            <a:r>
              <a:rPr lang="en-US" dirty="0"/>
              <a:t> the scribe, from Moab, 8th–7th centuries BC</a:t>
            </a:r>
          </a:p>
        </p:txBody>
      </p:sp>
      <p:sp>
        <p:nvSpPr>
          <p:cNvPr id="3" name="Text Placeholder 2"/>
          <p:cNvSpPr>
            <a:spLocks noGrp="1"/>
          </p:cNvSpPr>
          <p:nvPr>
            <p:ph type="body" sz="quarter" idx="12"/>
          </p:nvPr>
        </p:nvSpPr>
        <p:spPr/>
        <p:txBody>
          <a:bodyPr/>
          <a:lstStyle/>
          <a:p>
            <a:r>
              <a:rPr lang="en-US" dirty="0"/>
              <a:t>1:15</a:t>
            </a:r>
          </a:p>
        </p:txBody>
      </p:sp>
      <p:sp>
        <p:nvSpPr>
          <p:cNvPr id="4" name="Title 3"/>
          <p:cNvSpPr>
            <a:spLocks noGrp="1"/>
          </p:cNvSpPr>
          <p:nvPr>
            <p:ph type="title"/>
          </p:nvPr>
        </p:nvSpPr>
        <p:spPr/>
        <p:txBody>
          <a:bodyPr/>
          <a:lstStyle/>
          <a:p>
            <a:r>
              <a:rPr lang="en-US" dirty="0"/>
              <a:t>Your sister-in-law has gone back to her people and to her gods</a:t>
            </a:r>
          </a:p>
        </p:txBody>
      </p:sp>
    </p:spTree>
    <p:extLst>
      <p:ext uri="{BB962C8B-B14F-4D97-AF65-F5344CB8AC3E}">
        <p14:creationId xmlns:p14="http://schemas.microsoft.com/office/powerpoint/2010/main" val="236427607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5C0781FC-69D5-4C33-BB33-14DAB3A510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7042" y="365760"/>
            <a:ext cx="5089916" cy="6492240"/>
          </a:xfrm>
          <a:prstGeom prst="rect">
            <a:avLst/>
          </a:prstGeom>
        </p:spPr>
      </p:pic>
      <p:sp>
        <p:nvSpPr>
          <p:cNvPr id="2" name="Text Placeholder 1">
            <a:extLst>
              <a:ext uri="{FF2B5EF4-FFF2-40B4-BE49-F238E27FC236}">
                <a16:creationId xmlns="" xmlns:a16="http://schemas.microsoft.com/office/drawing/2014/main" id="{3D14E8DE-79B7-428C-AD09-7A1E4C2E33BB}"/>
              </a:ext>
            </a:extLst>
          </p:cNvPr>
          <p:cNvSpPr>
            <a:spLocks noGrp="1"/>
          </p:cNvSpPr>
          <p:nvPr>
            <p:ph type="body" sz="quarter" idx="10"/>
          </p:nvPr>
        </p:nvSpPr>
        <p:spPr/>
        <p:txBody>
          <a:bodyPr/>
          <a:lstStyle/>
          <a:p>
            <a:r>
              <a:rPr lang="en-US" dirty="0" err="1"/>
              <a:t>Mesha</a:t>
            </a:r>
            <a:r>
              <a:rPr lang="en-US" dirty="0"/>
              <a:t> Stele, also known as the Moabite Stone</a:t>
            </a:r>
          </a:p>
        </p:txBody>
      </p:sp>
      <p:sp>
        <p:nvSpPr>
          <p:cNvPr id="3" name="Text Placeholder 2">
            <a:extLst>
              <a:ext uri="{FF2B5EF4-FFF2-40B4-BE49-F238E27FC236}">
                <a16:creationId xmlns="" xmlns:a16="http://schemas.microsoft.com/office/drawing/2014/main" id="{E71D6202-6627-4BB5-900F-488F896E30AC}"/>
              </a:ext>
            </a:extLst>
          </p:cNvPr>
          <p:cNvSpPr>
            <a:spLocks noGrp="1"/>
          </p:cNvSpPr>
          <p:nvPr>
            <p:ph type="body" sz="quarter" idx="12"/>
          </p:nvPr>
        </p:nvSpPr>
        <p:spPr/>
        <p:txBody>
          <a:bodyPr/>
          <a:lstStyle/>
          <a:p>
            <a:r>
              <a:rPr lang="en-US" dirty="0"/>
              <a:t>1:15</a:t>
            </a:r>
          </a:p>
        </p:txBody>
      </p:sp>
      <p:sp>
        <p:nvSpPr>
          <p:cNvPr id="4" name="Title 3">
            <a:extLst>
              <a:ext uri="{FF2B5EF4-FFF2-40B4-BE49-F238E27FC236}">
                <a16:creationId xmlns="" xmlns:a16="http://schemas.microsoft.com/office/drawing/2014/main" id="{D9F5AF6C-A287-454C-A503-FA73221623C0}"/>
              </a:ext>
            </a:extLst>
          </p:cNvPr>
          <p:cNvSpPr>
            <a:spLocks noGrp="1"/>
          </p:cNvSpPr>
          <p:nvPr>
            <p:ph type="title"/>
          </p:nvPr>
        </p:nvSpPr>
        <p:spPr/>
        <p:txBody>
          <a:bodyPr/>
          <a:lstStyle/>
          <a:p>
            <a:r>
              <a:rPr lang="en-US" dirty="0"/>
              <a:t>Your sister-in-law has gone back to her people and to her gods</a:t>
            </a:r>
          </a:p>
        </p:txBody>
      </p:sp>
    </p:spTree>
    <p:extLst>
      <p:ext uri="{BB962C8B-B14F-4D97-AF65-F5344CB8AC3E}">
        <p14:creationId xmlns:p14="http://schemas.microsoft.com/office/powerpoint/2010/main" val="394071561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rock&#10;&#10;Description generated with high confidence">
            <a:extLst>
              <a:ext uri="{FF2B5EF4-FFF2-40B4-BE49-F238E27FC236}">
                <a16:creationId xmlns="" xmlns:a16="http://schemas.microsoft.com/office/drawing/2014/main" id="{0E6329FF-36A5-4CB8-A4F9-895FDB18AA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9536"/>
            <a:ext cx="9144000" cy="5138928"/>
          </a:xfrm>
          <a:prstGeom prst="rect">
            <a:avLst/>
          </a:prstGeom>
        </p:spPr>
      </p:pic>
      <p:sp>
        <p:nvSpPr>
          <p:cNvPr id="3" name="Text Placeholder 2"/>
          <p:cNvSpPr>
            <a:spLocks noGrp="1"/>
          </p:cNvSpPr>
          <p:nvPr>
            <p:ph type="body" sz="quarter" idx="10"/>
          </p:nvPr>
        </p:nvSpPr>
        <p:spPr/>
        <p:txBody>
          <a:bodyPr/>
          <a:lstStyle/>
          <a:p>
            <a:r>
              <a:rPr lang="en-US" dirty="0"/>
              <a:t>Bethlehem (aerial view from the northwest)</a:t>
            </a:r>
          </a:p>
        </p:txBody>
      </p:sp>
      <p:sp>
        <p:nvSpPr>
          <p:cNvPr id="4" name="Text Placeholder 3"/>
          <p:cNvSpPr>
            <a:spLocks noGrp="1"/>
          </p:cNvSpPr>
          <p:nvPr>
            <p:ph type="body" sz="quarter" idx="12"/>
          </p:nvPr>
        </p:nvSpPr>
        <p:spPr/>
        <p:txBody>
          <a:bodyPr/>
          <a:lstStyle/>
          <a:p>
            <a:r>
              <a:rPr lang="en-US" dirty="0"/>
              <a:t>1:16</a:t>
            </a:r>
          </a:p>
        </p:txBody>
      </p:sp>
      <p:sp>
        <p:nvSpPr>
          <p:cNvPr id="2" name="Title 1"/>
          <p:cNvSpPr>
            <a:spLocks noGrp="1"/>
          </p:cNvSpPr>
          <p:nvPr>
            <p:ph type="title"/>
          </p:nvPr>
        </p:nvSpPr>
        <p:spPr/>
        <p:txBody>
          <a:bodyPr/>
          <a:lstStyle/>
          <a:p>
            <a:r>
              <a:rPr lang="en-US" dirty="0"/>
              <a:t>Wherever you lodge, I will lodge</a:t>
            </a:r>
          </a:p>
        </p:txBody>
      </p:sp>
    </p:spTree>
    <p:extLst>
      <p:ext uri="{BB962C8B-B14F-4D97-AF65-F5344CB8AC3E}">
        <p14:creationId xmlns:p14="http://schemas.microsoft.com/office/powerpoint/2010/main" val="161972191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rock&#10;&#10;Description generated with high confidence">
            <a:extLst>
              <a:ext uri="{FF2B5EF4-FFF2-40B4-BE49-F238E27FC236}">
                <a16:creationId xmlns="" xmlns:a16="http://schemas.microsoft.com/office/drawing/2014/main" id="{0E6329FF-36A5-4CB8-A4F9-895FDB18AA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9536"/>
            <a:ext cx="9144000" cy="5138928"/>
          </a:xfrm>
          <a:prstGeom prst="rect">
            <a:avLst/>
          </a:prstGeom>
        </p:spPr>
      </p:pic>
      <p:sp>
        <p:nvSpPr>
          <p:cNvPr id="3" name="Text Placeholder 2"/>
          <p:cNvSpPr>
            <a:spLocks noGrp="1"/>
          </p:cNvSpPr>
          <p:nvPr>
            <p:ph type="body" sz="quarter" idx="10"/>
          </p:nvPr>
        </p:nvSpPr>
        <p:spPr/>
        <p:txBody>
          <a:bodyPr/>
          <a:lstStyle/>
          <a:p>
            <a:r>
              <a:rPr lang="en-US" dirty="0"/>
              <a:t>Bethlehem (aerial view from the northwest)</a:t>
            </a:r>
          </a:p>
        </p:txBody>
      </p:sp>
      <p:sp>
        <p:nvSpPr>
          <p:cNvPr id="4" name="Text Placeholder 3"/>
          <p:cNvSpPr>
            <a:spLocks noGrp="1"/>
          </p:cNvSpPr>
          <p:nvPr>
            <p:ph type="body" sz="quarter" idx="12"/>
          </p:nvPr>
        </p:nvSpPr>
        <p:spPr/>
        <p:txBody>
          <a:bodyPr/>
          <a:lstStyle/>
          <a:p>
            <a:r>
              <a:rPr lang="en-US" dirty="0"/>
              <a:t>1:16</a:t>
            </a:r>
          </a:p>
        </p:txBody>
      </p:sp>
      <p:sp>
        <p:nvSpPr>
          <p:cNvPr id="2" name="Title 1"/>
          <p:cNvSpPr>
            <a:spLocks noGrp="1"/>
          </p:cNvSpPr>
          <p:nvPr>
            <p:ph type="title"/>
          </p:nvPr>
        </p:nvSpPr>
        <p:spPr/>
        <p:txBody>
          <a:bodyPr/>
          <a:lstStyle/>
          <a:p>
            <a:r>
              <a:rPr lang="en-US" dirty="0"/>
              <a:t>Wherever you lodge, I will lodge</a:t>
            </a:r>
          </a:p>
        </p:txBody>
      </p:sp>
      <p:sp>
        <p:nvSpPr>
          <p:cNvPr id="9" name="Text Box 1029">
            <a:extLst>
              <a:ext uri="{FF2B5EF4-FFF2-40B4-BE49-F238E27FC236}">
                <a16:creationId xmlns="" xmlns:a16="http://schemas.microsoft.com/office/drawing/2014/main" id="{5DCCC472-CF55-4E4A-A0A6-C3146C51E579}"/>
              </a:ext>
            </a:extLst>
          </p:cNvPr>
          <p:cNvSpPr txBox="1">
            <a:spLocks noChangeArrowheads="1"/>
          </p:cNvSpPr>
          <p:nvPr/>
        </p:nvSpPr>
        <p:spPr bwMode="auto">
          <a:xfrm>
            <a:off x="4572000" y="2343090"/>
            <a:ext cx="2464393"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 of the Nativity</a:t>
            </a:r>
          </a:p>
        </p:txBody>
      </p:sp>
      <p:sp>
        <p:nvSpPr>
          <p:cNvPr id="11" name="Oval 10">
            <a:extLst>
              <a:ext uri="{FF2B5EF4-FFF2-40B4-BE49-F238E27FC236}">
                <a16:creationId xmlns="" xmlns:a16="http://schemas.microsoft.com/office/drawing/2014/main" id="{E355109B-7834-4CFF-9C06-FBF3E2808E0F}"/>
              </a:ext>
            </a:extLst>
          </p:cNvPr>
          <p:cNvSpPr/>
          <p:nvPr/>
        </p:nvSpPr>
        <p:spPr>
          <a:xfrm>
            <a:off x="4318299" y="2743200"/>
            <a:ext cx="634701"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
        <p:nvSpPr>
          <p:cNvPr id="12" name="Text Box 1029">
            <a:extLst>
              <a:ext uri="{FF2B5EF4-FFF2-40B4-BE49-F238E27FC236}">
                <a16:creationId xmlns="" xmlns:a16="http://schemas.microsoft.com/office/drawing/2014/main" id="{92D7E834-77D7-431C-A971-D6924D04E423}"/>
              </a:ext>
            </a:extLst>
          </p:cNvPr>
          <p:cNvSpPr txBox="1">
            <a:spLocks noChangeArrowheads="1"/>
          </p:cNvSpPr>
          <p:nvPr/>
        </p:nvSpPr>
        <p:spPr bwMode="auto">
          <a:xfrm>
            <a:off x="990600" y="1905000"/>
            <a:ext cx="797013"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Moab</a:t>
            </a:r>
          </a:p>
        </p:txBody>
      </p:sp>
    </p:spTree>
    <p:extLst>
      <p:ext uri="{BB962C8B-B14F-4D97-AF65-F5344CB8AC3E}">
        <p14:creationId xmlns:p14="http://schemas.microsoft.com/office/powerpoint/2010/main" val="125125718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A806CFCB-4458-4FE1-A051-BE431F6B2F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 xmlns:a16="http://schemas.microsoft.com/office/drawing/2014/main" id="{5CF6E2BC-4979-440E-BDD0-784C7006A845}"/>
              </a:ext>
            </a:extLst>
          </p:cNvPr>
          <p:cNvSpPr>
            <a:spLocks noGrp="1"/>
          </p:cNvSpPr>
          <p:nvPr>
            <p:ph type="body" sz="quarter" idx="10"/>
          </p:nvPr>
        </p:nvSpPr>
        <p:spPr/>
        <p:txBody>
          <a:bodyPr/>
          <a:lstStyle/>
          <a:p>
            <a:r>
              <a:rPr lang="en-US" dirty="0"/>
              <a:t>Bethlehem (from the southwest)</a:t>
            </a:r>
          </a:p>
        </p:txBody>
      </p:sp>
      <p:sp>
        <p:nvSpPr>
          <p:cNvPr id="3" name="Text Placeholder 2">
            <a:extLst>
              <a:ext uri="{FF2B5EF4-FFF2-40B4-BE49-F238E27FC236}">
                <a16:creationId xmlns="" xmlns:a16="http://schemas.microsoft.com/office/drawing/2014/main" id="{CA433AEE-FBDA-4876-B99C-B0AEF415A61F}"/>
              </a:ext>
            </a:extLst>
          </p:cNvPr>
          <p:cNvSpPr>
            <a:spLocks noGrp="1"/>
          </p:cNvSpPr>
          <p:nvPr>
            <p:ph type="body" sz="quarter" idx="12"/>
          </p:nvPr>
        </p:nvSpPr>
        <p:spPr/>
        <p:txBody>
          <a:bodyPr/>
          <a:lstStyle/>
          <a:p>
            <a:r>
              <a:rPr lang="en-US" dirty="0"/>
              <a:t>1:16</a:t>
            </a:r>
          </a:p>
        </p:txBody>
      </p:sp>
      <p:sp>
        <p:nvSpPr>
          <p:cNvPr id="4" name="Title 3">
            <a:extLst>
              <a:ext uri="{FF2B5EF4-FFF2-40B4-BE49-F238E27FC236}">
                <a16:creationId xmlns="" xmlns:a16="http://schemas.microsoft.com/office/drawing/2014/main" id="{9AA8CB33-F4BF-4F3A-AFD7-25F996AB7771}"/>
              </a:ext>
            </a:extLst>
          </p:cNvPr>
          <p:cNvSpPr>
            <a:spLocks noGrp="1"/>
          </p:cNvSpPr>
          <p:nvPr>
            <p:ph type="title"/>
          </p:nvPr>
        </p:nvSpPr>
        <p:spPr/>
        <p:txBody>
          <a:bodyPr/>
          <a:lstStyle/>
          <a:p>
            <a:r>
              <a:rPr lang="en-US" dirty="0"/>
              <a:t>Wherever you lodge, I will lodge</a:t>
            </a:r>
          </a:p>
        </p:txBody>
      </p:sp>
    </p:spTree>
    <p:extLst>
      <p:ext uri="{BB962C8B-B14F-4D97-AF65-F5344CB8AC3E}">
        <p14:creationId xmlns:p14="http://schemas.microsoft.com/office/powerpoint/2010/main" val="205597349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arge body of water with a city in the background&#10;&#10;Description generated with high confidence">
            <a:extLst>
              <a:ext uri="{FF2B5EF4-FFF2-40B4-BE49-F238E27FC236}">
                <a16:creationId xmlns="" xmlns:a16="http://schemas.microsoft.com/office/drawing/2014/main" id="{66DC56AD-A81F-44F2-B983-27572F56B3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2" name="Text Placeholder 1"/>
          <p:cNvSpPr>
            <a:spLocks noGrp="1"/>
          </p:cNvSpPr>
          <p:nvPr>
            <p:ph type="body" sz="quarter" idx="10"/>
          </p:nvPr>
        </p:nvSpPr>
        <p:spPr/>
        <p:txBody>
          <a:bodyPr/>
          <a:lstStyle/>
          <a:p>
            <a:r>
              <a:rPr lang="en-US" dirty="0"/>
              <a:t>Bethlehem (from the south)</a:t>
            </a:r>
          </a:p>
        </p:txBody>
      </p:sp>
      <p:sp>
        <p:nvSpPr>
          <p:cNvPr id="3" name="Text Placeholder 2"/>
          <p:cNvSpPr>
            <a:spLocks noGrp="1"/>
          </p:cNvSpPr>
          <p:nvPr>
            <p:ph type="body" sz="quarter" idx="12"/>
          </p:nvPr>
        </p:nvSpPr>
        <p:spPr/>
        <p:txBody>
          <a:bodyPr/>
          <a:lstStyle/>
          <a:p>
            <a:r>
              <a:rPr lang="en-US" dirty="0"/>
              <a:t>1:16</a:t>
            </a:r>
          </a:p>
        </p:txBody>
      </p:sp>
      <p:sp>
        <p:nvSpPr>
          <p:cNvPr id="4" name="Title 3"/>
          <p:cNvSpPr>
            <a:spLocks noGrp="1"/>
          </p:cNvSpPr>
          <p:nvPr>
            <p:ph type="title"/>
          </p:nvPr>
        </p:nvSpPr>
        <p:spPr/>
        <p:txBody>
          <a:bodyPr/>
          <a:lstStyle/>
          <a:p>
            <a:r>
              <a:rPr lang="en-US"/>
              <a:t>Wherever you lodge, I will lodge</a:t>
            </a:r>
            <a:endParaRPr lang="en-US" dirty="0"/>
          </a:p>
        </p:txBody>
      </p:sp>
    </p:spTree>
    <p:extLst>
      <p:ext uri="{BB962C8B-B14F-4D97-AF65-F5344CB8AC3E}">
        <p14:creationId xmlns:p14="http://schemas.microsoft.com/office/powerpoint/2010/main" val="55955136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PLBL\05 Negev and the Wilderness\Tabernacle Model\Tabernacle model, tb05220838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68159"/>
            <a:ext cx="9143999" cy="6121683"/>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Model of the tabernacle</a:t>
            </a:r>
          </a:p>
        </p:txBody>
      </p:sp>
      <p:sp>
        <p:nvSpPr>
          <p:cNvPr id="4" name="Text Placeholder 3"/>
          <p:cNvSpPr>
            <a:spLocks noGrp="1"/>
          </p:cNvSpPr>
          <p:nvPr>
            <p:ph type="body" sz="quarter" idx="12"/>
          </p:nvPr>
        </p:nvSpPr>
        <p:spPr/>
        <p:txBody>
          <a:bodyPr/>
          <a:lstStyle/>
          <a:p>
            <a:r>
              <a:rPr lang="en-US"/>
              <a:t>1:16</a:t>
            </a:r>
            <a:endParaRPr lang="en-US" dirty="0"/>
          </a:p>
        </p:txBody>
      </p:sp>
      <p:sp>
        <p:nvSpPr>
          <p:cNvPr id="2" name="Title 1"/>
          <p:cNvSpPr>
            <a:spLocks noGrp="1"/>
          </p:cNvSpPr>
          <p:nvPr>
            <p:ph type="title"/>
          </p:nvPr>
        </p:nvSpPr>
        <p:spPr/>
        <p:txBody>
          <a:bodyPr/>
          <a:lstStyle/>
          <a:p>
            <a:r>
              <a:rPr lang="en-US" dirty="0"/>
              <a:t>Your people will be my people, and your God my God</a:t>
            </a:r>
          </a:p>
        </p:txBody>
      </p:sp>
    </p:spTree>
    <p:extLst>
      <p:ext uri="{BB962C8B-B14F-4D97-AF65-F5344CB8AC3E}">
        <p14:creationId xmlns:p14="http://schemas.microsoft.com/office/powerpoint/2010/main" val="170081191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Traditional tomb of Jesse and Ruth in Hebron</a:t>
            </a:r>
          </a:p>
        </p:txBody>
      </p:sp>
      <p:sp>
        <p:nvSpPr>
          <p:cNvPr id="3" name="Text Placeholder 2"/>
          <p:cNvSpPr>
            <a:spLocks noGrp="1"/>
          </p:cNvSpPr>
          <p:nvPr>
            <p:ph type="body" sz="quarter" idx="12"/>
          </p:nvPr>
        </p:nvSpPr>
        <p:spPr/>
        <p:txBody>
          <a:bodyPr/>
          <a:lstStyle/>
          <a:p>
            <a:r>
              <a:rPr lang="en-US"/>
              <a:t>1:17</a:t>
            </a:r>
          </a:p>
        </p:txBody>
      </p:sp>
      <p:sp>
        <p:nvSpPr>
          <p:cNvPr id="4" name="Title 3"/>
          <p:cNvSpPr>
            <a:spLocks noGrp="1"/>
          </p:cNvSpPr>
          <p:nvPr>
            <p:ph type="title"/>
          </p:nvPr>
        </p:nvSpPr>
        <p:spPr/>
        <p:txBody>
          <a:bodyPr/>
          <a:lstStyle/>
          <a:p>
            <a:r>
              <a:rPr lang="en-US" dirty="0"/>
              <a:t>Where you die I will die, and I will be buried there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53328"/>
          </a:xfrm>
          <a:prstGeom prst="rect">
            <a:avLst/>
          </a:prstGeom>
        </p:spPr>
      </p:pic>
    </p:spTree>
    <p:extLst>
      <p:ext uri="{BB962C8B-B14F-4D97-AF65-F5344CB8AC3E}">
        <p14:creationId xmlns:p14="http://schemas.microsoft.com/office/powerpoint/2010/main" val="216525626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F6D513A3-B0A7-463E-BE80-FF84CC262C57}"/>
              </a:ext>
            </a:extLst>
          </p:cNvPr>
          <p:cNvSpPr>
            <a:spLocks noGrp="1"/>
          </p:cNvSpPr>
          <p:nvPr>
            <p:ph type="body" sz="quarter" idx="10"/>
          </p:nvPr>
        </p:nvSpPr>
        <p:spPr/>
        <p:txBody>
          <a:bodyPr/>
          <a:lstStyle/>
          <a:p>
            <a:r>
              <a:rPr lang="en-US" dirty="0"/>
              <a:t>“YHWH” (Yahweh) on a Paleo-Hebrew inscription from Mount Gerizim</a:t>
            </a:r>
          </a:p>
        </p:txBody>
      </p:sp>
      <p:sp>
        <p:nvSpPr>
          <p:cNvPr id="3" name="Text Placeholder 2">
            <a:extLst>
              <a:ext uri="{FF2B5EF4-FFF2-40B4-BE49-F238E27FC236}">
                <a16:creationId xmlns="" xmlns:a16="http://schemas.microsoft.com/office/drawing/2014/main" id="{8E10D0C2-BD35-4E17-88D9-CF29B223010F}"/>
              </a:ext>
            </a:extLst>
          </p:cNvPr>
          <p:cNvSpPr>
            <a:spLocks noGrp="1"/>
          </p:cNvSpPr>
          <p:nvPr>
            <p:ph type="body" sz="quarter" idx="12"/>
          </p:nvPr>
        </p:nvSpPr>
        <p:spPr/>
        <p:txBody>
          <a:bodyPr/>
          <a:lstStyle/>
          <a:p>
            <a:r>
              <a:rPr lang="en-US" dirty="0"/>
              <a:t>1:17</a:t>
            </a:r>
          </a:p>
        </p:txBody>
      </p:sp>
      <p:sp>
        <p:nvSpPr>
          <p:cNvPr id="4" name="Title 3">
            <a:extLst>
              <a:ext uri="{FF2B5EF4-FFF2-40B4-BE49-F238E27FC236}">
                <a16:creationId xmlns="" xmlns:a16="http://schemas.microsoft.com/office/drawing/2014/main" id="{96000BCE-90E8-4983-AAC5-4E46263A369C}"/>
              </a:ext>
            </a:extLst>
          </p:cNvPr>
          <p:cNvSpPr>
            <a:spLocks noGrp="1"/>
          </p:cNvSpPr>
          <p:nvPr>
            <p:ph type="title"/>
          </p:nvPr>
        </p:nvSpPr>
        <p:spPr/>
        <p:txBody>
          <a:bodyPr/>
          <a:lstStyle/>
          <a:p>
            <a:r>
              <a:rPr lang="en-US" dirty="0"/>
              <a:t>May Yahweh do so to me, and more also, if anything but death parts me from you</a:t>
            </a:r>
          </a:p>
        </p:txBody>
      </p:sp>
      <p:pic>
        <p:nvPicPr>
          <p:cNvPr id="6" name="Picture 5">
            <a:extLst>
              <a:ext uri="{FF2B5EF4-FFF2-40B4-BE49-F238E27FC236}">
                <a16:creationId xmlns="" xmlns:a16="http://schemas.microsoft.com/office/drawing/2014/main" id="{47E8A654-8C4B-437C-A68C-1A4CA499D2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270263191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PLBL\HVHL - the 1900s\06 Traditional Life and Customs\Ruth Story\Ruth 1,19, The two women went on until Bethlehem, mat1015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44524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“Ruth” and “Naomi” in a reenactment of the story</a:t>
            </a:r>
          </a:p>
        </p:txBody>
      </p:sp>
      <p:sp>
        <p:nvSpPr>
          <p:cNvPr id="4" name="Text Placeholder 3"/>
          <p:cNvSpPr>
            <a:spLocks noGrp="1"/>
          </p:cNvSpPr>
          <p:nvPr>
            <p:ph type="body" sz="quarter" idx="12"/>
          </p:nvPr>
        </p:nvSpPr>
        <p:spPr/>
        <p:txBody>
          <a:bodyPr/>
          <a:lstStyle/>
          <a:p>
            <a:r>
              <a:rPr lang="en-US"/>
              <a:t>1:19</a:t>
            </a:r>
            <a:endParaRPr lang="en-US" dirty="0"/>
          </a:p>
        </p:txBody>
      </p:sp>
      <p:sp>
        <p:nvSpPr>
          <p:cNvPr id="2" name="Title 1"/>
          <p:cNvSpPr>
            <a:spLocks noGrp="1"/>
          </p:cNvSpPr>
          <p:nvPr>
            <p:ph type="title"/>
          </p:nvPr>
        </p:nvSpPr>
        <p:spPr/>
        <p:txBody>
          <a:bodyPr/>
          <a:lstStyle/>
          <a:p>
            <a:r>
              <a:rPr lang="en-US" dirty="0"/>
              <a:t>So the two of them went on until they came to Bethlehem</a:t>
            </a:r>
          </a:p>
        </p:txBody>
      </p:sp>
    </p:spTree>
    <p:extLst>
      <p:ext uri="{BB962C8B-B14F-4D97-AF65-F5344CB8AC3E}">
        <p14:creationId xmlns:p14="http://schemas.microsoft.com/office/powerpoint/2010/main" val="11682902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3" descr="E:\0Projects\Dalman aerial photos\sr\032 Bethlehem south.jpg"/>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4408" y="54864"/>
            <a:ext cx="9155113" cy="675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Bethlehem (aerial view from the southeast)</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A certain man from Bethlehem of Judah</a:t>
            </a:r>
          </a:p>
        </p:txBody>
      </p:sp>
    </p:spTree>
    <p:extLst>
      <p:ext uri="{BB962C8B-B14F-4D97-AF65-F5344CB8AC3E}">
        <p14:creationId xmlns:p14="http://schemas.microsoft.com/office/powerpoint/2010/main" val="197213317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DE51DC3C-2751-43C3-9ECA-1ACFC016DA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3" name="Text Placeholder 2"/>
          <p:cNvSpPr>
            <a:spLocks noGrp="1"/>
          </p:cNvSpPr>
          <p:nvPr>
            <p:ph type="body" sz="quarter" idx="10"/>
          </p:nvPr>
        </p:nvSpPr>
        <p:spPr/>
        <p:txBody>
          <a:bodyPr/>
          <a:lstStyle/>
          <a:p>
            <a:r>
              <a:rPr lang="en-US" dirty="0"/>
              <a:t>Bethlehem (aerial view from the north)</a:t>
            </a:r>
          </a:p>
        </p:txBody>
      </p:sp>
      <p:sp>
        <p:nvSpPr>
          <p:cNvPr id="4" name="Text Placeholder 3"/>
          <p:cNvSpPr>
            <a:spLocks noGrp="1"/>
          </p:cNvSpPr>
          <p:nvPr>
            <p:ph type="body" sz="quarter" idx="12"/>
          </p:nvPr>
        </p:nvSpPr>
        <p:spPr/>
        <p:txBody>
          <a:bodyPr/>
          <a:lstStyle/>
          <a:p>
            <a:r>
              <a:rPr lang="en-US" dirty="0"/>
              <a:t>1:19</a:t>
            </a:r>
          </a:p>
        </p:txBody>
      </p:sp>
      <p:sp>
        <p:nvSpPr>
          <p:cNvPr id="2" name="Title 1"/>
          <p:cNvSpPr>
            <a:spLocks noGrp="1"/>
          </p:cNvSpPr>
          <p:nvPr>
            <p:ph type="title"/>
          </p:nvPr>
        </p:nvSpPr>
        <p:spPr/>
        <p:txBody>
          <a:bodyPr/>
          <a:lstStyle/>
          <a:p>
            <a:r>
              <a:rPr lang="en-US" dirty="0"/>
              <a:t>So the two of them went on until they came to Bethlehem</a:t>
            </a:r>
          </a:p>
        </p:txBody>
      </p:sp>
    </p:spTree>
    <p:extLst>
      <p:ext uri="{BB962C8B-B14F-4D97-AF65-F5344CB8AC3E}">
        <p14:creationId xmlns:p14="http://schemas.microsoft.com/office/powerpoint/2010/main" val="114742119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DE51DC3C-2751-43C3-9ECA-1ACFC016DA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3" name="Text Placeholder 2"/>
          <p:cNvSpPr>
            <a:spLocks noGrp="1"/>
          </p:cNvSpPr>
          <p:nvPr>
            <p:ph type="body" sz="quarter" idx="10"/>
          </p:nvPr>
        </p:nvSpPr>
        <p:spPr/>
        <p:txBody>
          <a:bodyPr/>
          <a:lstStyle/>
          <a:p>
            <a:r>
              <a:rPr lang="en-US" dirty="0"/>
              <a:t>Bethlehem (aerial view from the north)</a:t>
            </a:r>
          </a:p>
        </p:txBody>
      </p:sp>
      <p:sp>
        <p:nvSpPr>
          <p:cNvPr id="4" name="Text Placeholder 3"/>
          <p:cNvSpPr>
            <a:spLocks noGrp="1"/>
          </p:cNvSpPr>
          <p:nvPr>
            <p:ph type="body" sz="quarter" idx="12"/>
          </p:nvPr>
        </p:nvSpPr>
        <p:spPr/>
        <p:txBody>
          <a:bodyPr/>
          <a:lstStyle/>
          <a:p>
            <a:r>
              <a:rPr lang="en-US" dirty="0"/>
              <a:t>1:19</a:t>
            </a:r>
          </a:p>
        </p:txBody>
      </p:sp>
      <p:sp>
        <p:nvSpPr>
          <p:cNvPr id="2" name="Title 1"/>
          <p:cNvSpPr>
            <a:spLocks noGrp="1"/>
          </p:cNvSpPr>
          <p:nvPr>
            <p:ph type="title"/>
          </p:nvPr>
        </p:nvSpPr>
        <p:spPr/>
        <p:txBody>
          <a:bodyPr/>
          <a:lstStyle/>
          <a:p>
            <a:r>
              <a:rPr lang="en-US" dirty="0"/>
              <a:t>So the two of them went on until they came to Bethlehem</a:t>
            </a:r>
          </a:p>
        </p:txBody>
      </p:sp>
      <p:sp>
        <p:nvSpPr>
          <p:cNvPr id="11" name="Text Box 1029">
            <a:extLst>
              <a:ext uri="{FF2B5EF4-FFF2-40B4-BE49-F238E27FC236}">
                <a16:creationId xmlns="" xmlns:a16="http://schemas.microsoft.com/office/drawing/2014/main" id="{FEA6566E-EC91-4C65-A991-E0DA1A139E78}"/>
              </a:ext>
            </a:extLst>
          </p:cNvPr>
          <p:cNvSpPr txBox="1">
            <a:spLocks noChangeArrowheads="1"/>
          </p:cNvSpPr>
          <p:nvPr/>
        </p:nvSpPr>
        <p:spPr bwMode="auto">
          <a:xfrm>
            <a:off x="4782883" y="3324113"/>
            <a:ext cx="205748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 of Nativity</a:t>
            </a:r>
          </a:p>
        </p:txBody>
      </p:sp>
      <p:sp>
        <p:nvSpPr>
          <p:cNvPr id="12" name="Text Box 1029">
            <a:extLst>
              <a:ext uri="{FF2B5EF4-FFF2-40B4-BE49-F238E27FC236}">
                <a16:creationId xmlns="" xmlns:a16="http://schemas.microsoft.com/office/drawing/2014/main" id="{A5FD8C5A-78A2-46B0-8852-23ADF3DA340B}"/>
              </a:ext>
            </a:extLst>
          </p:cNvPr>
          <p:cNvSpPr txBox="1">
            <a:spLocks noChangeArrowheads="1"/>
          </p:cNvSpPr>
          <p:nvPr/>
        </p:nvSpPr>
        <p:spPr bwMode="auto">
          <a:xfrm>
            <a:off x="2087970" y="2855117"/>
            <a:ext cx="177773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Iron Age village</a:t>
            </a:r>
          </a:p>
        </p:txBody>
      </p:sp>
      <p:sp>
        <p:nvSpPr>
          <p:cNvPr id="10" name="Oval 9">
            <a:extLst>
              <a:ext uri="{FF2B5EF4-FFF2-40B4-BE49-F238E27FC236}">
                <a16:creationId xmlns="" xmlns:a16="http://schemas.microsoft.com/office/drawing/2014/main" id="{9945EF58-7BD6-48DE-A1BF-F4F641AE49B2}"/>
              </a:ext>
            </a:extLst>
          </p:cNvPr>
          <p:cNvSpPr/>
          <p:nvPr/>
        </p:nvSpPr>
        <p:spPr>
          <a:xfrm>
            <a:off x="1260139" y="2123402"/>
            <a:ext cx="3276600" cy="1889064"/>
          </a:xfrm>
          <a:prstGeom prst="ellipse">
            <a:avLst/>
          </a:prstGeom>
          <a:noFill/>
          <a:ln w="22225" cap="flat" cmpd="sng" algn="ctr">
            <a:solidFill>
              <a:srgbClr val="FFFFFF"/>
            </a:solidFill>
            <a:prstDash val="sysDash"/>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16" name="Freeform: Shape 15">
            <a:extLst>
              <a:ext uri="{FF2B5EF4-FFF2-40B4-BE49-F238E27FC236}">
                <a16:creationId xmlns="" xmlns:a16="http://schemas.microsoft.com/office/drawing/2014/main" id="{86A7B5EB-84D9-4281-88BD-17A7C1BAD32F}"/>
              </a:ext>
            </a:extLst>
          </p:cNvPr>
          <p:cNvSpPr/>
          <p:nvPr/>
        </p:nvSpPr>
        <p:spPr>
          <a:xfrm>
            <a:off x="3980329" y="3055172"/>
            <a:ext cx="935916" cy="537882"/>
          </a:xfrm>
          <a:custGeom>
            <a:avLst/>
            <a:gdLst>
              <a:gd name="connsiteX0" fmla="*/ 258184 w 935916"/>
              <a:gd name="connsiteY0" fmla="*/ 0 h 537882"/>
              <a:gd name="connsiteX1" fmla="*/ 935916 w 935916"/>
              <a:gd name="connsiteY1" fmla="*/ 290456 h 537882"/>
              <a:gd name="connsiteX2" fmla="*/ 666975 w 935916"/>
              <a:gd name="connsiteY2" fmla="*/ 537882 h 537882"/>
              <a:gd name="connsiteX3" fmla="*/ 0 w 935916"/>
              <a:gd name="connsiteY3" fmla="*/ 322729 h 537882"/>
              <a:gd name="connsiteX4" fmla="*/ 258184 w 935916"/>
              <a:gd name="connsiteY4" fmla="*/ 0 h 537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916" h="537882">
                <a:moveTo>
                  <a:pt x="258184" y="0"/>
                </a:moveTo>
                <a:lnTo>
                  <a:pt x="935916" y="290456"/>
                </a:lnTo>
                <a:lnTo>
                  <a:pt x="666975" y="537882"/>
                </a:lnTo>
                <a:lnTo>
                  <a:pt x="0" y="322729"/>
                </a:lnTo>
                <a:lnTo>
                  <a:pt x="258184" y="0"/>
                </a:lnTo>
                <a:close/>
              </a:path>
            </a:pathLst>
          </a:cu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dirty="0">
              <a:solidFill>
                <a:srgbClr val="000000"/>
              </a:solidFill>
              <a:latin typeface="Arial"/>
            </a:endParaRPr>
          </a:p>
        </p:txBody>
      </p:sp>
    </p:spTree>
    <p:extLst>
      <p:ext uri="{BB962C8B-B14F-4D97-AF65-F5344CB8AC3E}">
        <p14:creationId xmlns:p14="http://schemas.microsoft.com/office/powerpoint/2010/main" val="133068988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C257EC67-CC79-48D8-B816-0CC19D614697}"/>
              </a:ext>
            </a:extLst>
          </p:cNvPr>
          <p:cNvSpPr>
            <a:spLocks noGrp="1"/>
          </p:cNvSpPr>
          <p:nvPr>
            <p:ph type="body" sz="quarter" idx="10"/>
          </p:nvPr>
        </p:nvSpPr>
        <p:spPr/>
        <p:txBody>
          <a:bodyPr/>
          <a:lstStyle/>
          <a:p>
            <a:r>
              <a:rPr lang="en-US" dirty="0"/>
              <a:t>Bethlehem (from the north)</a:t>
            </a:r>
          </a:p>
        </p:txBody>
      </p:sp>
      <p:sp>
        <p:nvSpPr>
          <p:cNvPr id="3" name="Text Placeholder 2">
            <a:extLst>
              <a:ext uri="{FF2B5EF4-FFF2-40B4-BE49-F238E27FC236}">
                <a16:creationId xmlns="" xmlns:a16="http://schemas.microsoft.com/office/drawing/2014/main" id="{3EC4F8FA-ECC9-4F6D-8AEF-61F04A618A3B}"/>
              </a:ext>
            </a:extLst>
          </p:cNvPr>
          <p:cNvSpPr>
            <a:spLocks noGrp="1"/>
          </p:cNvSpPr>
          <p:nvPr>
            <p:ph type="body" sz="quarter" idx="12"/>
          </p:nvPr>
        </p:nvSpPr>
        <p:spPr/>
        <p:txBody>
          <a:bodyPr/>
          <a:lstStyle/>
          <a:p>
            <a:r>
              <a:rPr lang="en-US" dirty="0"/>
              <a:t>1:19</a:t>
            </a:r>
          </a:p>
        </p:txBody>
      </p:sp>
      <p:sp>
        <p:nvSpPr>
          <p:cNvPr id="4" name="Title 3">
            <a:extLst>
              <a:ext uri="{FF2B5EF4-FFF2-40B4-BE49-F238E27FC236}">
                <a16:creationId xmlns="" xmlns:a16="http://schemas.microsoft.com/office/drawing/2014/main" id="{0FB0D3BE-F372-4486-BA14-602A64559288}"/>
              </a:ext>
            </a:extLst>
          </p:cNvPr>
          <p:cNvSpPr>
            <a:spLocks noGrp="1"/>
          </p:cNvSpPr>
          <p:nvPr>
            <p:ph type="title"/>
          </p:nvPr>
        </p:nvSpPr>
        <p:spPr/>
        <p:txBody>
          <a:bodyPr/>
          <a:lstStyle/>
          <a:p>
            <a:r>
              <a:rPr lang="en-US" dirty="0"/>
              <a:t>So the two of them went on until they came to Bethlehem</a:t>
            </a:r>
          </a:p>
        </p:txBody>
      </p:sp>
      <p:pic>
        <p:nvPicPr>
          <p:cNvPr id="6" name="Picture 5">
            <a:extLst>
              <a:ext uri="{FF2B5EF4-FFF2-40B4-BE49-F238E27FC236}">
                <a16:creationId xmlns="" xmlns:a16="http://schemas.microsoft.com/office/drawing/2014/main" id="{D59334E4-9A6B-441A-9796-50C14BACFB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Tree>
    <p:extLst>
      <p:ext uri="{BB962C8B-B14F-4D97-AF65-F5344CB8AC3E}">
        <p14:creationId xmlns:p14="http://schemas.microsoft.com/office/powerpoint/2010/main" val="1191841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old, outdoor, photo&#10;&#10;Description automatically generated">
            <a:extLst>
              <a:ext uri="{FF2B5EF4-FFF2-40B4-BE49-F238E27FC236}">
                <a16:creationId xmlns="" xmlns:a16="http://schemas.microsoft.com/office/drawing/2014/main" id="{0E5F728F-CEB5-4E50-B0EB-7853D26334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729984"/>
          </a:xfrm>
          <a:prstGeom prst="rect">
            <a:avLst/>
          </a:prstGeom>
        </p:spPr>
      </p:pic>
      <p:sp>
        <p:nvSpPr>
          <p:cNvPr id="3" name="Text Placeholder 2"/>
          <p:cNvSpPr>
            <a:spLocks noGrp="1"/>
          </p:cNvSpPr>
          <p:nvPr>
            <p:ph type="body" sz="quarter" idx="10"/>
          </p:nvPr>
        </p:nvSpPr>
        <p:spPr/>
        <p:txBody>
          <a:bodyPr/>
          <a:lstStyle/>
          <a:p>
            <a:r>
              <a:rPr lang="en-US" dirty="0"/>
              <a:t>Bethlehem, with marketplace</a:t>
            </a:r>
          </a:p>
        </p:txBody>
      </p:sp>
      <p:sp>
        <p:nvSpPr>
          <p:cNvPr id="4" name="Text Placeholder 3"/>
          <p:cNvSpPr>
            <a:spLocks noGrp="1"/>
          </p:cNvSpPr>
          <p:nvPr>
            <p:ph type="body" sz="quarter" idx="12"/>
          </p:nvPr>
        </p:nvSpPr>
        <p:spPr/>
        <p:txBody>
          <a:bodyPr/>
          <a:lstStyle/>
          <a:p>
            <a:r>
              <a:rPr lang="en-US" dirty="0"/>
              <a:t>1:19</a:t>
            </a:r>
          </a:p>
        </p:txBody>
      </p:sp>
      <p:sp>
        <p:nvSpPr>
          <p:cNvPr id="2" name="Title 1"/>
          <p:cNvSpPr>
            <a:spLocks noGrp="1"/>
          </p:cNvSpPr>
          <p:nvPr>
            <p:ph type="title"/>
          </p:nvPr>
        </p:nvSpPr>
        <p:spPr/>
        <p:txBody>
          <a:bodyPr/>
          <a:lstStyle/>
          <a:p>
            <a:r>
              <a:rPr lang="en-US" dirty="0"/>
              <a:t>So the two of them went on until they came to Bethlehem</a:t>
            </a:r>
          </a:p>
        </p:txBody>
      </p:sp>
    </p:spTree>
    <p:extLst>
      <p:ext uri="{BB962C8B-B14F-4D97-AF65-F5344CB8AC3E}">
        <p14:creationId xmlns:p14="http://schemas.microsoft.com/office/powerpoint/2010/main" val="407317598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5961EE73-B10A-4486-80D1-DC26F11A95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 xmlns:a16="http://schemas.microsoft.com/office/drawing/2014/main" id="{D885194C-7A81-4F0E-9DCD-7AEDCD1BBC7C}"/>
              </a:ext>
            </a:extLst>
          </p:cNvPr>
          <p:cNvSpPr>
            <a:spLocks noGrp="1"/>
          </p:cNvSpPr>
          <p:nvPr>
            <p:ph type="body" sz="quarter" idx="10"/>
          </p:nvPr>
        </p:nvSpPr>
        <p:spPr/>
        <p:txBody>
          <a:bodyPr/>
          <a:lstStyle/>
          <a:p>
            <a:r>
              <a:rPr lang="en-US" dirty="0"/>
              <a:t>Marketplace in Bethlehem</a:t>
            </a:r>
          </a:p>
        </p:txBody>
      </p:sp>
      <p:sp>
        <p:nvSpPr>
          <p:cNvPr id="3" name="Text Placeholder 2">
            <a:extLst>
              <a:ext uri="{FF2B5EF4-FFF2-40B4-BE49-F238E27FC236}">
                <a16:creationId xmlns="" xmlns:a16="http://schemas.microsoft.com/office/drawing/2014/main" id="{E86F3989-32AE-4C14-AAD9-E4BED099122F}"/>
              </a:ext>
            </a:extLst>
          </p:cNvPr>
          <p:cNvSpPr>
            <a:spLocks noGrp="1"/>
          </p:cNvSpPr>
          <p:nvPr>
            <p:ph type="body" sz="quarter" idx="12"/>
          </p:nvPr>
        </p:nvSpPr>
        <p:spPr/>
        <p:txBody>
          <a:bodyPr/>
          <a:lstStyle/>
          <a:p>
            <a:r>
              <a:rPr lang="en-US" dirty="0"/>
              <a:t>1:19</a:t>
            </a:r>
          </a:p>
        </p:txBody>
      </p:sp>
      <p:sp>
        <p:nvSpPr>
          <p:cNvPr id="4" name="Title 3">
            <a:extLst>
              <a:ext uri="{FF2B5EF4-FFF2-40B4-BE49-F238E27FC236}">
                <a16:creationId xmlns="" xmlns:a16="http://schemas.microsoft.com/office/drawing/2014/main" id="{843123CF-8F47-4CE5-9DEE-98570E264DDA}"/>
              </a:ext>
            </a:extLst>
          </p:cNvPr>
          <p:cNvSpPr>
            <a:spLocks noGrp="1"/>
          </p:cNvSpPr>
          <p:nvPr>
            <p:ph type="title"/>
          </p:nvPr>
        </p:nvSpPr>
        <p:spPr/>
        <p:txBody>
          <a:bodyPr/>
          <a:lstStyle/>
          <a:p>
            <a:r>
              <a:rPr lang="en-US" dirty="0"/>
              <a:t>When they came to Bethlehem, the whole town was stirred</a:t>
            </a:r>
          </a:p>
        </p:txBody>
      </p:sp>
    </p:spTree>
    <p:extLst>
      <p:ext uri="{BB962C8B-B14F-4D97-AF65-F5344CB8AC3E}">
        <p14:creationId xmlns:p14="http://schemas.microsoft.com/office/powerpoint/2010/main" val="348170535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51C87573-B659-417B-90D0-1531A5B8DC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62" y="0"/>
            <a:ext cx="8918075" cy="6858000"/>
          </a:xfrm>
          <a:prstGeom prst="rect">
            <a:avLst/>
          </a:prstGeom>
        </p:spPr>
      </p:pic>
      <p:sp>
        <p:nvSpPr>
          <p:cNvPr id="2" name="Text Placeholder 1">
            <a:extLst>
              <a:ext uri="{FF2B5EF4-FFF2-40B4-BE49-F238E27FC236}">
                <a16:creationId xmlns="" xmlns:a16="http://schemas.microsoft.com/office/drawing/2014/main" id="{E769F02F-EF9C-4413-BA23-8EA9485BCF0E}"/>
              </a:ext>
            </a:extLst>
          </p:cNvPr>
          <p:cNvSpPr>
            <a:spLocks noGrp="1"/>
          </p:cNvSpPr>
          <p:nvPr>
            <p:ph type="body" sz="quarter" idx="10"/>
          </p:nvPr>
        </p:nvSpPr>
        <p:spPr/>
        <p:txBody>
          <a:bodyPr/>
          <a:lstStyle/>
          <a:p>
            <a:r>
              <a:rPr lang="en-US" dirty="0"/>
              <a:t>Bethlehem (from the northwest)</a:t>
            </a:r>
          </a:p>
        </p:txBody>
      </p:sp>
      <p:sp>
        <p:nvSpPr>
          <p:cNvPr id="3" name="Text Placeholder 2">
            <a:extLst>
              <a:ext uri="{FF2B5EF4-FFF2-40B4-BE49-F238E27FC236}">
                <a16:creationId xmlns="" xmlns:a16="http://schemas.microsoft.com/office/drawing/2014/main" id="{C4166D21-6D5B-4855-9BE7-B56D518AB2C1}"/>
              </a:ext>
            </a:extLst>
          </p:cNvPr>
          <p:cNvSpPr>
            <a:spLocks noGrp="1"/>
          </p:cNvSpPr>
          <p:nvPr>
            <p:ph type="body" sz="quarter" idx="12"/>
          </p:nvPr>
        </p:nvSpPr>
        <p:spPr/>
        <p:txBody>
          <a:bodyPr/>
          <a:lstStyle/>
          <a:p>
            <a:r>
              <a:rPr lang="en-US" dirty="0"/>
              <a:t>1:19</a:t>
            </a:r>
          </a:p>
        </p:txBody>
      </p:sp>
      <p:sp>
        <p:nvSpPr>
          <p:cNvPr id="4" name="Title 3">
            <a:extLst>
              <a:ext uri="{FF2B5EF4-FFF2-40B4-BE49-F238E27FC236}">
                <a16:creationId xmlns="" xmlns:a16="http://schemas.microsoft.com/office/drawing/2014/main" id="{E94BFF19-07D0-4A91-A947-D2F7228A7AF7}"/>
              </a:ext>
            </a:extLst>
          </p:cNvPr>
          <p:cNvSpPr>
            <a:spLocks noGrp="1"/>
          </p:cNvSpPr>
          <p:nvPr>
            <p:ph type="title"/>
          </p:nvPr>
        </p:nvSpPr>
        <p:spPr/>
        <p:txBody>
          <a:bodyPr/>
          <a:lstStyle/>
          <a:p>
            <a:r>
              <a:rPr lang="en-US" dirty="0"/>
              <a:t>When they came to Bethlehem, the whole town was stirred</a:t>
            </a:r>
          </a:p>
        </p:txBody>
      </p:sp>
    </p:spTree>
    <p:extLst>
      <p:ext uri="{BB962C8B-B14F-4D97-AF65-F5344CB8AC3E}">
        <p14:creationId xmlns:p14="http://schemas.microsoft.com/office/powerpoint/2010/main" val="30443835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standing in front of a building&#10;&#10;Description generated with very high confidence">
            <a:extLst>
              <a:ext uri="{FF2B5EF4-FFF2-40B4-BE49-F238E27FC236}">
                <a16:creationId xmlns="" xmlns:a16="http://schemas.microsoft.com/office/drawing/2014/main" id="{4ECA15E3-9FFD-4E6E-AFF1-C275038506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3090" y="0"/>
            <a:ext cx="5417820" cy="6858000"/>
          </a:xfrm>
          <a:prstGeom prst="rect">
            <a:avLst/>
          </a:prstGeom>
        </p:spPr>
      </p:pic>
      <p:sp>
        <p:nvSpPr>
          <p:cNvPr id="2" name="Text Placeholder 1">
            <a:extLst>
              <a:ext uri="{FF2B5EF4-FFF2-40B4-BE49-F238E27FC236}">
                <a16:creationId xmlns="" xmlns:a16="http://schemas.microsoft.com/office/drawing/2014/main" id="{E769F02F-EF9C-4413-BA23-8EA9485BCF0E}"/>
              </a:ext>
            </a:extLst>
          </p:cNvPr>
          <p:cNvSpPr>
            <a:spLocks noGrp="1"/>
          </p:cNvSpPr>
          <p:nvPr>
            <p:ph type="body" sz="quarter" idx="10"/>
          </p:nvPr>
        </p:nvSpPr>
        <p:spPr/>
        <p:txBody>
          <a:bodyPr/>
          <a:lstStyle/>
          <a:p>
            <a:r>
              <a:rPr lang="en-US" dirty="0"/>
              <a:t>Bethlehem marketplace</a:t>
            </a:r>
          </a:p>
        </p:txBody>
      </p:sp>
      <p:sp>
        <p:nvSpPr>
          <p:cNvPr id="3" name="Text Placeholder 2">
            <a:extLst>
              <a:ext uri="{FF2B5EF4-FFF2-40B4-BE49-F238E27FC236}">
                <a16:creationId xmlns="" xmlns:a16="http://schemas.microsoft.com/office/drawing/2014/main" id="{C4166D21-6D5B-4855-9BE7-B56D518AB2C1}"/>
              </a:ext>
            </a:extLst>
          </p:cNvPr>
          <p:cNvSpPr>
            <a:spLocks noGrp="1"/>
          </p:cNvSpPr>
          <p:nvPr>
            <p:ph type="body" sz="quarter" idx="12"/>
          </p:nvPr>
        </p:nvSpPr>
        <p:spPr/>
        <p:txBody>
          <a:bodyPr/>
          <a:lstStyle/>
          <a:p>
            <a:r>
              <a:rPr lang="en-US" dirty="0"/>
              <a:t>1:19</a:t>
            </a:r>
          </a:p>
        </p:txBody>
      </p:sp>
      <p:sp>
        <p:nvSpPr>
          <p:cNvPr id="4" name="Title 3">
            <a:extLst>
              <a:ext uri="{FF2B5EF4-FFF2-40B4-BE49-F238E27FC236}">
                <a16:creationId xmlns="" xmlns:a16="http://schemas.microsoft.com/office/drawing/2014/main" id="{E94BFF19-07D0-4A91-A947-D2F7228A7AF7}"/>
              </a:ext>
            </a:extLst>
          </p:cNvPr>
          <p:cNvSpPr>
            <a:spLocks noGrp="1"/>
          </p:cNvSpPr>
          <p:nvPr>
            <p:ph type="title"/>
          </p:nvPr>
        </p:nvSpPr>
        <p:spPr/>
        <p:txBody>
          <a:bodyPr/>
          <a:lstStyle/>
          <a:p>
            <a:r>
              <a:rPr lang="en-US" dirty="0"/>
              <a:t>When they came to Bethlehem, the whole town was stirred</a:t>
            </a:r>
          </a:p>
        </p:txBody>
      </p:sp>
    </p:spTree>
    <p:extLst>
      <p:ext uri="{BB962C8B-B14F-4D97-AF65-F5344CB8AC3E}">
        <p14:creationId xmlns:p14="http://schemas.microsoft.com/office/powerpoint/2010/main" val="198217000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sitting at a table&#10;&#10;Description generated with very high confidence">
            <a:extLst>
              <a:ext uri="{FF2B5EF4-FFF2-40B4-BE49-F238E27FC236}">
                <a16:creationId xmlns="" xmlns:a16="http://schemas.microsoft.com/office/drawing/2014/main" id="{7491C6FB-852A-4424-8D70-0FC06DDDF1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54380"/>
            <a:ext cx="9144000" cy="5349240"/>
          </a:xfrm>
          <a:prstGeom prst="rect">
            <a:avLst/>
          </a:prstGeom>
        </p:spPr>
      </p:pic>
      <p:sp>
        <p:nvSpPr>
          <p:cNvPr id="2" name="Text Placeholder 1"/>
          <p:cNvSpPr>
            <a:spLocks noGrp="1"/>
          </p:cNvSpPr>
          <p:nvPr>
            <p:ph type="body" sz="quarter" idx="10"/>
          </p:nvPr>
        </p:nvSpPr>
        <p:spPr/>
        <p:txBody>
          <a:bodyPr/>
          <a:lstStyle/>
          <a:p>
            <a:r>
              <a:rPr lang="en-US" dirty="0"/>
              <a:t>Women seated on carpet in Bethlehem</a:t>
            </a:r>
          </a:p>
        </p:txBody>
      </p:sp>
      <p:sp>
        <p:nvSpPr>
          <p:cNvPr id="3" name="Text Placeholder 2"/>
          <p:cNvSpPr>
            <a:spLocks noGrp="1"/>
          </p:cNvSpPr>
          <p:nvPr>
            <p:ph type="body" sz="quarter" idx="12"/>
          </p:nvPr>
        </p:nvSpPr>
        <p:spPr/>
        <p:txBody>
          <a:bodyPr/>
          <a:lstStyle/>
          <a:p>
            <a:r>
              <a:rPr lang="en-US"/>
              <a:t>1:19</a:t>
            </a:r>
          </a:p>
        </p:txBody>
      </p:sp>
      <p:sp>
        <p:nvSpPr>
          <p:cNvPr id="4" name="Title 3"/>
          <p:cNvSpPr>
            <a:spLocks noGrp="1"/>
          </p:cNvSpPr>
          <p:nvPr>
            <p:ph type="title"/>
          </p:nvPr>
        </p:nvSpPr>
        <p:spPr/>
        <p:txBody>
          <a:bodyPr/>
          <a:lstStyle/>
          <a:p>
            <a:r>
              <a:rPr lang="en-US" dirty="0"/>
              <a:t>The women said, “Can this be Naomi?”</a:t>
            </a:r>
          </a:p>
        </p:txBody>
      </p:sp>
    </p:spTree>
    <p:extLst>
      <p:ext uri="{BB962C8B-B14F-4D97-AF65-F5344CB8AC3E}">
        <p14:creationId xmlns:p14="http://schemas.microsoft.com/office/powerpoint/2010/main" val="419012762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“Naomi Street” sign in Jerusalem</a:t>
            </a:r>
          </a:p>
        </p:txBody>
      </p:sp>
      <p:sp>
        <p:nvSpPr>
          <p:cNvPr id="3" name="Text Placeholder 2"/>
          <p:cNvSpPr>
            <a:spLocks noGrp="1"/>
          </p:cNvSpPr>
          <p:nvPr>
            <p:ph type="body" sz="quarter" idx="12"/>
          </p:nvPr>
        </p:nvSpPr>
        <p:spPr/>
        <p:txBody>
          <a:bodyPr/>
          <a:lstStyle/>
          <a:p>
            <a:r>
              <a:rPr lang="en-US"/>
              <a:t>1:20</a:t>
            </a:r>
          </a:p>
        </p:txBody>
      </p:sp>
      <p:sp>
        <p:nvSpPr>
          <p:cNvPr id="4" name="Title 3"/>
          <p:cNvSpPr>
            <a:spLocks noGrp="1"/>
          </p:cNvSpPr>
          <p:nvPr>
            <p:ph type="title"/>
          </p:nvPr>
        </p:nvSpPr>
        <p:spPr/>
        <p:txBody>
          <a:bodyPr/>
          <a:lstStyle/>
          <a:p>
            <a:r>
              <a:rPr lang="en-US" dirty="0"/>
              <a:t>Do not call me “Naomi”; call me “Mara,” because the Almighty has dealt very bitterly with me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80760"/>
          </a:xfrm>
          <a:prstGeom prst="rect">
            <a:avLst/>
          </a:prstGeom>
        </p:spPr>
      </p:pic>
    </p:spTree>
    <p:extLst>
      <p:ext uri="{BB962C8B-B14F-4D97-AF65-F5344CB8AC3E}">
        <p14:creationId xmlns:p14="http://schemas.microsoft.com/office/powerpoint/2010/main" val="170094943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7800"/>
            <a:ext cx="9144000" cy="6492240"/>
          </a:xfrm>
          <a:prstGeom prst="rect">
            <a:avLst/>
          </a:prstGeom>
        </p:spPr>
      </p:pic>
      <p:sp>
        <p:nvSpPr>
          <p:cNvPr id="2" name="Text Placeholder 1"/>
          <p:cNvSpPr>
            <a:spLocks noGrp="1"/>
          </p:cNvSpPr>
          <p:nvPr>
            <p:ph type="body" sz="quarter" idx="10"/>
          </p:nvPr>
        </p:nvSpPr>
        <p:spPr/>
        <p:txBody>
          <a:bodyPr/>
          <a:lstStyle/>
          <a:p>
            <a:r>
              <a:rPr lang="en-US" dirty="0"/>
              <a:t>Girl filling a water jar in </a:t>
            </a:r>
            <a:r>
              <a:rPr lang="en-US" dirty="0" err="1"/>
              <a:t>Sepphoris</a:t>
            </a:r>
            <a:endParaRPr lang="en-US" dirty="0"/>
          </a:p>
        </p:txBody>
      </p:sp>
      <p:sp>
        <p:nvSpPr>
          <p:cNvPr id="3" name="Text Placeholder 2"/>
          <p:cNvSpPr>
            <a:spLocks noGrp="1"/>
          </p:cNvSpPr>
          <p:nvPr>
            <p:ph type="body" sz="quarter" idx="12"/>
          </p:nvPr>
        </p:nvSpPr>
        <p:spPr/>
        <p:txBody>
          <a:bodyPr/>
          <a:lstStyle/>
          <a:p>
            <a:r>
              <a:rPr lang="en-US"/>
              <a:t>1:21</a:t>
            </a:r>
          </a:p>
        </p:txBody>
      </p:sp>
      <p:sp>
        <p:nvSpPr>
          <p:cNvPr id="4" name="Title 3"/>
          <p:cNvSpPr>
            <a:spLocks noGrp="1"/>
          </p:cNvSpPr>
          <p:nvPr>
            <p:ph type="title"/>
          </p:nvPr>
        </p:nvSpPr>
        <p:spPr/>
        <p:txBody>
          <a:bodyPr/>
          <a:lstStyle/>
          <a:p>
            <a:r>
              <a:rPr lang="en-US" dirty="0"/>
              <a:t>I went out full, and Yahweh has brought me back empty</a:t>
            </a:r>
          </a:p>
        </p:txBody>
      </p:sp>
    </p:spTree>
    <p:extLst>
      <p:ext uri="{BB962C8B-B14F-4D97-AF65-F5344CB8AC3E}">
        <p14:creationId xmlns:p14="http://schemas.microsoft.com/office/powerpoint/2010/main" val="27794073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p&#10;&#10;Description automatically generated">
            <a:extLst>
              <a:ext uri="{FF2B5EF4-FFF2-40B4-BE49-F238E27FC236}">
                <a16:creationId xmlns="" xmlns:a16="http://schemas.microsoft.com/office/drawing/2014/main" id="{5754292E-E43C-4AAA-9878-67F26EDD1D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64"/>
            <a:ext cx="9144000" cy="6748272"/>
          </a:xfrm>
          <a:prstGeom prst="rect">
            <a:avLst/>
          </a:prstGeom>
        </p:spPr>
      </p:pic>
      <p:sp>
        <p:nvSpPr>
          <p:cNvPr id="2" name="Text Placeholder 1"/>
          <p:cNvSpPr>
            <a:spLocks noGrp="1"/>
          </p:cNvSpPr>
          <p:nvPr>
            <p:ph type="body" sz="quarter" idx="10"/>
          </p:nvPr>
        </p:nvSpPr>
        <p:spPr/>
        <p:txBody>
          <a:bodyPr/>
          <a:lstStyle/>
          <a:p>
            <a:r>
              <a:rPr lang="en-US" dirty="0"/>
              <a:t>Bethlehem (aerial view from the southeast)</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A certain man from Bethlehem of Judah</a:t>
            </a:r>
          </a:p>
        </p:txBody>
      </p:sp>
    </p:spTree>
    <p:extLst>
      <p:ext uri="{BB962C8B-B14F-4D97-AF65-F5344CB8AC3E}">
        <p14:creationId xmlns:p14="http://schemas.microsoft.com/office/powerpoint/2010/main" val="36636280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PLBL\Turkey Museums\Istanbul Archaeological Museum\Writing\Gezer Calendar, 10th c BC, tb041705445 bl.jpg"/>
          <p:cNvPicPr>
            <a:picLocks noChangeAspect="1" noChangeArrowheads="1"/>
          </p:cNvPicPr>
          <p:nvPr/>
        </p:nvPicPr>
        <p:blipFill rotWithShape="1">
          <a:blip r:embed="rId3">
            <a:extLst>
              <a:ext uri="{28A0092B-C50C-407E-A947-70E740481C1C}">
                <a14:useLocalDpi xmlns:a14="http://schemas.microsoft.com/office/drawing/2010/main" val="0"/>
              </a:ext>
            </a:extLst>
          </a:blip>
          <a:srcRect t="9692" b="11013"/>
          <a:stretch/>
        </p:blipFill>
        <p:spPr bwMode="auto">
          <a:xfrm>
            <a:off x="1036838" y="0"/>
            <a:ext cx="7070325"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Gezer Calendar, 10th century BC</a:t>
            </a:r>
          </a:p>
        </p:txBody>
      </p:sp>
      <p:sp>
        <p:nvSpPr>
          <p:cNvPr id="4" name="Text Placeholder 3"/>
          <p:cNvSpPr>
            <a:spLocks noGrp="1"/>
          </p:cNvSpPr>
          <p:nvPr>
            <p:ph type="body" sz="quarter" idx="12"/>
          </p:nvPr>
        </p:nvSpPr>
        <p:spPr/>
        <p:txBody>
          <a:bodyPr/>
          <a:lstStyle/>
          <a:p>
            <a:r>
              <a:rPr lang="en-US" dirty="0"/>
              <a:t>1:22</a:t>
            </a:r>
          </a:p>
        </p:txBody>
      </p:sp>
      <p:sp>
        <p:nvSpPr>
          <p:cNvPr id="2" name="Title 1"/>
          <p:cNvSpPr>
            <a:spLocks noGrp="1"/>
          </p:cNvSpPr>
          <p:nvPr>
            <p:ph type="title"/>
          </p:nvPr>
        </p:nvSpPr>
        <p:spPr/>
        <p:txBody>
          <a:bodyPr/>
          <a:lstStyle/>
          <a:p>
            <a:r>
              <a:rPr lang="en-US" dirty="0"/>
              <a:t>And they came to Bethlehem at the beginning of barley harvest</a:t>
            </a:r>
          </a:p>
        </p:txBody>
      </p:sp>
    </p:spTree>
    <p:extLst>
      <p:ext uri="{BB962C8B-B14F-4D97-AF65-F5344CB8AC3E}">
        <p14:creationId xmlns:p14="http://schemas.microsoft.com/office/powerpoint/2010/main" val="390271718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PLBL\16 Trees, Plants, and Flowers\02 Field Crops and Garden Plants\Barley\Barley field near Kiriath Gat, tb05220331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741" cy="6859672"/>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Barley field near </a:t>
            </a:r>
            <a:r>
              <a:rPr lang="en-US" dirty="0" err="1"/>
              <a:t>Kiriath</a:t>
            </a:r>
            <a:r>
              <a:rPr lang="en-US" dirty="0"/>
              <a:t> Gat</a:t>
            </a:r>
          </a:p>
        </p:txBody>
      </p:sp>
      <p:sp>
        <p:nvSpPr>
          <p:cNvPr id="4" name="Text Placeholder 3"/>
          <p:cNvSpPr>
            <a:spLocks noGrp="1"/>
          </p:cNvSpPr>
          <p:nvPr>
            <p:ph type="body" sz="quarter" idx="12"/>
          </p:nvPr>
        </p:nvSpPr>
        <p:spPr/>
        <p:txBody>
          <a:bodyPr/>
          <a:lstStyle/>
          <a:p>
            <a:r>
              <a:rPr lang="en-US" dirty="0"/>
              <a:t>1:22</a:t>
            </a:r>
          </a:p>
        </p:txBody>
      </p:sp>
      <p:sp>
        <p:nvSpPr>
          <p:cNvPr id="2" name="Title 1"/>
          <p:cNvSpPr>
            <a:spLocks noGrp="1"/>
          </p:cNvSpPr>
          <p:nvPr>
            <p:ph type="title"/>
          </p:nvPr>
        </p:nvSpPr>
        <p:spPr/>
        <p:txBody>
          <a:bodyPr/>
          <a:lstStyle/>
          <a:p>
            <a:r>
              <a:rPr lang="en-US" dirty="0"/>
              <a:t>And they came to Bethlehem at the beginning of barley harvest</a:t>
            </a:r>
          </a:p>
        </p:txBody>
      </p:sp>
    </p:spTree>
    <p:extLst>
      <p:ext uri="{BB962C8B-B14F-4D97-AF65-F5344CB8AC3E}">
        <p14:creationId xmlns:p14="http://schemas.microsoft.com/office/powerpoint/2010/main" val="159340055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Barley field near </a:t>
            </a:r>
            <a:r>
              <a:rPr lang="en-US" dirty="0" err="1"/>
              <a:t>Kiriath</a:t>
            </a:r>
            <a:r>
              <a:rPr lang="en-US" dirty="0"/>
              <a:t> Gat</a:t>
            </a:r>
          </a:p>
        </p:txBody>
      </p:sp>
      <p:sp>
        <p:nvSpPr>
          <p:cNvPr id="4" name="Text Placeholder 3"/>
          <p:cNvSpPr>
            <a:spLocks noGrp="1"/>
          </p:cNvSpPr>
          <p:nvPr>
            <p:ph type="body" sz="quarter" idx="12"/>
          </p:nvPr>
        </p:nvSpPr>
        <p:spPr/>
        <p:txBody>
          <a:bodyPr/>
          <a:lstStyle/>
          <a:p>
            <a:r>
              <a:rPr lang="en-US" dirty="0"/>
              <a:t>1:22</a:t>
            </a:r>
          </a:p>
        </p:txBody>
      </p:sp>
      <p:sp>
        <p:nvSpPr>
          <p:cNvPr id="2" name="Title 1"/>
          <p:cNvSpPr>
            <a:spLocks noGrp="1"/>
          </p:cNvSpPr>
          <p:nvPr>
            <p:ph type="title"/>
          </p:nvPr>
        </p:nvSpPr>
        <p:spPr/>
        <p:txBody>
          <a:bodyPr/>
          <a:lstStyle/>
          <a:p>
            <a:r>
              <a:rPr lang="en-US" dirty="0"/>
              <a:t>And they came to Bethlehem at the beginning of barley harvest</a:t>
            </a:r>
          </a:p>
        </p:txBody>
      </p:sp>
    </p:spTree>
    <p:extLst>
      <p:ext uri="{BB962C8B-B14F-4D97-AF65-F5344CB8AC3E}">
        <p14:creationId xmlns:p14="http://schemas.microsoft.com/office/powerpoint/2010/main" val="116689392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16 Trees, Plants, and Flowers\02 Field Crops and Garden Plants\Barley\Barley in field near Kiriath Gat, tb05220332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741" cy="6859672"/>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Barley field near </a:t>
            </a:r>
            <a:r>
              <a:rPr lang="en-US" dirty="0" err="1"/>
              <a:t>Kiriath</a:t>
            </a:r>
            <a:r>
              <a:rPr lang="en-US" dirty="0"/>
              <a:t> Gat</a:t>
            </a:r>
          </a:p>
        </p:txBody>
      </p:sp>
      <p:sp>
        <p:nvSpPr>
          <p:cNvPr id="4" name="Text Placeholder 3"/>
          <p:cNvSpPr>
            <a:spLocks noGrp="1"/>
          </p:cNvSpPr>
          <p:nvPr>
            <p:ph type="body" sz="quarter" idx="12"/>
          </p:nvPr>
        </p:nvSpPr>
        <p:spPr/>
        <p:txBody>
          <a:bodyPr/>
          <a:lstStyle/>
          <a:p>
            <a:r>
              <a:rPr lang="en-US" dirty="0"/>
              <a:t>1:22</a:t>
            </a:r>
          </a:p>
        </p:txBody>
      </p:sp>
      <p:sp>
        <p:nvSpPr>
          <p:cNvPr id="2" name="Title 1"/>
          <p:cNvSpPr>
            <a:spLocks noGrp="1"/>
          </p:cNvSpPr>
          <p:nvPr>
            <p:ph type="title"/>
          </p:nvPr>
        </p:nvSpPr>
        <p:spPr/>
        <p:txBody>
          <a:bodyPr/>
          <a:lstStyle/>
          <a:p>
            <a:r>
              <a:rPr lang="en-US" dirty="0"/>
              <a:t>And they came to Bethlehem at the beginning of barley harvest</a:t>
            </a:r>
          </a:p>
        </p:txBody>
      </p:sp>
    </p:spTree>
    <p:extLst>
      <p:ext uri="{BB962C8B-B14F-4D97-AF65-F5344CB8AC3E}">
        <p14:creationId xmlns:p14="http://schemas.microsoft.com/office/powerpoint/2010/main" val="2297169095"/>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16 Trees, Plants, and Flowers\02 Field Crops and Garden Plants\Barley\Barley field in harvest, Zafririm, gs0501944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9483"/>
            <a:ext cx="9144741" cy="6099034"/>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Barley field in </a:t>
            </a:r>
            <a:r>
              <a:rPr lang="en-US" dirty="0" err="1"/>
              <a:t>Zafririm</a:t>
            </a:r>
            <a:r>
              <a:rPr lang="en-US" dirty="0"/>
              <a:t> during harvest</a:t>
            </a:r>
          </a:p>
        </p:txBody>
      </p:sp>
      <p:sp>
        <p:nvSpPr>
          <p:cNvPr id="4" name="Text Placeholder 3"/>
          <p:cNvSpPr>
            <a:spLocks noGrp="1"/>
          </p:cNvSpPr>
          <p:nvPr>
            <p:ph type="body" sz="quarter" idx="12"/>
          </p:nvPr>
        </p:nvSpPr>
        <p:spPr/>
        <p:txBody>
          <a:bodyPr/>
          <a:lstStyle/>
          <a:p>
            <a:r>
              <a:rPr lang="en-US"/>
              <a:t>1:22</a:t>
            </a:r>
            <a:endParaRPr lang="en-US" dirty="0"/>
          </a:p>
        </p:txBody>
      </p:sp>
      <p:sp>
        <p:nvSpPr>
          <p:cNvPr id="2" name="Title 1"/>
          <p:cNvSpPr>
            <a:spLocks noGrp="1"/>
          </p:cNvSpPr>
          <p:nvPr>
            <p:ph type="title"/>
          </p:nvPr>
        </p:nvSpPr>
        <p:spPr/>
        <p:txBody>
          <a:bodyPr/>
          <a:lstStyle/>
          <a:p>
            <a:r>
              <a:rPr lang="en-US" dirty="0"/>
              <a:t>And they came to Bethlehem at the beginning of barley harvest</a:t>
            </a:r>
          </a:p>
        </p:txBody>
      </p:sp>
    </p:spTree>
    <p:extLst>
      <p:ext uri="{BB962C8B-B14F-4D97-AF65-F5344CB8AC3E}">
        <p14:creationId xmlns:p14="http://schemas.microsoft.com/office/powerpoint/2010/main" val="264654198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PLBL\HVHL - the 1900s\06 Traditional Life and Customs\Ruth Story\Ruth 1,22, The barley harvest was beginning, mat1013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03225"/>
            <a:ext cx="9144000" cy="605155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Harvesters at work</a:t>
            </a:r>
          </a:p>
        </p:txBody>
      </p:sp>
      <p:sp>
        <p:nvSpPr>
          <p:cNvPr id="4" name="Text Placeholder 3"/>
          <p:cNvSpPr>
            <a:spLocks noGrp="1"/>
          </p:cNvSpPr>
          <p:nvPr>
            <p:ph type="body" sz="quarter" idx="12"/>
          </p:nvPr>
        </p:nvSpPr>
        <p:spPr/>
        <p:txBody>
          <a:bodyPr/>
          <a:lstStyle/>
          <a:p>
            <a:r>
              <a:rPr lang="en-US" dirty="0"/>
              <a:t>1:22</a:t>
            </a:r>
          </a:p>
        </p:txBody>
      </p:sp>
      <p:sp>
        <p:nvSpPr>
          <p:cNvPr id="2" name="Title 1"/>
          <p:cNvSpPr>
            <a:spLocks noGrp="1"/>
          </p:cNvSpPr>
          <p:nvPr>
            <p:ph type="title"/>
          </p:nvPr>
        </p:nvSpPr>
        <p:spPr/>
        <p:txBody>
          <a:bodyPr/>
          <a:lstStyle/>
          <a:p>
            <a:r>
              <a:rPr lang="en-US" dirty="0"/>
              <a:t>And they came to Bethlehem at the beginning of barley harvest</a:t>
            </a:r>
          </a:p>
        </p:txBody>
      </p:sp>
    </p:spTree>
    <p:extLst>
      <p:ext uri="{BB962C8B-B14F-4D97-AF65-F5344CB8AC3E}">
        <p14:creationId xmlns:p14="http://schemas.microsoft.com/office/powerpoint/2010/main" val="343387268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7BD3CEB9-9175-42F0-A418-95A08594A8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 xmlns:a16="http://schemas.microsoft.com/office/drawing/2014/main" id="{118F15FD-E435-4162-AC62-7873BE584286}"/>
              </a:ext>
            </a:extLst>
          </p:cNvPr>
          <p:cNvSpPr>
            <a:spLocks noGrp="1"/>
          </p:cNvSpPr>
          <p:nvPr>
            <p:ph type="body" sz="quarter" idx="10"/>
          </p:nvPr>
        </p:nvSpPr>
        <p:spPr/>
        <p:txBody>
          <a:bodyPr/>
          <a:lstStyle/>
          <a:p>
            <a:r>
              <a:rPr lang="en-US" dirty="0"/>
              <a:t>Arab peasants reaping</a:t>
            </a:r>
          </a:p>
        </p:txBody>
      </p:sp>
      <p:sp>
        <p:nvSpPr>
          <p:cNvPr id="3" name="Text Placeholder 2">
            <a:extLst>
              <a:ext uri="{FF2B5EF4-FFF2-40B4-BE49-F238E27FC236}">
                <a16:creationId xmlns="" xmlns:a16="http://schemas.microsoft.com/office/drawing/2014/main" id="{39E75B96-0B18-44BF-96A3-9FC121019A10}"/>
              </a:ext>
            </a:extLst>
          </p:cNvPr>
          <p:cNvSpPr>
            <a:spLocks noGrp="1"/>
          </p:cNvSpPr>
          <p:nvPr>
            <p:ph type="body" sz="quarter" idx="12"/>
          </p:nvPr>
        </p:nvSpPr>
        <p:spPr/>
        <p:txBody>
          <a:bodyPr/>
          <a:lstStyle/>
          <a:p>
            <a:r>
              <a:rPr lang="en-US" dirty="0"/>
              <a:t>1:22</a:t>
            </a:r>
          </a:p>
        </p:txBody>
      </p:sp>
      <p:sp>
        <p:nvSpPr>
          <p:cNvPr id="4" name="Title 3">
            <a:extLst>
              <a:ext uri="{FF2B5EF4-FFF2-40B4-BE49-F238E27FC236}">
                <a16:creationId xmlns="" xmlns:a16="http://schemas.microsoft.com/office/drawing/2014/main" id="{3DB7CCCA-BC2A-47D6-BDAD-CC0A6C108628}"/>
              </a:ext>
            </a:extLst>
          </p:cNvPr>
          <p:cNvSpPr>
            <a:spLocks noGrp="1"/>
          </p:cNvSpPr>
          <p:nvPr>
            <p:ph type="title"/>
          </p:nvPr>
        </p:nvSpPr>
        <p:spPr/>
        <p:txBody>
          <a:bodyPr/>
          <a:lstStyle/>
          <a:p>
            <a:r>
              <a:rPr lang="en-US" dirty="0"/>
              <a:t>And they came to Bethlehem at the beginning of barley harvest</a:t>
            </a:r>
          </a:p>
        </p:txBody>
      </p:sp>
    </p:spTree>
    <p:extLst>
      <p:ext uri="{BB962C8B-B14F-4D97-AF65-F5344CB8AC3E}">
        <p14:creationId xmlns:p14="http://schemas.microsoft.com/office/powerpoint/2010/main" val="55035352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594CF057-5957-49ED-A35F-9900623AB8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13" y="0"/>
            <a:ext cx="9035573" cy="6858000"/>
          </a:xfrm>
          <a:prstGeom prst="rect">
            <a:avLst/>
          </a:prstGeom>
        </p:spPr>
      </p:pic>
      <p:sp>
        <p:nvSpPr>
          <p:cNvPr id="2" name="Text Placeholder 1">
            <a:extLst>
              <a:ext uri="{FF2B5EF4-FFF2-40B4-BE49-F238E27FC236}">
                <a16:creationId xmlns="" xmlns:a16="http://schemas.microsoft.com/office/drawing/2014/main" id="{F0FE0E78-54C3-4227-ACB6-8E346F5BE239}"/>
              </a:ext>
            </a:extLst>
          </p:cNvPr>
          <p:cNvSpPr>
            <a:spLocks noGrp="1"/>
          </p:cNvSpPr>
          <p:nvPr>
            <p:ph type="body" sz="quarter" idx="10"/>
          </p:nvPr>
        </p:nvSpPr>
        <p:spPr/>
        <p:txBody>
          <a:bodyPr/>
          <a:lstStyle/>
          <a:p>
            <a:r>
              <a:rPr lang="en-US" dirty="0"/>
              <a:t>Depiction of plowing, hoeing, reaping, threshing, and winnowing from tomb of </a:t>
            </a:r>
            <a:r>
              <a:rPr lang="en-US" dirty="0" err="1"/>
              <a:t>Paheri</a:t>
            </a:r>
            <a:r>
              <a:rPr lang="en-US" dirty="0"/>
              <a:t> in El-</a:t>
            </a:r>
            <a:r>
              <a:rPr lang="en-US" dirty="0" err="1"/>
              <a:t>Kab</a:t>
            </a:r>
            <a:endParaRPr lang="en-US" dirty="0"/>
          </a:p>
        </p:txBody>
      </p:sp>
      <p:sp>
        <p:nvSpPr>
          <p:cNvPr id="3" name="Text Placeholder 2">
            <a:extLst>
              <a:ext uri="{FF2B5EF4-FFF2-40B4-BE49-F238E27FC236}">
                <a16:creationId xmlns="" xmlns:a16="http://schemas.microsoft.com/office/drawing/2014/main" id="{9288CF1E-CD79-4067-88ED-321BFEA16589}"/>
              </a:ext>
            </a:extLst>
          </p:cNvPr>
          <p:cNvSpPr>
            <a:spLocks noGrp="1"/>
          </p:cNvSpPr>
          <p:nvPr>
            <p:ph type="body" sz="quarter" idx="12"/>
          </p:nvPr>
        </p:nvSpPr>
        <p:spPr/>
        <p:txBody>
          <a:bodyPr/>
          <a:lstStyle/>
          <a:p>
            <a:r>
              <a:rPr lang="en-US" dirty="0"/>
              <a:t>1:22</a:t>
            </a:r>
          </a:p>
        </p:txBody>
      </p:sp>
      <p:sp>
        <p:nvSpPr>
          <p:cNvPr id="4" name="Title 3">
            <a:extLst>
              <a:ext uri="{FF2B5EF4-FFF2-40B4-BE49-F238E27FC236}">
                <a16:creationId xmlns="" xmlns:a16="http://schemas.microsoft.com/office/drawing/2014/main" id="{61268BA5-6AA0-441F-A59B-B57444C77F35}"/>
              </a:ext>
            </a:extLst>
          </p:cNvPr>
          <p:cNvSpPr>
            <a:spLocks noGrp="1"/>
          </p:cNvSpPr>
          <p:nvPr>
            <p:ph type="title"/>
          </p:nvPr>
        </p:nvSpPr>
        <p:spPr/>
        <p:txBody>
          <a:bodyPr/>
          <a:lstStyle/>
          <a:p>
            <a:r>
              <a:rPr lang="en-US" dirty="0"/>
              <a:t>And they came to Bethlehem at the beginning of barley harvest</a:t>
            </a:r>
          </a:p>
        </p:txBody>
      </p:sp>
    </p:spTree>
    <p:extLst>
      <p:ext uri="{BB962C8B-B14F-4D97-AF65-F5344CB8AC3E}">
        <p14:creationId xmlns:p14="http://schemas.microsoft.com/office/powerpoint/2010/main" val="323112861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594CF057-5957-49ED-A35F-9900623AB8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13" y="0"/>
            <a:ext cx="9035573" cy="6858000"/>
          </a:xfrm>
          <a:prstGeom prst="rect">
            <a:avLst/>
          </a:prstGeom>
        </p:spPr>
      </p:pic>
      <p:sp>
        <p:nvSpPr>
          <p:cNvPr id="2" name="Text Placeholder 1">
            <a:extLst>
              <a:ext uri="{FF2B5EF4-FFF2-40B4-BE49-F238E27FC236}">
                <a16:creationId xmlns="" xmlns:a16="http://schemas.microsoft.com/office/drawing/2014/main" id="{F0FE0E78-54C3-4227-ACB6-8E346F5BE239}"/>
              </a:ext>
            </a:extLst>
          </p:cNvPr>
          <p:cNvSpPr>
            <a:spLocks noGrp="1"/>
          </p:cNvSpPr>
          <p:nvPr>
            <p:ph type="body" sz="quarter" idx="10"/>
          </p:nvPr>
        </p:nvSpPr>
        <p:spPr/>
        <p:txBody>
          <a:bodyPr/>
          <a:lstStyle/>
          <a:p>
            <a:r>
              <a:rPr lang="en-US" dirty="0"/>
              <a:t>Depiction of plowing, hoeing, reaping, threshing, and winnowing from tomb of </a:t>
            </a:r>
            <a:r>
              <a:rPr lang="en-US" dirty="0" err="1"/>
              <a:t>Paheri</a:t>
            </a:r>
            <a:r>
              <a:rPr lang="en-US" dirty="0"/>
              <a:t> in El-</a:t>
            </a:r>
            <a:r>
              <a:rPr lang="en-US" dirty="0" err="1"/>
              <a:t>Kab</a:t>
            </a:r>
            <a:endParaRPr lang="en-US" dirty="0"/>
          </a:p>
        </p:txBody>
      </p:sp>
      <p:sp>
        <p:nvSpPr>
          <p:cNvPr id="3" name="Text Placeholder 2">
            <a:extLst>
              <a:ext uri="{FF2B5EF4-FFF2-40B4-BE49-F238E27FC236}">
                <a16:creationId xmlns="" xmlns:a16="http://schemas.microsoft.com/office/drawing/2014/main" id="{9288CF1E-CD79-4067-88ED-321BFEA16589}"/>
              </a:ext>
            </a:extLst>
          </p:cNvPr>
          <p:cNvSpPr>
            <a:spLocks noGrp="1"/>
          </p:cNvSpPr>
          <p:nvPr>
            <p:ph type="body" sz="quarter" idx="12"/>
          </p:nvPr>
        </p:nvSpPr>
        <p:spPr/>
        <p:txBody>
          <a:bodyPr/>
          <a:lstStyle/>
          <a:p>
            <a:r>
              <a:rPr lang="en-US" dirty="0"/>
              <a:t>1:22</a:t>
            </a:r>
          </a:p>
        </p:txBody>
      </p:sp>
      <p:sp>
        <p:nvSpPr>
          <p:cNvPr id="4" name="Title 3">
            <a:extLst>
              <a:ext uri="{FF2B5EF4-FFF2-40B4-BE49-F238E27FC236}">
                <a16:creationId xmlns="" xmlns:a16="http://schemas.microsoft.com/office/drawing/2014/main" id="{61268BA5-6AA0-441F-A59B-B57444C77F35}"/>
              </a:ext>
            </a:extLst>
          </p:cNvPr>
          <p:cNvSpPr>
            <a:spLocks noGrp="1"/>
          </p:cNvSpPr>
          <p:nvPr>
            <p:ph type="title"/>
          </p:nvPr>
        </p:nvSpPr>
        <p:spPr/>
        <p:txBody>
          <a:bodyPr/>
          <a:lstStyle/>
          <a:p>
            <a:r>
              <a:rPr lang="en-US" dirty="0"/>
              <a:t>And they came to Bethlehem at the beginning of barley harvest</a:t>
            </a:r>
          </a:p>
        </p:txBody>
      </p:sp>
      <p:sp>
        <p:nvSpPr>
          <p:cNvPr id="7" name="Text Box 1029">
            <a:extLst>
              <a:ext uri="{FF2B5EF4-FFF2-40B4-BE49-F238E27FC236}">
                <a16:creationId xmlns="" xmlns:a16="http://schemas.microsoft.com/office/drawing/2014/main" id="{FEA6566E-EC91-4C65-A991-E0DA1A139E78}"/>
              </a:ext>
            </a:extLst>
          </p:cNvPr>
          <p:cNvSpPr txBox="1">
            <a:spLocks noChangeArrowheads="1"/>
          </p:cNvSpPr>
          <p:nvPr/>
        </p:nvSpPr>
        <p:spPr bwMode="auto">
          <a:xfrm>
            <a:off x="228600" y="4191000"/>
            <a:ext cx="1466299"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sowing seed</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by hand</a:t>
            </a:r>
          </a:p>
        </p:txBody>
      </p:sp>
      <p:sp>
        <p:nvSpPr>
          <p:cNvPr id="9" name="Text Box 1029">
            <a:extLst>
              <a:ext uri="{FF2B5EF4-FFF2-40B4-BE49-F238E27FC236}">
                <a16:creationId xmlns="" xmlns:a16="http://schemas.microsoft.com/office/drawing/2014/main" id="{FEA6566E-EC91-4C65-A991-E0DA1A139E78}"/>
              </a:ext>
            </a:extLst>
          </p:cNvPr>
          <p:cNvSpPr txBox="1">
            <a:spLocks noChangeArrowheads="1"/>
          </p:cNvSpPr>
          <p:nvPr/>
        </p:nvSpPr>
        <p:spPr bwMode="auto">
          <a:xfrm>
            <a:off x="54213" y="5669934"/>
            <a:ext cx="3042756"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a:solidFill>
                  <a:srgbClr val="FFFFFF"/>
                </a:solidFill>
                <a:effectLst>
                  <a:glow rad="76200">
                    <a:srgbClr val="000000">
                      <a:alpha val="60000"/>
                    </a:srgbClr>
                  </a:glow>
                </a:effectLst>
                <a:cs typeface="Calibri" pitchFamily="34" charset="0"/>
              </a:rPr>
              <a:t>plowing with team </a:t>
            </a:r>
            <a:r>
              <a:rPr lang="en-US" sz="2000" dirty="0">
                <a:solidFill>
                  <a:srgbClr val="FFFFFF"/>
                </a:solidFill>
                <a:effectLst>
                  <a:glow rad="76200">
                    <a:srgbClr val="000000">
                      <a:alpha val="60000"/>
                    </a:srgbClr>
                  </a:glow>
                </a:effectLst>
                <a:cs typeface="Calibri" pitchFamily="34" charset="0"/>
              </a:rPr>
              <a:t>of cattle</a:t>
            </a:r>
          </a:p>
        </p:txBody>
      </p:sp>
      <p:sp>
        <p:nvSpPr>
          <p:cNvPr id="10" name="Text Box 1029">
            <a:extLst>
              <a:ext uri="{FF2B5EF4-FFF2-40B4-BE49-F238E27FC236}">
                <a16:creationId xmlns="" xmlns:a16="http://schemas.microsoft.com/office/drawing/2014/main" id="{FEA6566E-EC91-4C65-A991-E0DA1A139E78}"/>
              </a:ext>
            </a:extLst>
          </p:cNvPr>
          <p:cNvSpPr txBox="1">
            <a:spLocks noChangeArrowheads="1"/>
          </p:cNvSpPr>
          <p:nvPr/>
        </p:nvSpPr>
        <p:spPr bwMode="auto">
          <a:xfrm>
            <a:off x="3953555" y="4626114"/>
            <a:ext cx="1530419"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plowing with</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hoes</a:t>
            </a:r>
          </a:p>
        </p:txBody>
      </p:sp>
      <p:sp>
        <p:nvSpPr>
          <p:cNvPr id="11" name="Text Box 1029">
            <a:extLst>
              <a:ext uri="{FF2B5EF4-FFF2-40B4-BE49-F238E27FC236}">
                <a16:creationId xmlns="" xmlns:a16="http://schemas.microsoft.com/office/drawing/2014/main" id="{FEA6566E-EC91-4C65-A991-E0DA1A139E78}"/>
              </a:ext>
            </a:extLst>
          </p:cNvPr>
          <p:cNvSpPr txBox="1">
            <a:spLocks noChangeArrowheads="1"/>
          </p:cNvSpPr>
          <p:nvPr/>
        </p:nvSpPr>
        <p:spPr bwMode="auto">
          <a:xfrm>
            <a:off x="6185143" y="5334000"/>
            <a:ext cx="2925673"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plowing </a:t>
            </a:r>
            <a:r>
              <a:rPr lang="en-US" sz="2000">
                <a:solidFill>
                  <a:srgbClr val="FFFFFF"/>
                </a:solidFill>
                <a:effectLst>
                  <a:glow rad="76200">
                    <a:srgbClr val="000000">
                      <a:alpha val="60000"/>
                    </a:srgbClr>
                  </a:glow>
                </a:effectLst>
                <a:cs typeface="Calibri" pitchFamily="34" charset="0"/>
              </a:rPr>
              <a:t>with team of men</a:t>
            </a:r>
            <a:endParaRPr lang="en-US" sz="2000" dirty="0">
              <a:solidFill>
                <a:srgbClr val="FFFFFF"/>
              </a:solidFill>
              <a:effectLst>
                <a:glow rad="76200">
                  <a:srgbClr val="000000">
                    <a:alpha val="60000"/>
                  </a:srgbClr>
                </a:glow>
              </a:effectLst>
              <a:cs typeface="Calibri" pitchFamily="34" charset="0"/>
            </a:endParaRPr>
          </a:p>
        </p:txBody>
      </p:sp>
      <p:sp>
        <p:nvSpPr>
          <p:cNvPr id="12" name="Text Box 1029">
            <a:extLst>
              <a:ext uri="{FF2B5EF4-FFF2-40B4-BE49-F238E27FC236}">
                <a16:creationId xmlns="" xmlns:a16="http://schemas.microsoft.com/office/drawing/2014/main" id="{FEA6566E-EC91-4C65-A991-E0DA1A139E78}"/>
              </a:ext>
            </a:extLst>
          </p:cNvPr>
          <p:cNvSpPr txBox="1">
            <a:spLocks noChangeArrowheads="1"/>
          </p:cNvSpPr>
          <p:nvPr/>
        </p:nvSpPr>
        <p:spPr bwMode="auto">
          <a:xfrm>
            <a:off x="2514600" y="3565880"/>
            <a:ext cx="2225161"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reaping with sickles</a:t>
            </a:r>
          </a:p>
        </p:txBody>
      </p:sp>
      <p:sp>
        <p:nvSpPr>
          <p:cNvPr id="14" name="Text Box 1029">
            <a:extLst>
              <a:ext uri="{FF2B5EF4-FFF2-40B4-BE49-F238E27FC236}">
                <a16:creationId xmlns="" xmlns:a16="http://schemas.microsoft.com/office/drawing/2014/main" id="{FEA6566E-EC91-4C65-A991-E0DA1A139E78}"/>
              </a:ext>
            </a:extLst>
          </p:cNvPr>
          <p:cNvSpPr txBox="1">
            <a:spLocks noChangeArrowheads="1"/>
          </p:cNvSpPr>
          <p:nvPr/>
        </p:nvSpPr>
        <p:spPr bwMode="auto">
          <a:xfrm>
            <a:off x="3843656" y="1568814"/>
            <a:ext cx="2334230"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a:solidFill>
                  <a:srgbClr val="FFFFFF"/>
                </a:solidFill>
                <a:effectLst>
                  <a:glow rad="76200">
                    <a:srgbClr val="000000">
                      <a:alpha val="60000"/>
                    </a:srgbClr>
                  </a:glow>
                </a:effectLst>
                <a:cs typeface="Calibri" pitchFamily="34" charset="0"/>
              </a:rPr>
              <a:t>threshing with cattle</a:t>
            </a:r>
            <a:endParaRPr lang="en-US" sz="2000" dirty="0">
              <a:solidFill>
                <a:srgbClr val="FFFFFF"/>
              </a:solidFill>
              <a:effectLst>
                <a:glow rad="76200">
                  <a:srgbClr val="000000">
                    <a:alpha val="60000"/>
                  </a:srgbClr>
                </a:glow>
              </a:effectLst>
              <a:cs typeface="Calibri" pitchFamily="34" charset="0"/>
            </a:endParaRPr>
          </a:p>
        </p:txBody>
      </p:sp>
      <p:sp>
        <p:nvSpPr>
          <p:cNvPr id="15" name="Text Box 1029">
            <a:extLst>
              <a:ext uri="{FF2B5EF4-FFF2-40B4-BE49-F238E27FC236}">
                <a16:creationId xmlns="" xmlns:a16="http://schemas.microsoft.com/office/drawing/2014/main" id="{FEA6566E-EC91-4C65-A991-E0DA1A139E78}"/>
              </a:ext>
            </a:extLst>
          </p:cNvPr>
          <p:cNvSpPr txBox="1">
            <a:spLocks noChangeArrowheads="1"/>
          </p:cNvSpPr>
          <p:nvPr/>
        </p:nvSpPr>
        <p:spPr bwMode="auto">
          <a:xfrm>
            <a:off x="6846127" y="1261038"/>
            <a:ext cx="2297873"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carrying baskets</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of grain to threshing</a:t>
            </a:r>
          </a:p>
        </p:txBody>
      </p:sp>
      <p:sp>
        <p:nvSpPr>
          <p:cNvPr id="16" name="Text Box 1029">
            <a:extLst>
              <a:ext uri="{FF2B5EF4-FFF2-40B4-BE49-F238E27FC236}">
                <a16:creationId xmlns="" xmlns:a16="http://schemas.microsoft.com/office/drawing/2014/main" id="{FEA6566E-EC91-4C65-A991-E0DA1A139E78}"/>
              </a:ext>
            </a:extLst>
          </p:cNvPr>
          <p:cNvSpPr txBox="1">
            <a:spLocks noChangeArrowheads="1"/>
          </p:cNvSpPr>
          <p:nvPr/>
        </p:nvSpPr>
        <p:spPr bwMode="auto">
          <a:xfrm>
            <a:off x="1729340" y="1445151"/>
            <a:ext cx="1847814"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winnowing with</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hand shovels</a:t>
            </a:r>
          </a:p>
        </p:txBody>
      </p:sp>
      <p:sp>
        <p:nvSpPr>
          <p:cNvPr id="17" name="Text Box 1029">
            <a:extLst>
              <a:ext uri="{FF2B5EF4-FFF2-40B4-BE49-F238E27FC236}">
                <a16:creationId xmlns="" xmlns:a16="http://schemas.microsoft.com/office/drawing/2014/main" id="{FEA6566E-EC91-4C65-A991-E0DA1A139E78}"/>
              </a:ext>
            </a:extLst>
          </p:cNvPr>
          <p:cNvSpPr txBox="1">
            <a:spLocks noChangeArrowheads="1"/>
          </p:cNvSpPr>
          <p:nvPr/>
        </p:nvSpPr>
        <p:spPr bwMode="auto">
          <a:xfrm>
            <a:off x="93230" y="520596"/>
            <a:ext cx="1339020"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scribe atop</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grain pile</a:t>
            </a:r>
          </a:p>
        </p:txBody>
      </p:sp>
      <p:sp>
        <p:nvSpPr>
          <p:cNvPr id="18" name="Text Box 1029">
            <a:extLst>
              <a:ext uri="{FF2B5EF4-FFF2-40B4-BE49-F238E27FC236}">
                <a16:creationId xmlns="" xmlns:a16="http://schemas.microsoft.com/office/drawing/2014/main" id="{FEA6566E-EC91-4C65-A991-E0DA1A139E78}"/>
              </a:ext>
            </a:extLst>
          </p:cNvPr>
          <p:cNvSpPr txBox="1">
            <a:spLocks noChangeArrowheads="1"/>
          </p:cNvSpPr>
          <p:nvPr/>
        </p:nvSpPr>
        <p:spPr bwMode="auto">
          <a:xfrm>
            <a:off x="994406" y="2173970"/>
            <a:ext cx="3521670"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stopping to drink for work is hot</a:t>
            </a:r>
          </a:p>
        </p:txBody>
      </p:sp>
      <p:sp>
        <p:nvSpPr>
          <p:cNvPr id="20" name="Arc 19"/>
          <p:cNvSpPr/>
          <p:nvPr/>
        </p:nvSpPr>
        <p:spPr>
          <a:xfrm rot="21336551">
            <a:off x="4114803" y="2349547"/>
            <a:ext cx="912084" cy="914400"/>
          </a:xfrm>
          <a:prstGeom prst="arc">
            <a:avLst>
              <a:gd name="adj1" fmla="val 15509174"/>
              <a:gd name="adj2" fmla="val 20357738"/>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21" name="Text Box 1029">
            <a:extLst>
              <a:ext uri="{FF2B5EF4-FFF2-40B4-BE49-F238E27FC236}">
                <a16:creationId xmlns="" xmlns:a16="http://schemas.microsoft.com/office/drawing/2014/main" id="{FEA6566E-EC91-4C65-A991-E0DA1A139E78}"/>
              </a:ext>
            </a:extLst>
          </p:cNvPr>
          <p:cNvSpPr txBox="1">
            <a:spLocks noChangeArrowheads="1"/>
          </p:cNvSpPr>
          <p:nvPr/>
        </p:nvSpPr>
        <p:spPr bwMode="auto">
          <a:xfrm>
            <a:off x="-8292" y="1493076"/>
            <a:ext cx="1529265"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sacking grain</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for granary</a:t>
            </a:r>
          </a:p>
        </p:txBody>
      </p:sp>
      <p:sp>
        <p:nvSpPr>
          <p:cNvPr id="22" name="Text Box 1029">
            <a:extLst>
              <a:ext uri="{FF2B5EF4-FFF2-40B4-BE49-F238E27FC236}">
                <a16:creationId xmlns="" xmlns:a16="http://schemas.microsoft.com/office/drawing/2014/main" id="{FEA6566E-EC91-4C65-A991-E0DA1A139E78}"/>
              </a:ext>
            </a:extLst>
          </p:cNvPr>
          <p:cNvSpPr txBox="1">
            <a:spLocks noChangeArrowheads="1"/>
          </p:cNvSpPr>
          <p:nvPr/>
        </p:nvSpPr>
        <p:spPr bwMode="auto">
          <a:xfrm>
            <a:off x="7031352" y="3517320"/>
            <a:ext cx="2141677"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fanning jars to</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keep contents cool</a:t>
            </a:r>
          </a:p>
        </p:txBody>
      </p:sp>
      <p:sp>
        <p:nvSpPr>
          <p:cNvPr id="23" name="Arc 22"/>
          <p:cNvSpPr/>
          <p:nvPr/>
        </p:nvSpPr>
        <p:spPr>
          <a:xfrm rot="21336551">
            <a:off x="1388773" y="4386028"/>
            <a:ext cx="912084" cy="914400"/>
          </a:xfrm>
          <a:prstGeom prst="arc">
            <a:avLst>
              <a:gd name="adj1" fmla="val 15509174"/>
              <a:gd name="adj2" fmla="val 20357738"/>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24" name="Text Box 1029">
            <a:extLst>
              <a:ext uri="{FF2B5EF4-FFF2-40B4-BE49-F238E27FC236}">
                <a16:creationId xmlns="" xmlns:a16="http://schemas.microsoft.com/office/drawing/2014/main" id="{FEA6566E-EC91-4C65-A991-E0DA1A139E78}"/>
              </a:ext>
            </a:extLst>
          </p:cNvPr>
          <p:cNvSpPr txBox="1">
            <a:spLocks noChangeArrowheads="1"/>
          </p:cNvSpPr>
          <p:nvPr/>
        </p:nvSpPr>
        <p:spPr bwMode="auto">
          <a:xfrm>
            <a:off x="3254310" y="4215563"/>
            <a:ext cx="1383712"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a:solidFill>
                  <a:srgbClr val="FFFFFF"/>
                </a:solidFill>
                <a:effectLst>
                  <a:glow rad="76200">
                    <a:srgbClr val="000000">
                      <a:alpha val="60000"/>
                    </a:srgbClr>
                  </a:glow>
                </a:effectLst>
                <a:cs typeface="Calibri" pitchFamily="34" charset="0"/>
              </a:rPr>
              <a:t>bag of seed</a:t>
            </a:r>
            <a:endParaRPr lang="en-US" sz="2000" dirty="0">
              <a:solidFill>
                <a:srgbClr val="FFFFFF"/>
              </a:solidFill>
              <a:effectLst>
                <a:glow rad="76200">
                  <a:srgbClr val="000000">
                    <a:alpha val="60000"/>
                  </a:srgbClr>
                </a:glow>
              </a:effectLst>
              <a:cs typeface="Calibri" pitchFamily="34" charset="0"/>
            </a:endParaRPr>
          </a:p>
        </p:txBody>
      </p:sp>
      <p:cxnSp>
        <p:nvCxnSpPr>
          <p:cNvPr id="25" name="Straight Arrow Connector 24">
            <a:extLst>
              <a:ext uri="{FF2B5EF4-FFF2-40B4-BE49-F238E27FC236}">
                <a16:creationId xmlns="" xmlns:a16="http://schemas.microsoft.com/office/drawing/2014/main" id="{6834BC5A-37CE-48A2-8840-BDA80ACD419A}"/>
              </a:ext>
            </a:extLst>
          </p:cNvPr>
          <p:cNvCxnSpPr/>
          <p:nvPr/>
        </p:nvCxnSpPr>
        <p:spPr>
          <a:xfrm flipH="1">
            <a:off x="3037285" y="4544943"/>
            <a:ext cx="340284" cy="612927"/>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29" name="Text Box 1029">
            <a:extLst>
              <a:ext uri="{FF2B5EF4-FFF2-40B4-BE49-F238E27FC236}">
                <a16:creationId xmlns="" xmlns:a16="http://schemas.microsoft.com/office/drawing/2014/main" id="{FEA6566E-EC91-4C65-A991-E0DA1A139E78}"/>
              </a:ext>
            </a:extLst>
          </p:cNvPr>
          <p:cNvSpPr txBox="1">
            <a:spLocks noChangeArrowheads="1"/>
          </p:cNvSpPr>
          <p:nvPr/>
        </p:nvSpPr>
        <p:spPr bwMode="auto">
          <a:xfrm>
            <a:off x="655235" y="2598512"/>
            <a:ext cx="1968103" cy="1015663"/>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woman and child</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gleaning behind</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reapers</a:t>
            </a:r>
          </a:p>
        </p:txBody>
      </p:sp>
    </p:spTree>
    <p:extLst>
      <p:ext uri="{BB962C8B-B14F-4D97-AF65-F5344CB8AC3E}">
        <p14:creationId xmlns:p14="http://schemas.microsoft.com/office/powerpoint/2010/main" val="204638056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440E95AE-7EE2-40F9-A4CC-DC77D92F2D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072" y="0"/>
            <a:ext cx="5705856" cy="6858000"/>
          </a:xfrm>
          <a:prstGeom prst="rect">
            <a:avLst/>
          </a:prstGeom>
        </p:spPr>
      </p:pic>
      <p:sp>
        <p:nvSpPr>
          <p:cNvPr id="2" name="Text Placeholder 1">
            <a:extLst>
              <a:ext uri="{FF2B5EF4-FFF2-40B4-BE49-F238E27FC236}">
                <a16:creationId xmlns="" xmlns:a16="http://schemas.microsoft.com/office/drawing/2014/main" id="{CA1052AB-2358-4FF5-B3DE-8174DE46A1A5}"/>
              </a:ext>
            </a:extLst>
          </p:cNvPr>
          <p:cNvSpPr>
            <a:spLocks noGrp="1"/>
          </p:cNvSpPr>
          <p:nvPr>
            <p:ph type="body" sz="quarter" idx="10"/>
          </p:nvPr>
        </p:nvSpPr>
        <p:spPr/>
        <p:txBody>
          <a:bodyPr/>
          <a:lstStyle/>
          <a:p>
            <a:r>
              <a:rPr lang="en-US" dirty="0"/>
              <a:t>Depiction of Ramesses III reaping, from the Mortuary Temple at </a:t>
            </a:r>
            <a:r>
              <a:rPr lang="en-US" dirty="0" err="1"/>
              <a:t>Medinet</a:t>
            </a:r>
            <a:r>
              <a:rPr lang="en-US" dirty="0"/>
              <a:t> </a:t>
            </a:r>
            <a:r>
              <a:rPr lang="en-US" dirty="0" err="1"/>
              <a:t>Habu</a:t>
            </a:r>
            <a:endParaRPr lang="en-US" dirty="0"/>
          </a:p>
        </p:txBody>
      </p:sp>
      <p:sp>
        <p:nvSpPr>
          <p:cNvPr id="3" name="Text Placeholder 2">
            <a:extLst>
              <a:ext uri="{FF2B5EF4-FFF2-40B4-BE49-F238E27FC236}">
                <a16:creationId xmlns="" xmlns:a16="http://schemas.microsoft.com/office/drawing/2014/main" id="{D70BD481-1C46-4813-B2B7-1C04AF093EA3}"/>
              </a:ext>
            </a:extLst>
          </p:cNvPr>
          <p:cNvSpPr>
            <a:spLocks noGrp="1"/>
          </p:cNvSpPr>
          <p:nvPr>
            <p:ph type="body" sz="quarter" idx="12"/>
          </p:nvPr>
        </p:nvSpPr>
        <p:spPr/>
        <p:txBody>
          <a:bodyPr/>
          <a:lstStyle/>
          <a:p>
            <a:r>
              <a:rPr lang="en-US" dirty="0"/>
              <a:t>1:22</a:t>
            </a:r>
          </a:p>
        </p:txBody>
      </p:sp>
      <p:sp>
        <p:nvSpPr>
          <p:cNvPr id="4" name="Title 3">
            <a:extLst>
              <a:ext uri="{FF2B5EF4-FFF2-40B4-BE49-F238E27FC236}">
                <a16:creationId xmlns="" xmlns:a16="http://schemas.microsoft.com/office/drawing/2014/main" id="{A7F53128-028B-4382-AA78-B87098CDB975}"/>
              </a:ext>
            </a:extLst>
          </p:cNvPr>
          <p:cNvSpPr>
            <a:spLocks noGrp="1"/>
          </p:cNvSpPr>
          <p:nvPr>
            <p:ph type="title"/>
          </p:nvPr>
        </p:nvSpPr>
        <p:spPr/>
        <p:txBody>
          <a:bodyPr/>
          <a:lstStyle/>
          <a:p>
            <a:r>
              <a:rPr lang="en-US" dirty="0"/>
              <a:t>And they came to Bethlehem at the beginning of barley harvest</a:t>
            </a:r>
          </a:p>
        </p:txBody>
      </p:sp>
    </p:spTree>
    <p:extLst>
      <p:ext uri="{BB962C8B-B14F-4D97-AF65-F5344CB8AC3E}">
        <p14:creationId xmlns:p14="http://schemas.microsoft.com/office/powerpoint/2010/main" val="6764405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1800"/>
            <a:ext cx="9144000" cy="5971032"/>
          </a:xfrm>
          <a:prstGeom prst="rect">
            <a:avLst/>
          </a:prstGeom>
        </p:spPr>
      </p:pic>
      <p:sp>
        <p:nvSpPr>
          <p:cNvPr id="3" name="Text Placeholder 2"/>
          <p:cNvSpPr>
            <a:spLocks noGrp="1"/>
          </p:cNvSpPr>
          <p:nvPr>
            <p:ph type="body" sz="quarter" idx="10"/>
          </p:nvPr>
        </p:nvSpPr>
        <p:spPr/>
        <p:txBody>
          <a:bodyPr/>
          <a:lstStyle/>
          <a:p>
            <a:r>
              <a:rPr lang="en-US" dirty="0"/>
              <a:t>Bethlehem (aerial view from the east)</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a:t>
            </a:r>
          </a:p>
        </p:txBody>
      </p:sp>
    </p:spTree>
    <p:extLst>
      <p:ext uri="{BB962C8B-B14F-4D97-AF65-F5344CB8AC3E}">
        <p14:creationId xmlns:p14="http://schemas.microsoft.com/office/powerpoint/2010/main" val="2045858500"/>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box&#10;&#10;Description generated with high confidence">
            <a:extLst>
              <a:ext uri="{FF2B5EF4-FFF2-40B4-BE49-F238E27FC236}">
                <a16:creationId xmlns="" xmlns:a16="http://schemas.microsoft.com/office/drawing/2014/main" id="{58B6F9E8-B25D-4F82-95BC-F570E21CFE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847" y="0"/>
            <a:ext cx="8736306" cy="6858000"/>
          </a:xfrm>
          <a:prstGeom prst="rect">
            <a:avLst/>
          </a:prstGeom>
        </p:spPr>
      </p:pic>
      <p:sp>
        <p:nvSpPr>
          <p:cNvPr id="2" name="Text Placeholder 1">
            <a:extLst>
              <a:ext uri="{FF2B5EF4-FFF2-40B4-BE49-F238E27FC236}">
                <a16:creationId xmlns="" xmlns:a16="http://schemas.microsoft.com/office/drawing/2014/main" id="{3C5DF9AE-9F9C-4ECB-94E4-79EA26ADD791}"/>
              </a:ext>
            </a:extLst>
          </p:cNvPr>
          <p:cNvSpPr>
            <a:spLocks noGrp="1"/>
          </p:cNvSpPr>
          <p:nvPr>
            <p:ph type="body" sz="quarter" idx="10"/>
          </p:nvPr>
        </p:nvSpPr>
        <p:spPr/>
        <p:txBody>
          <a:bodyPr/>
          <a:lstStyle/>
          <a:p>
            <a:r>
              <a:rPr lang="en-US" dirty="0"/>
              <a:t>Painting of workers preparing the ground, from the tomb of </a:t>
            </a:r>
            <a:r>
              <a:rPr lang="en-US" dirty="0" err="1"/>
              <a:t>Ounsou</a:t>
            </a:r>
            <a:r>
              <a:rPr lang="en-US" dirty="0"/>
              <a:t>, 1450 BC</a:t>
            </a:r>
          </a:p>
        </p:txBody>
      </p:sp>
      <p:sp>
        <p:nvSpPr>
          <p:cNvPr id="3" name="Text Placeholder 2">
            <a:extLst>
              <a:ext uri="{FF2B5EF4-FFF2-40B4-BE49-F238E27FC236}">
                <a16:creationId xmlns="" xmlns:a16="http://schemas.microsoft.com/office/drawing/2014/main" id="{63388BFE-3000-4CBA-B8BC-64F033112DB0}"/>
              </a:ext>
            </a:extLst>
          </p:cNvPr>
          <p:cNvSpPr>
            <a:spLocks noGrp="1"/>
          </p:cNvSpPr>
          <p:nvPr>
            <p:ph type="body" sz="quarter" idx="12"/>
          </p:nvPr>
        </p:nvSpPr>
        <p:spPr/>
        <p:txBody>
          <a:bodyPr/>
          <a:lstStyle/>
          <a:p>
            <a:r>
              <a:rPr lang="en-US" dirty="0"/>
              <a:t>1:22</a:t>
            </a:r>
          </a:p>
        </p:txBody>
      </p:sp>
      <p:sp>
        <p:nvSpPr>
          <p:cNvPr id="4" name="Title 3">
            <a:extLst>
              <a:ext uri="{FF2B5EF4-FFF2-40B4-BE49-F238E27FC236}">
                <a16:creationId xmlns="" xmlns:a16="http://schemas.microsoft.com/office/drawing/2014/main" id="{A4A58A02-CCCF-458D-9A79-B0DFA2D5E890}"/>
              </a:ext>
            </a:extLst>
          </p:cNvPr>
          <p:cNvSpPr>
            <a:spLocks noGrp="1"/>
          </p:cNvSpPr>
          <p:nvPr>
            <p:ph type="title"/>
          </p:nvPr>
        </p:nvSpPr>
        <p:spPr/>
        <p:txBody>
          <a:bodyPr/>
          <a:lstStyle/>
          <a:p>
            <a:r>
              <a:rPr lang="en-US" dirty="0"/>
              <a:t>And they came to Bethlehem at the beginning of barley harvest</a:t>
            </a:r>
          </a:p>
        </p:txBody>
      </p:sp>
    </p:spTree>
    <p:extLst>
      <p:ext uri="{BB962C8B-B14F-4D97-AF65-F5344CB8AC3E}">
        <p14:creationId xmlns:p14="http://schemas.microsoft.com/office/powerpoint/2010/main" val="190655548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0C622F0D-B3DC-4694-93D4-2A005910FBC0}"/>
              </a:ext>
            </a:extLst>
          </p:cNvPr>
          <p:cNvSpPr>
            <a:spLocks noGrp="1"/>
          </p:cNvSpPr>
          <p:nvPr>
            <p:ph type="body" sz="quarter" idx="10"/>
          </p:nvPr>
        </p:nvSpPr>
        <p:spPr/>
        <p:txBody>
          <a:bodyPr/>
          <a:lstStyle/>
          <a:p>
            <a:r>
              <a:rPr lang="en-US" dirty="0"/>
              <a:t>Iron scythe (or sickle) from Beth </a:t>
            </a:r>
            <a:r>
              <a:rPr lang="en-US" dirty="0" err="1"/>
              <a:t>Shemesh</a:t>
            </a:r>
            <a:r>
              <a:rPr lang="en-US" dirty="0"/>
              <a:t>, 701–586 BC</a:t>
            </a:r>
          </a:p>
        </p:txBody>
      </p:sp>
      <p:sp>
        <p:nvSpPr>
          <p:cNvPr id="3" name="Text Placeholder 2">
            <a:extLst>
              <a:ext uri="{FF2B5EF4-FFF2-40B4-BE49-F238E27FC236}">
                <a16:creationId xmlns="" xmlns:a16="http://schemas.microsoft.com/office/drawing/2014/main" id="{4E75257A-BA0B-4919-8A8E-80B4A3C1F868}"/>
              </a:ext>
            </a:extLst>
          </p:cNvPr>
          <p:cNvSpPr>
            <a:spLocks noGrp="1"/>
          </p:cNvSpPr>
          <p:nvPr>
            <p:ph type="body" sz="quarter" idx="12"/>
          </p:nvPr>
        </p:nvSpPr>
        <p:spPr/>
        <p:txBody>
          <a:bodyPr/>
          <a:lstStyle/>
          <a:p>
            <a:r>
              <a:rPr lang="en-US" dirty="0"/>
              <a:t>1:22</a:t>
            </a:r>
          </a:p>
        </p:txBody>
      </p:sp>
      <p:sp>
        <p:nvSpPr>
          <p:cNvPr id="4" name="Title 3">
            <a:extLst>
              <a:ext uri="{FF2B5EF4-FFF2-40B4-BE49-F238E27FC236}">
                <a16:creationId xmlns="" xmlns:a16="http://schemas.microsoft.com/office/drawing/2014/main" id="{B5E14578-43AB-41D6-B13C-B8A3107A8F99}"/>
              </a:ext>
            </a:extLst>
          </p:cNvPr>
          <p:cNvSpPr>
            <a:spLocks noGrp="1"/>
          </p:cNvSpPr>
          <p:nvPr>
            <p:ph type="title"/>
          </p:nvPr>
        </p:nvSpPr>
        <p:spPr/>
        <p:txBody>
          <a:bodyPr/>
          <a:lstStyle/>
          <a:p>
            <a:r>
              <a:rPr lang="en-US" dirty="0"/>
              <a:t>And they came to Bethlehem at the beginning of barley harvest</a:t>
            </a:r>
          </a:p>
        </p:txBody>
      </p:sp>
      <p:pic>
        <p:nvPicPr>
          <p:cNvPr id="6" name="Picture 5">
            <a:extLst>
              <a:ext uri="{FF2B5EF4-FFF2-40B4-BE49-F238E27FC236}">
                <a16:creationId xmlns="" xmlns:a16="http://schemas.microsoft.com/office/drawing/2014/main" id="{A74C0D41-E3AF-4F34-85F5-2EDB1935DD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93292"/>
            <a:ext cx="9144000" cy="4471416"/>
          </a:xfrm>
          <a:prstGeom prst="rect">
            <a:avLst/>
          </a:prstGeom>
        </p:spPr>
      </p:pic>
    </p:spTree>
    <p:extLst>
      <p:ext uri="{BB962C8B-B14F-4D97-AF65-F5344CB8AC3E}">
        <p14:creationId xmlns:p14="http://schemas.microsoft.com/office/powerpoint/2010/main" val="15499588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1800"/>
            <a:ext cx="9144000" cy="5971032"/>
          </a:xfrm>
          <a:prstGeom prst="rect">
            <a:avLst/>
          </a:prstGeom>
        </p:spPr>
      </p:pic>
      <p:sp>
        <p:nvSpPr>
          <p:cNvPr id="3" name="Text Placeholder 2"/>
          <p:cNvSpPr>
            <a:spLocks noGrp="1"/>
          </p:cNvSpPr>
          <p:nvPr>
            <p:ph type="body" sz="quarter" idx="10"/>
          </p:nvPr>
        </p:nvSpPr>
        <p:spPr/>
        <p:txBody>
          <a:bodyPr/>
          <a:lstStyle/>
          <a:p>
            <a:r>
              <a:rPr lang="en-US" dirty="0"/>
              <a:t>Bethlehem (aerial view from the east)</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a:t>
            </a:r>
          </a:p>
        </p:txBody>
      </p:sp>
      <p:sp>
        <p:nvSpPr>
          <p:cNvPr id="16" name="Text Box 1029">
            <a:extLst>
              <a:ext uri="{FF2B5EF4-FFF2-40B4-BE49-F238E27FC236}">
                <a16:creationId xmlns="" xmlns:a16="http://schemas.microsoft.com/office/drawing/2014/main" id="{02236C3F-C949-49DB-9098-050E237D8722}"/>
              </a:ext>
            </a:extLst>
          </p:cNvPr>
          <p:cNvSpPr txBox="1">
            <a:spLocks noChangeArrowheads="1"/>
          </p:cNvSpPr>
          <p:nvPr/>
        </p:nvSpPr>
        <p:spPr bwMode="auto">
          <a:xfrm>
            <a:off x="4595101" y="3978999"/>
            <a:ext cx="205748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00"/>
                </a:solidFill>
                <a:effectLst>
                  <a:glow rad="76200">
                    <a:srgbClr val="000000">
                      <a:alpha val="60000"/>
                    </a:srgbClr>
                  </a:glow>
                </a:effectLst>
                <a:cs typeface="Calibri" pitchFamily="34" charset="0"/>
              </a:rPr>
              <a:t>Church of Nativity</a:t>
            </a:r>
          </a:p>
        </p:txBody>
      </p:sp>
      <p:sp>
        <p:nvSpPr>
          <p:cNvPr id="17" name="Text Box 1029">
            <a:extLst>
              <a:ext uri="{FF2B5EF4-FFF2-40B4-BE49-F238E27FC236}">
                <a16:creationId xmlns="" xmlns:a16="http://schemas.microsoft.com/office/drawing/2014/main" id="{849661AC-D672-4E9A-91BF-13C544DCD1D5}"/>
              </a:ext>
            </a:extLst>
          </p:cNvPr>
          <p:cNvSpPr txBox="1">
            <a:spLocks noChangeArrowheads="1"/>
          </p:cNvSpPr>
          <p:nvPr/>
        </p:nvSpPr>
        <p:spPr bwMode="auto">
          <a:xfrm>
            <a:off x="2819400" y="5008953"/>
            <a:ext cx="2048638" cy="707886"/>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00"/>
                </a:solidFill>
                <a:effectLst>
                  <a:glow rad="76200">
                    <a:srgbClr val="000000">
                      <a:alpha val="60000"/>
                    </a:srgbClr>
                  </a:glow>
                </a:effectLst>
                <a:cs typeface="Calibri" pitchFamily="34" charset="0"/>
              </a:rPr>
              <a:t>approximate area</a:t>
            </a:r>
          </a:p>
          <a:p>
            <a:pPr algn="ctr" fontAlgn="base">
              <a:spcBef>
                <a:spcPct val="0"/>
              </a:spcBef>
              <a:spcAft>
                <a:spcPct val="0"/>
              </a:spcAft>
              <a:defRPr/>
            </a:pPr>
            <a:r>
              <a:rPr lang="en-US" sz="2000" dirty="0">
                <a:solidFill>
                  <a:srgbClr val="FFFF00"/>
                </a:solidFill>
                <a:effectLst>
                  <a:glow rad="76200">
                    <a:srgbClr val="000000">
                      <a:alpha val="60000"/>
                    </a:srgbClr>
                  </a:glow>
                </a:effectLst>
                <a:cs typeface="Calibri" pitchFamily="34" charset="0"/>
              </a:rPr>
              <a:t>of Iron Age village</a:t>
            </a:r>
          </a:p>
        </p:txBody>
      </p:sp>
      <p:sp>
        <p:nvSpPr>
          <p:cNvPr id="18" name="Freeform 10">
            <a:extLst>
              <a:ext uri="{FF2B5EF4-FFF2-40B4-BE49-F238E27FC236}">
                <a16:creationId xmlns="" xmlns:a16="http://schemas.microsoft.com/office/drawing/2014/main" id="{1F59BD53-8FE5-474D-A5EC-43014D8D3F36}"/>
              </a:ext>
            </a:extLst>
          </p:cNvPr>
          <p:cNvSpPr/>
          <p:nvPr/>
        </p:nvSpPr>
        <p:spPr>
          <a:xfrm>
            <a:off x="2370594" y="4401772"/>
            <a:ext cx="2679095" cy="1734454"/>
          </a:xfrm>
          <a:custGeom>
            <a:avLst/>
            <a:gdLst>
              <a:gd name="connsiteX0" fmla="*/ 1896606 w 2679095"/>
              <a:gd name="connsiteY0" fmla="*/ 31683 h 1734454"/>
              <a:gd name="connsiteX1" fmla="*/ 1710559 w 2679095"/>
              <a:gd name="connsiteY1" fmla="*/ 3973 h 1734454"/>
              <a:gd name="connsiteX2" fmla="*/ 1548263 w 2679095"/>
              <a:gd name="connsiteY2" fmla="*/ 3973 h 1734454"/>
              <a:gd name="connsiteX3" fmla="*/ 1358258 w 2679095"/>
              <a:gd name="connsiteY3" fmla="*/ 39599 h 1734454"/>
              <a:gd name="connsiteX4" fmla="*/ 1089084 w 2679095"/>
              <a:gd name="connsiteY4" fmla="*/ 130644 h 1734454"/>
              <a:gd name="connsiteX5" fmla="*/ 764492 w 2679095"/>
              <a:gd name="connsiteY5" fmla="*/ 296898 h 1734454"/>
              <a:gd name="connsiteX6" fmla="*/ 483442 w 2679095"/>
              <a:gd name="connsiteY6" fmla="*/ 518571 h 1734454"/>
              <a:gd name="connsiteX7" fmla="*/ 143016 w 2679095"/>
              <a:gd name="connsiteY7" fmla="*/ 981709 h 1734454"/>
              <a:gd name="connsiteX8" fmla="*/ 4471 w 2679095"/>
              <a:gd name="connsiteY8" fmla="*/ 1314218 h 1734454"/>
              <a:gd name="connsiteX9" fmla="*/ 55931 w 2679095"/>
              <a:gd name="connsiteY9" fmla="*/ 1464638 h 1734454"/>
              <a:gd name="connsiteX10" fmla="*/ 269687 w 2679095"/>
              <a:gd name="connsiteY10" fmla="*/ 1579433 h 1734454"/>
              <a:gd name="connsiteX11" fmla="*/ 883245 w 2679095"/>
              <a:gd name="connsiteY11" fmla="*/ 1702145 h 1734454"/>
              <a:gd name="connsiteX12" fmla="*/ 1575972 w 2679095"/>
              <a:gd name="connsiteY12" fmla="*/ 1733812 h 1734454"/>
              <a:gd name="connsiteX13" fmla="*/ 2272658 w 2679095"/>
              <a:gd name="connsiteY13" fmla="*/ 1682353 h 1734454"/>
              <a:gd name="connsiteX14" fmla="*/ 2573500 w 2679095"/>
              <a:gd name="connsiteY14" fmla="*/ 1500264 h 1734454"/>
              <a:gd name="connsiteX15" fmla="*/ 2676419 w 2679095"/>
              <a:gd name="connsiteY15" fmla="*/ 1199423 h 1734454"/>
              <a:gd name="connsiteX16" fmla="*/ 2640793 w 2679095"/>
              <a:gd name="connsiteY16" fmla="*/ 688784 h 1734454"/>
              <a:gd name="connsiteX17" fmla="*/ 2553707 w 2679095"/>
              <a:gd name="connsiteY17" fmla="*/ 383984 h 1734454"/>
              <a:gd name="connsiteX18" fmla="*/ 2442871 w 2679095"/>
              <a:gd name="connsiteY18" fmla="*/ 193979 h 1734454"/>
              <a:gd name="connsiteX19" fmla="*/ 2292450 w 2679095"/>
              <a:gd name="connsiteY19" fmla="*/ 114810 h 17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79095" h="1734454">
                <a:moveTo>
                  <a:pt x="1896606" y="31683"/>
                </a:moveTo>
                <a:cubicBezTo>
                  <a:pt x="1832611" y="20137"/>
                  <a:pt x="1768616" y="8591"/>
                  <a:pt x="1710559" y="3973"/>
                </a:cubicBezTo>
                <a:cubicBezTo>
                  <a:pt x="1652502" y="-645"/>
                  <a:pt x="1606980" y="-1965"/>
                  <a:pt x="1548263" y="3973"/>
                </a:cubicBezTo>
                <a:cubicBezTo>
                  <a:pt x="1489546" y="9911"/>
                  <a:pt x="1434788" y="18487"/>
                  <a:pt x="1358258" y="39599"/>
                </a:cubicBezTo>
                <a:cubicBezTo>
                  <a:pt x="1281728" y="60711"/>
                  <a:pt x="1188045" y="87761"/>
                  <a:pt x="1089084" y="130644"/>
                </a:cubicBezTo>
                <a:cubicBezTo>
                  <a:pt x="990123" y="173527"/>
                  <a:pt x="865432" y="232244"/>
                  <a:pt x="764492" y="296898"/>
                </a:cubicBezTo>
                <a:cubicBezTo>
                  <a:pt x="663552" y="361552"/>
                  <a:pt x="587021" y="404436"/>
                  <a:pt x="483442" y="518571"/>
                </a:cubicBezTo>
                <a:cubicBezTo>
                  <a:pt x="379863" y="632706"/>
                  <a:pt x="222844" y="849101"/>
                  <a:pt x="143016" y="981709"/>
                </a:cubicBezTo>
                <a:cubicBezTo>
                  <a:pt x="63188" y="1114317"/>
                  <a:pt x="18985" y="1233730"/>
                  <a:pt x="4471" y="1314218"/>
                </a:cubicBezTo>
                <a:cubicBezTo>
                  <a:pt x="-10043" y="1394706"/>
                  <a:pt x="11728" y="1420436"/>
                  <a:pt x="55931" y="1464638"/>
                </a:cubicBezTo>
                <a:cubicBezTo>
                  <a:pt x="100134" y="1508840"/>
                  <a:pt x="131801" y="1539849"/>
                  <a:pt x="269687" y="1579433"/>
                </a:cubicBezTo>
                <a:cubicBezTo>
                  <a:pt x="407573" y="1619017"/>
                  <a:pt x="665531" y="1676415"/>
                  <a:pt x="883245" y="1702145"/>
                </a:cubicBezTo>
                <a:cubicBezTo>
                  <a:pt x="1100959" y="1727875"/>
                  <a:pt x="1344403" y="1737111"/>
                  <a:pt x="1575972" y="1733812"/>
                </a:cubicBezTo>
                <a:cubicBezTo>
                  <a:pt x="1807541" y="1730513"/>
                  <a:pt x="2106403" y="1721278"/>
                  <a:pt x="2272658" y="1682353"/>
                </a:cubicBezTo>
                <a:cubicBezTo>
                  <a:pt x="2438913" y="1643428"/>
                  <a:pt x="2506207" y="1580752"/>
                  <a:pt x="2573500" y="1500264"/>
                </a:cubicBezTo>
                <a:cubicBezTo>
                  <a:pt x="2640793" y="1419776"/>
                  <a:pt x="2665204" y="1334670"/>
                  <a:pt x="2676419" y="1199423"/>
                </a:cubicBezTo>
                <a:cubicBezTo>
                  <a:pt x="2687635" y="1064176"/>
                  <a:pt x="2661245" y="824691"/>
                  <a:pt x="2640793" y="688784"/>
                </a:cubicBezTo>
                <a:cubicBezTo>
                  <a:pt x="2620341" y="552878"/>
                  <a:pt x="2586694" y="466452"/>
                  <a:pt x="2553707" y="383984"/>
                </a:cubicBezTo>
                <a:cubicBezTo>
                  <a:pt x="2520720" y="301516"/>
                  <a:pt x="2486414" y="238841"/>
                  <a:pt x="2442871" y="193979"/>
                </a:cubicBezTo>
                <a:cubicBezTo>
                  <a:pt x="2399328" y="149117"/>
                  <a:pt x="2292450" y="114810"/>
                  <a:pt x="2292450" y="114810"/>
                </a:cubicBezTo>
              </a:path>
            </a:pathLst>
          </a:custGeom>
          <a:noFill/>
          <a:ln w="22225" cap="flat" cmpd="sng" algn="ctr">
            <a:solidFill>
              <a:srgbClr val="FFFF00"/>
            </a:solidFill>
            <a:prstDash val="sysDash"/>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FFFF00"/>
              </a:solidFill>
              <a:latin typeface="Arial"/>
              <a:ea typeface=""/>
              <a:cs typeface=""/>
            </a:endParaRPr>
          </a:p>
        </p:txBody>
      </p:sp>
      <p:sp>
        <p:nvSpPr>
          <p:cNvPr id="19" name="Parallelogram 18">
            <a:extLst>
              <a:ext uri="{FF2B5EF4-FFF2-40B4-BE49-F238E27FC236}">
                <a16:creationId xmlns="" xmlns:a16="http://schemas.microsoft.com/office/drawing/2014/main" id="{1F3C9F00-1851-48E9-9C9D-8C73971CCF3B}"/>
              </a:ext>
            </a:extLst>
          </p:cNvPr>
          <p:cNvSpPr/>
          <p:nvPr/>
        </p:nvSpPr>
        <p:spPr>
          <a:xfrm rot="252997">
            <a:off x="4073857" y="4388615"/>
            <a:ext cx="658311" cy="369983"/>
          </a:xfrm>
          <a:prstGeom prst="parallelogram">
            <a:avLst>
              <a:gd name="adj" fmla="val 65230"/>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FFFF00"/>
              </a:solidFill>
              <a:latin typeface="Arial"/>
              <a:ea typeface=""/>
              <a:cs typeface=""/>
            </a:endParaRPr>
          </a:p>
        </p:txBody>
      </p:sp>
      <p:sp>
        <p:nvSpPr>
          <p:cNvPr id="20" name="Text Box 1029">
            <a:extLst>
              <a:ext uri="{FF2B5EF4-FFF2-40B4-BE49-F238E27FC236}">
                <a16:creationId xmlns="" xmlns:a16="http://schemas.microsoft.com/office/drawing/2014/main" id="{2EE44417-3A6C-4814-AA51-8C72D7290EE0}"/>
              </a:ext>
            </a:extLst>
          </p:cNvPr>
          <p:cNvSpPr txBox="1">
            <a:spLocks noChangeArrowheads="1"/>
          </p:cNvSpPr>
          <p:nvPr/>
        </p:nvSpPr>
        <p:spPr bwMode="auto">
          <a:xfrm>
            <a:off x="152400" y="1143000"/>
            <a:ext cx="1823897"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00"/>
                </a:solidFill>
                <a:effectLst>
                  <a:glow rad="76200">
                    <a:srgbClr val="000000">
                      <a:alpha val="60000"/>
                    </a:srgbClr>
                  </a:glow>
                </a:effectLst>
                <a:cs typeface="Calibri" pitchFamily="34" charset="0"/>
              </a:rPr>
              <a:t>Road to Hebron</a:t>
            </a:r>
          </a:p>
        </p:txBody>
      </p:sp>
      <p:cxnSp>
        <p:nvCxnSpPr>
          <p:cNvPr id="21" name="Straight Arrow Connector 20">
            <a:extLst>
              <a:ext uri="{FF2B5EF4-FFF2-40B4-BE49-F238E27FC236}">
                <a16:creationId xmlns="" xmlns:a16="http://schemas.microsoft.com/office/drawing/2014/main" id="{5072333C-EF51-4792-8333-B449F473A272}"/>
              </a:ext>
            </a:extLst>
          </p:cNvPr>
          <p:cNvCxnSpPr/>
          <p:nvPr/>
        </p:nvCxnSpPr>
        <p:spPr>
          <a:xfrm flipH="1" flipV="1">
            <a:off x="1143000" y="914400"/>
            <a:ext cx="76200" cy="162561"/>
          </a:xfrm>
          <a:prstGeom prst="straightConnector1">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22" name="Text Box 1029">
            <a:extLst>
              <a:ext uri="{FF2B5EF4-FFF2-40B4-BE49-F238E27FC236}">
                <a16:creationId xmlns="" xmlns:a16="http://schemas.microsoft.com/office/drawing/2014/main" id="{97468122-0578-42E7-8598-679E572F8D41}"/>
              </a:ext>
            </a:extLst>
          </p:cNvPr>
          <p:cNvSpPr txBox="1">
            <a:spLocks noChangeArrowheads="1"/>
          </p:cNvSpPr>
          <p:nvPr/>
        </p:nvSpPr>
        <p:spPr bwMode="auto">
          <a:xfrm>
            <a:off x="7010400" y="2057400"/>
            <a:ext cx="2097305"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00"/>
                </a:solidFill>
                <a:effectLst>
                  <a:glow rad="76200">
                    <a:srgbClr val="000000">
                      <a:alpha val="60000"/>
                    </a:srgbClr>
                  </a:glow>
                </a:effectLst>
                <a:cs typeface="Calibri" pitchFamily="34" charset="0"/>
              </a:rPr>
              <a:t>Road to Jerusalem</a:t>
            </a:r>
          </a:p>
        </p:txBody>
      </p:sp>
      <p:cxnSp>
        <p:nvCxnSpPr>
          <p:cNvPr id="23" name="Straight Arrow Connector 22">
            <a:extLst>
              <a:ext uri="{FF2B5EF4-FFF2-40B4-BE49-F238E27FC236}">
                <a16:creationId xmlns="" xmlns:a16="http://schemas.microsoft.com/office/drawing/2014/main" id="{1D07C17D-3106-4B6F-AC52-6C66DED23B9A}"/>
              </a:ext>
            </a:extLst>
          </p:cNvPr>
          <p:cNvCxnSpPr/>
          <p:nvPr/>
        </p:nvCxnSpPr>
        <p:spPr>
          <a:xfrm>
            <a:off x="8534400" y="2523550"/>
            <a:ext cx="304800" cy="50800"/>
          </a:xfrm>
          <a:prstGeom prst="straightConnector1">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15114451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Bethlehem (from the north)</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a:t>
            </a:r>
          </a:p>
        </p:txBody>
      </p:sp>
    </p:spTree>
    <p:extLst>
      <p:ext uri="{BB962C8B-B14F-4D97-AF65-F5344CB8AC3E}">
        <p14:creationId xmlns:p14="http://schemas.microsoft.com/office/powerpoint/2010/main" val="30884666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Bethlehem (from the north)</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a:t>
            </a:r>
          </a:p>
        </p:txBody>
      </p:sp>
      <p:sp>
        <p:nvSpPr>
          <p:cNvPr id="7" name="Text Box 1029"/>
          <p:cNvSpPr txBox="1">
            <a:spLocks noChangeArrowheads="1"/>
          </p:cNvSpPr>
          <p:nvPr/>
        </p:nvSpPr>
        <p:spPr bwMode="auto">
          <a:xfrm>
            <a:off x="5105400" y="1428690"/>
            <a:ext cx="205748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 of Nativity</a:t>
            </a:r>
          </a:p>
        </p:txBody>
      </p:sp>
      <p:sp>
        <p:nvSpPr>
          <p:cNvPr id="8" name="Oval 7"/>
          <p:cNvSpPr/>
          <p:nvPr/>
        </p:nvSpPr>
        <p:spPr>
          <a:xfrm rot="21429638">
            <a:off x="66896" y="2064657"/>
            <a:ext cx="6101520" cy="983063"/>
          </a:xfrm>
          <a:prstGeom prst="ellipse">
            <a:avLst/>
          </a:prstGeom>
          <a:noFill/>
          <a:ln w="22225" cap="flat" cmpd="sng" algn="ctr">
            <a:solidFill>
              <a:srgbClr val="FFFFFF"/>
            </a:solidFill>
            <a:prstDash val="sysDash"/>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9" name="Text Box 1029"/>
          <p:cNvSpPr txBox="1">
            <a:spLocks noChangeArrowheads="1"/>
          </p:cNvSpPr>
          <p:nvPr/>
        </p:nvSpPr>
        <p:spPr bwMode="auto">
          <a:xfrm>
            <a:off x="1163615" y="2356133"/>
            <a:ext cx="3941785"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approximate area of Iron Age village</a:t>
            </a:r>
          </a:p>
        </p:txBody>
      </p:sp>
      <p:sp>
        <p:nvSpPr>
          <p:cNvPr id="6" name="Line 9"/>
          <p:cNvSpPr>
            <a:spLocks noChangeShapeType="1"/>
          </p:cNvSpPr>
          <p:nvPr/>
        </p:nvSpPr>
        <p:spPr bwMode="auto">
          <a:xfrm flipH="1">
            <a:off x="5244045" y="1828800"/>
            <a:ext cx="152400" cy="47631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Tree>
    <p:extLst>
      <p:ext uri="{BB962C8B-B14F-4D97-AF65-F5344CB8AC3E}">
        <p14:creationId xmlns:p14="http://schemas.microsoft.com/office/powerpoint/2010/main" val="10239771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outdoor, sky, field, photo&#10;&#10;Description generated with very high confidence">
            <a:extLst>
              <a:ext uri="{FF2B5EF4-FFF2-40B4-BE49-F238E27FC236}">
                <a16:creationId xmlns="" xmlns:a16="http://schemas.microsoft.com/office/drawing/2014/main" id="{D17D661B-FCAE-4C4C-8474-F02571138F63}"/>
              </a:ext>
            </a:extLst>
          </p:cNvPr>
          <p:cNvPicPr>
            <a:picLocks noChangeAspect="1"/>
          </p:cNvPicPr>
          <p:nvPr/>
        </p:nvPicPr>
        <p:blipFill rotWithShape="1">
          <a:blip r:embed="rId3">
            <a:extLst>
              <a:ext uri="{28A0092B-C50C-407E-A947-70E740481C1C}">
                <a14:useLocalDpi xmlns:a14="http://schemas.microsoft.com/office/drawing/2010/main" val="0"/>
              </a:ext>
            </a:extLst>
          </a:blip>
          <a:srcRect b="8635"/>
          <a:stretch/>
        </p:blipFill>
        <p:spPr>
          <a:xfrm>
            <a:off x="0" y="0"/>
            <a:ext cx="9143999" cy="6666807"/>
          </a:xfrm>
          <a:prstGeom prst="rect">
            <a:avLst/>
          </a:prstGeom>
        </p:spPr>
      </p:pic>
      <p:sp>
        <p:nvSpPr>
          <p:cNvPr id="3" name="Text Placeholder 2"/>
          <p:cNvSpPr>
            <a:spLocks noGrp="1"/>
          </p:cNvSpPr>
          <p:nvPr>
            <p:ph type="body" sz="quarter" idx="10"/>
          </p:nvPr>
        </p:nvSpPr>
        <p:spPr/>
        <p:txBody>
          <a:bodyPr/>
          <a:lstStyle/>
          <a:p>
            <a:r>
              <a:rPr lang="en-US" dirty="0"/>
              <a:t>Bethlehem (from the north)</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a:t>
            </a:r>
          </a:p>
        </p:txBody>
      </p:sp>
    </p:spTree>
    <p:extLst>
      <p:ext uri="{BB962C8B-B14F-4D97-AF65-F5344CB8AC3E}">
        <p14:creationId xmlns:p14="http://schemas.microsoft.com/office/powerpoint/2010/main" val="36440370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Bethlehem (aerial view from the southeast)</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68680"/>
            <a:ext cx="9144000" cy="5148072"/>
          </a:xfrm>
          <a:prstGeom prst="rect">
            <a:avLst/>
          </a:prstGeom>
        </p:spPr>
      </p:pic>
    </p:spTree>
    <p:extLst>
      <p:ext uri="{BB962C8B-B14F-4D97-AF65-F5344CB8AC3E}">
        <p14:creationId xmlns:p14="http://schemas.microsoft.com/office/powerpoint/2010/main" val="2311259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reet sign on a pole&#10;&#10;Description generated with very high confidence">
            <a:extLst>
              <a:ext uri="{FF2B5EF4-FFF2-40B4-BE49-F238E27FC236}">
                <a16:creationId xmlns="" xmlns:a16="http://schemas.microsoft.com/office/drawing/2014/main" id="{9B4DE738-B680-4651-B98E-D357D8340B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“Jephthah Street” sign in Jerusalem</a:t>
            </a:r>
          </a:p>
        </p:txBody>
      </p:sp>
      <p:sp>
        <p:nvSpPr>
          <p:cNvPr id="3" name="Text Placeholder 2"/>
          <p:cNvSpPr>
            <a:spLocks noGrp="1"/>
          </p:cNvSpPr>
          <p:nvPr>
            <p:ph type="body" sz="quarter" idx="12"/>
          </p:nvPr>
        </p:nvSpPr>
        <p:spPr/>
        <p:txBody>
          <a:bodyPr/>
          <a:lstStyle/>
          <a:p>
            <a:r>
              <a:rPr lang="en-US"/>
              <a:t>1:1</a:t>
            </a:r>
          </a:p>
        </p:txBody>
      </p:sp>
      <p:sp>
        <p:nvSpPr>
          <p:cNvPr id="4" name="Title 3"/>
          <p:cNvSpPr>
            <a:spLocks noGrp="1"/>
          </p:cNvSpPr>
          <p:nvPr>
            <p:ph type="title"/>
          </p:nvPr>
        </p:nvSpPr>
        <p:spPr/>
        <p:txBody>
          <a:bodyPr/>
          <a:lstStyle/>
          <a:p>
            <a:r>
              <a:rPr lang="en-US" dirty="0"/>
              <a:t>In the days when the judges governed</a:t>
            </a:r>
          </a:p>
        </p:txBody>
      </p:sp>
    </p:spTree>
    <p:extLst>
      <p:ext uri="{BB962C8B-B14F-4D97-AF65-F5344CB8AC3E}">
        <p14:creationId xmlns:p14="http://schemas.microsoft.com/office/powerpoint/2010/main" val="42928084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Bethlehem (aerial view from the southeast)</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68680"/>
            <a:ext cx="9144000" cy="5148072"/>
          </a:xfrm>
          <a:prstGeom prst="rect">
            <a:avLst/>
          </a:prstGeom>
        </p:spPr>
      </p:pic>
      <p:sp>
        <p:nvSpPr>
          <p:cNvPr id="6" name="Text Box 1029"/>
          <p:cNvSpPr txBox="1">
            <a:spLocks noChangeArrowheads="1"/>
          </p:cNvSpPr>
          <p:nvPr/>
        </p:nvSpPr>
        <p:spPr bwMode="auto">
          <a:xfrm>
            <a:off x="5257800" y="3733800"/>
            <a:ext cx="205748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 of Nativity</a:t>
            </a:r>
          </a:p>
        </p:txBody>
      </p:sp>
      <p:sp>
        <p:nvSpPr>
          <p:cNvPr id="7" name="Parallelogram 6"/>
          <p:cNvSpPr/>
          <p:nvPr/>
        </p:nvSpPr>
        <p:spPr>
          <a:xfrm rot="13341167">
            <a:off x="4345437" y="3981675"/>
            <a:ext cx="1215125" cy="657022"/>
          </a:xfrm>
          <a:prstGeom prst="parallelogram">
            <a:avLst>
              <a:gd name="adj" fmla="val 60242"/>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8" name="Text Box 1029"/>
          <p:cNvSpPr txBox="1">
            <a:spLocks noChangeArrowheads="1"/>
          </p:cNvSpPr>
          <p:nvPr/>
        </p:nvSpPr>
        <p:spPr bwMode="auto">
          <a:xfrm>
            <a:off x="3835160" y="5176396"/>
            <a:ext cx="3941785"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approximate area of Iron Age village</a:t>
            </a:r>
          </a:p>
        </p:txBody>
      </p:sp>
    </p:spTree>
    <p:extLst>
      <p:ext uri="{BB962C8B-B14F-4D97-AF65-F5344CB8AC3E}">
        <p14:creationId xmlns:p14="http://schemas.microsoft.com/office/powerpoint/2010/main" val="8798184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Bethlehem (aerial view from the south)</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38928"/>
          </a:xfrm>
          <a:prstGeom prst="rect">
            <a:avLst/>
          </a:prstGeom>
        </p:spPr>
      </p:pic>
    </p:spTree>
    <p:extLst>
      <p:ext uri="{BB962C8B-B14F-4D97-AF65-F5344CB8AC3E}">
        <p14:creationId xmlns:p14="http://schemas.microsoft.com/office/powerpoint/2010/main" val="9038685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Bethlehem (aerial view from the south)</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38928"/>
          </a:xfrm>
          <a:prstGeom prst="rect">
            <a:avLst/>
          </a:prstGeom>
        </p:spPr>
      </p:pic>
      <p:sp>
        <p:nvSpPr>
          <p:cNvPr id="6" name="Text Box 1029"/>
          <p:cNvSpPr txBox="1">
            <a:spLocks noChangeArrowheads="1"/>
          </p:cNvSpPr>
          <p:nvPr/>
        </p:nvSpPr>
        <p:spPr bwMode="auto">
          <a:xfrm>
            <a:off x="1078906" y="3241078"/>
            <a:ext cx="205748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 of Nativity</a:t>
            </a:r>
          </a:p>
        </p:txBody>
      </p:sp>
      <p:sp>
        <p:nvSpPr>
          <p:cNvPr id="7" name="Text Box 1029"/>
          <p:cNvSpPr txBox="1">
            <a:spLocks noChangeArrowheads="1"/>
          </p:cNvSpPr>
          <p:nvPr/>
        </p:nvSpPr>
        <p:spPr bwMode="auto">
          <a:xfrm>
            <a:off x="3990393" y="4150446"/>
            <a:ext cx="2291012" cy="707886"/>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approximate area of</a:t>
            </a:r>
          </a:p>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 Iron Age village</a:t>
            </a:r>
          </a:p>
        </p:txBody>
      </p:sp>
      <p:sp>
        <p:nvSpPr>
          <p:cNvPr id="12" name="Freeform 11"/>
          <p:cNvSpPr/>
          <p:nvPr/>
        </p:nvSpPr>
        <p:spPr>
          <a:xfrm>
            <a:off x="2415288" y="3649785"/>
            <a:ext cx="5005934" cy="1889064"/>
          </a:xfrm>
          <a:custGeom>
            <a:avLst/>
            <a:gdLst>
              <a:gd name="connsiteX0" fmla="*/ 1562743 w 5005934"/>
              <a:gd name="connsiteY0" fmla="*/ 0 h 1889064"/>
              <a:gd name="connsiteX1" fmla="*/ 2391174 w 5005934"/>
              <a:gd name="connsiteY1" fmla="*/ 15630 h 1889064"/>
              <a:gd name="connsiteX2" fmla="*/ 3602558 w 5005934"/>
              <a:gd name="connsiteY2" fmla="*/ 125046 h 1889064"/>
              <a:gd name="connsiteX3" fmla="*/ 4313758 w 5005934"/>
              <a:gd name="connsiteY3" fmla="*/ 226646 h 1889064"/>
              <a:gd name="connsiteX4" fmla="*/ 4782681 w 5005934"/>
              <a:gd name="connsiteY4" fmla="*/ 390769 h 1889064"/>
              <a:gd name="connsiteX5" fmla="*/ 4993697 w 5005934"/>
              <a:gd name="connsiteY5" fmla="*/ 633046 h 1889064"/>
              <a:gd name="connsiteX6" fmla="*/ 4938989 w 5005934"/>
              <a:gd name="connsiteY6" fmla="*/ 976923 h 1889064"/>
              <a:gd name="connsiteX7" fmla="*/ 4595112 w 5005934"/>
              <a:gd name="connsiteY7" fmla="*/ 1328615 h 1889064"/>
              <a:gd name="connsiteX8" fmla="*/ 3915174 w 5005934"/>
              <a:gd name="connsiteY8" fmla="*/ 1672492 h 1889064"/>
              <a:gd name="connsiteX9" fmla="*/ 3196158 w 5005934"/>
              <a:gd name="connsiteY9" fmla="*/ 1828800 h 1889064"/>
              <a:gd name="connsiteX10" fmla="*/ 2266127 w 5005934"/>
              <a:gd name="connsiteY10" fmla="*/ 1875692 h 1889064"/>
              <a:gd name="connsiteX11" fmla="*/ 1156343 w 5005934"/>
              <a:gd name="connsiteY11" fmla="*/ 1602153 h 1889064"/>
              <a:gd name="connsiteX12" fmla="*/ 109081 w 5005934"/>
              <a:gd name="connsiteY12" fmla="*/ 1062892 h 1889064"/>
              <a:gd name="connsiteX13" fmla="*/ 101266 w 5005934"/>
              <a:gd name="connsiteY13" fmla="*/ 445477 h 1889064"/>
              <a:gd name="connsiteX14" fmla="*/ 718681 w 5005934"/>
              <a:gd name="connsiteY14" fmla="*/ 23446 h 188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05934" h="1889064">
                <a:moveTo>
                  <a:pt x="1562743" y="0"/>
                </a:moveTo>
                <a:lnTo>
                  <a:pt x="2391174" y="15630"/>
                </a:lnTo>
                <a:cubicBezTo>
                  <a:pt x="2731143" y="36471"/>
                  <a:pt x="3282127" y="89877"/>
                  <a:pt x="3602558" y="125046"/>
                </a:cubicBezTo>
                <a:cubicBezTo>
                  <a:pt x="3922989" y="160215"/>
                  <a:pt x="4117071" y="182359"/>
                  <a:pt x="4313758" y="226646"/>
                </a:cubicBezTo>
                <a:cubicBezTo>
                  <a:pt x="4510445" y="270933"/>
                  <a:pt x="4669358" y="323036"/>
                  <a:pt x="4782681" y="390769"/>
                </a:cubicBezTo>
                <a:cubicBezTo>
                  <a:pt x="4896004" y="458502"/>
                  <a:pt x="4967646" y="535354"/>
                  <a:pt x="4993697" y="633046"/>
                </a:cubicBezTo>
                <a:cubicBezTo>
                  <a:pt x="5019748" y="730738"/>
                  <a:pt x="5005420" y="860995"/>
                  <a:pt x="4938989" y="976923"/>
                </a:cubicBezTo>
                <a:cubicBezTo>
                  <a:pt x="4872558" y="1092851"/>
                  <a:pt x="4765748" y="1212687"/>
                  <a:pt x="4595112" y="1328615"/>
                </a:cubicBezTo>
                <a:cubicBezTo>
                  <a:pt x="4424476" y="1444543"/>
                  <a:pt x="4148333" y="1589128"/>
                  <a:pt x="3915174" y="1672492"/>
                </a:cubicBezTo>
                <a:cubicBezTo>
                  <a:pt x="3682015" y="1755856"/>
                  <a:pt x="3470999" y="1794933"/>
                  <a:pt x="3196158" y="1828800"/>
                </a:cubicBezTo>
                <a:cubicBezTo>
                  <a:pt x="2921317" y="1862667"/>
                  <a:pt x="2606096" y="1913467"/>
                  <a:pt x="2266127" y="1875692"/>
                </a:cubicBezTo>
                <a:cubicBezTo>
                  <a:pt x="1926158" y="1837918"/>
                  <a:pt x="1515851" y="1737620"/>
                  <a:pt x="1156343" y="1602153"/>
                </a:cubicBezTo>
                <a:cubicBezTo>
                  <a:pt x="796835" y="1466686"/>
                  <a:pt x="284927" y="1255671"/>
                  <a:pt x="109081" y="1062892"/>
                </a:cubicBezTo>
                <a:cubicBezTo>
                  <a:pt x="-66765" y="870113"/>
                  <a:pt x="-334" y="618718"/>
                  <a:pt x="101266" y="445477"/>
                </a:cubicBezTo>
                <a:cubicBezTo>
                  <a:pt x="202866" y="272236"/>
                  <a:pt x="718681" y="23446"/>
                  <a:pt x="718681" y="23446"/>
                </a:cubicBezTo>
              </a:path>
            </a:pathLst>
          </a:custGeom>
          <a:noFill/>
          <a:ln w="22225" cap="flat" cmpd="sng" algn="ctr">
            <a:solidFill>
              <a:srgbClr val="FFFFFF"/>
            </a:solidFill>
            <a:prstDash val="sysDash"/>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8" name="Rectangle 7"/>
          <p:cNvSpPr/>
          <p:nvPr/>
        </p:nvSpPr>
        <p:spPr>
          <a:xfrm>
            <a:off x="3136392" y="3611880"/>
            <a:ext cx="838200" cy="304800"/>
          </a:xfrm>
          <a:prstGeom prst="rect">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13" name="Text Box 1029"/>
          <p:cNvSpPr txBox="1">
            <a:spLocks noChangeArrowheads="1"/>
          </p:cNvSpPr>
          <p:nvPr/>
        </p:nvSpPr>
        <p:spPr bwMode="auto">
          <a:xfrm>
            <a:off x="5641017" y="1177934"/>
            <a:ext cx="123623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a:solidFill>
                  <a:srgbClr val="FFFFFF"/>
                </a:solidFill>
                <a:effectLst>
                  <a:glow rad="76200">
                    <a:srgbClr val="000000">
                      <a:alpha val="60000"/>
                    </a:srgbClr>
                  </a:glow>
                </a:effectLst>
                <a:cs typeface="Calibri" pitchFamily="34" charset="0"/>
              </a:rPr>
              <a:t>Jerusalem</a:t>
            </a:r>
            <a:endParaRPr lang="en-US" sz="2000" dirty="0">
              <a:solidFill>
                <a:srgbClr val="FFFFFF"/>
              </a:solidFill>
              <a:effectLst>
                <a:glow rad="76200">
                  <a:srgbClr val="000000">
                    <a:alpha val="60000"/>
                  </a:srgbClr>
                </a:glow>
              </a:effectLst>
              <a:cs typeface="Calibri" pitchFamily="34" charset="0"/>
            </a:endParaRPr>
          </a:p>
        </p:txBody>
      </p:sp>
      <p:sp>
        <p:nvSpPr>
          <p:cNvPr id="14" name="Line 9"/>
          <p:cNvSpPr>
            <a:spLocks noChangeShapeType="1"/>
          </p:cNvSpPr>
          <p:nvPr/>
        </p:nvSpPr>
        <p:spPr bwMode="auto">
          <a:xfrm flipH="1">
            <a:off x="6019800" y="1582342"/>
            <a:ext cx="152400" cy="47631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Tree>
    <p:extLst>
      <p:ext uri="{BB962C8B-B14F-4D97-AF65-F5344CB8AC3E}">
        <p14:creationId xmlns:p14="http://schemas.microsoft.com/office/powerpoint/2010/main" val="26055644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rock&#10;&#10;Description generated with high confidence">
            <a:extLst>
              <a:ext uri="{FF2B5EF4-FFF2-40B4-BE49-F238E27FC236}">
                <a16:creationId xmlns="" xmlns:a16="http://schemas.microsoft.com/office/drawing/2014/main" id="{E9952E90-82DB-432D-95E5-A5380453B9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3" name="Text Placeholder 2"/>
          <p:cNvSpPr>
            <a:spLocks noGrp="1"/>
          </p:cNvSpPr>
          <p:nvPr>
            <p:ph type="body" sz="quarter" idx="10"/>
          </p:nvPr>
        </p:nvSpPr>
        <p:spPr/>
        <p:txBody>
          <a:bodyPr/>
          <a:lstStyle/>
          <a:p>
            <a:r>
              <a:rPr lang="en-US" dirty="0"/>
              <a:t>Bethlehem (aerial view from the northwest)</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a:t>
            </a:r>
          </a:p>
        </p:txBody>
      </p:sp>
    </p:spTree>
    <p:extLst>
      <p:ext uri="{BB962C8B-B14F-4D97-AF65-F5344CB8AC3E}">
        <p14:creationId xmlns:p14="http://schemas.microsoft.com/office/powerpoint/2010/main" val="34266304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rock&#10;&#10;Description generated with high confidence">
            <a:extLst>
              <a:ext uri="{FF2B5EF4-FFF2-40B4-BE49-F238E27FC236}">
                <a16:creationId xmlns="" xmlns:a16="http://schemas.microsoft.com/office/drawing/2014/main" id="{E9952E90-82DB-432D-95E5-A5380453B9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3" name="Text Placeholder 2"/>
          <p:cNvSpPr>
            <a:spLocks noGrp="1"/>
          </p:cNvSpPr>
          <p:nvPr>
            <p:ph type="body" sz="quarter" idx="10"/>
          </p:nvPr>
        </p:nvSpPr>
        <p:spPr/>
        <p:txBody>
          <a:bodyPr/>
          <a:lstStyle/>
          <a:p>
            <a:r>
              <a:rPr lang="en-US" dirty="0"/>
              <a:t>Bethlehem (aerial view from the northwest)</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a:t>
            </a:r>
          </a:p>
        </p:txBody>
      </p:sp>
      <p:sp>
        <p:nvSpPr>
          <p:cNvPr id="8" name="Text Box 1029"/>
          <p:cNvSpPr txBox="1">
            <a:spLocks noChangeArrowheads="1"/>
          </p:cNvSpPr>
          <p:nvPr/>
        </p:nvSpPr>
        <p:spPr bwMode="auto">
          <a:xfrm>
            <a:off x="1888872" y="4724400"/>
            <a:ext cx="205748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 of Nativity</a:t>
            </a:r>
          </a:p>
        </p:txBody>
      </p:sp>
      <p:sp>
        <p:nvSpPr>
          <p:cNvPr id="9" name="Text Box 1029"/>
          <p:cNvSpPr txBox="1">
            <a:spLocks noChangeArrowheads="1"/>
          </p:cNvSpPr>
          <p:nvPr/>
        </p:nvSpPr>
        <p:spPr bwMode="auto">
          <a:xfrm>
            <a:off x="6172200" y="3698322"/>
            <a:ext cx="177773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Iron Age village</a:t>
            </a:r>
          </a:p>
        </p:txBody>
      </p:sp>
      <p:sp>
        <p:nvSpPr>
          <p:cNvPr id="10" name="Parallelogram 9"/>
          <p:cNvSpPr/>
          <p:nvPr/>
        </p:nvSpPr>
        <p:spPr>
          <a:xfrm rot="12451169">
            <a:off x="3885068" y="4286790"/>
            <a:ext cx="1434022" cy="1468998"/>
          </a:xfrm>
          <a:prstGeom prst="parallelogram">
            <a:avLst>
              <a:gd name="adj" fmla="val 32867"/>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11" name="Text Box 1029">
            <a:extLst>
              <a:ext uri="{FF2B5EF4-FFF2-40B4-BE49-F238E27FC236}">
                <a16:creationId xmlns="" xmlns:a16="http://schemas.microsoft.com/office/drawing/2014/main" id="{5410FDE1-56BB-4846-A4A1-0BFE91F8B0FB}"/>
              </a:ext>
            </a:extLst>
          </p:cNvPr>
          <p:cNvSpPr txBox="1">
            <a:spLocks noChangeArrowheads="1"/>
          </p:cNvSpPr>
          <p:nvPr/>
        </p:nvSpPr>
        <p:spPr bwMode="auto">
          <a:xfrm>
            <a:off x="7124679" y="2076588"/>
            <a:ext cx="2008563"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Shepherds’ Fields</a:t>
            </a:r>
          </a:p>
        </p:txBody>
      </p:sp>
    </p:spTree>
    <p:extLst>
      <p:ext uri="{BB962C8B-B14F-4D97-AF65-F5344CB8AC3E}">
        <p14:creationId xmlns:p14="http://schemas.microsoft.com/office/powerpoint/2010/main" val="31789545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Bethlehem and </a:t>
            </a:r>
            <a:r>
              <a:rPr lang="en-US" dirty="0" err="1"/>
              <a:t>Herodium</a:t>
            </a:r>
            <a:r>
              <a:rPr lang="en-US" dirty="0"/>
              <a:t> (aerial view from the northwest)</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38928"/>
          </a:xfrm>
          <a:prstGeom prst="rect">
            <a:avLst/>
          </a:prstGeom>
        </p:spPr>
      </p:pic>
    </p:spTree>
    <p:extLst>
      <p:ext uri="{BB962C8B-B14F-4D97-AF65-F5344CB8AC3E}">
        <p14:creationId xmlns:p14="http://schemas.microsoft.com/office/powerpoint/2010/main" val="11058456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Bethlehem and </a:t>
            </a:r>
            <a:r>
              <a:rPr lang="en-US" dirty="0" err="1"/>
              <a:t>Herodium</a:t>
            </a:r>
            <a:r>
              <a:rPr lang="en-US" dirty="0"/>
              <a:t> (aerial view from the northwest)</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38928"/>
          </a:xfrm>
          <a:prstGeom prst="rect">
            <a:avLst/>
          </a:prstGeom>
        </p:spPr>
      </p:pic>
      <p:sp>
        <p:nvSpPr>
          <p:cNvPr id="8" name="Text Box 1029"/>
          <p:cNvSpPr txBox="1">
            <a:spLocks noChangeArrowheads="1"/>
          </p:cNvSpPr>
          <p:nvPr/>
        </p:nvSpPr>
        <p:spPr bwMode="auto">
          <a:xfrm>
            <a:off x="5715000" y="4881508"/>
            <a:ext cx="205748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 of Nativity</a:t>
            </a:r>
          </a:p>
        </p:txBody>
      </p:sp>
      <p:sp>
        <p:nvSpPr>
          <p:cNvPr id="9" name="Text Box 1029"/>
          <p:cNvSpPr txBox="1">
            <a:spLocks noChangeArrowheads="1"/>
          </p:cNvSpPr>
          <p:nvPr/>
        </p:nvSpPr>
        <p:spPr bwMode="auto">
          <a:xfrm>
            <a:off x="2798280" y="4079688"/>
            <a:ext cx="177773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Iron Age village</a:t>
            </a:r>
          </a:p>
        </p:txBody>
      </p:sp>
      <p:sp>
        <p:nvSpPr>
          <p:cNvPr id="10" name="Parallelogram 9"/>
          <p:cNvSpPr/>
          <p:nvPr/>
        </p:nvSpPr>
        <p:spPr>
          <a:xfrm rot="11657833">
            <a:off x="4613951" y="4362601"/>
            <a:ext cx="1451245" cy="490113"/>
          </a:xfrm>
          <a:prstGeom prst="parallelogram">
            <a:avLst>
              <a:gd name="adj" fmla="val 60242"/>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11" name="Text Box 1030"/>
          <p:cNvSpPr txBox="1">
            <a:spLocks noChangeArrowheads="1"/>
          </p:cNvSpPr>
          <p:nvPr/>
        </p:nvSpPr>
        <p:spPr bwMode="auto">
          <a:xfrm>
            <a:off x="1898012" y="2397700"/>
            <a:ext cx="122586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Herodium</a:t>
            </a:r>
          </a:p>
        </p:txBody>
      </p:sp>
      <p:sp>
        <p:nvSpPr>
          <p:cNvPr id="12" name="Oval 11"/>
          <p:cNvSpPr/>
          <p:nvPr/>
        </p:nvSpPr>
        <p:spPr>
          <a:xfrm>
            <a:off x="3121924" y="2194560"/>
            <a:ext cx="383276" cy="338328"/>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Tree>
    <p:extLst>
      <p:ext uri="{BB962C8B-B14F-4D97-AF65-F5344CB8AC3E}">
        <p14:creationId xmlns:p14="http://schemas.microsoft.com/office/powerpoint/2010/main" val="30106383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Bethlehem (aerial view from the northwest)</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48072"/>
          </a:xfrm>
          <a:prstGeom prst="rect">
            <a:avLst/>
          </a:prstGeom>
        </p:spPr>
      </p:pic>
    </p:spTree>
    <p:extLst>
      <p:ext uri="{BB962C8B-B14F-4D97-AF65-F5344CB8AC3E}">
        <p14:creationId xmlns:p14="http://schemas.microsoft.com/office/powerpoint/2010/main" val="12048378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Bethlehem (aerial view from the northwest)</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48072"/>
          </a:xfrm>
          <a:prstGeom prst="rect">
            <a:avLst/>
          </a:prstGeom>
        </p:spPr>
      </p:pic>
      <p:sp>
        <p:nvSpPr>
          <p:cNvPr id="6" name="Text Box 1029"/>
          <p:cNvSpPr txBox="1">
            <a:spLocks noChangeArrowheads="1"/>
          </p:cNvSpPr>
          <p:nvPr/>
        </p:nvSpPr>
        <p:spPr bwMode="auto">
          <a:xfrm>
            <a:off x="2538872" y="5052984"/>
            <a:ext cx="205748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 of Nativity</a:t>
            </a:r>
          </a:p>
        </p:txBody>
      </p:sp>
      <p:sp>
        <p:nvSpPr>
          <p:cNvPr id="7" name="Text Box 1029"/>
          <p:cNvSpPr txBox="1">
            <a:spLocks noChangeArrowheads="1"/>
          </p:cNvSpPr>
          <p:nvPr/>
        </p:nvSpPr>
        <p:spPr bwMode="auto">
          <a:xfrm>
            <a:off x="2928617" y="3716279"/>
            <a:ext cx="177773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Iron Age village</a:t>
            </a:r>
          </a:p>
        </p:txBody>
      </p:sp>
      <p:sp>
        <p:nvSpPr>
          <p:cNvPr id="8" name="Oval 7"/>
          <p:cNvSpPr/>
          <p:nvPr/>
        </p:nvSpPr>
        <p:spPr>
          <a:xfrm rot="478754">
            <a:off x="2371068" y="3355834"/>
            <a:ext cx="3439530" cy="1465516"/>
          </a:xfrm>
          <a:prstGeom prst="ellipse">
            <a:avLst/>
          </a:prstGeom>
          <a:noFill/>
          <a:ln w="22225" cap="flat" cmpd="sng" algn="ctr">
            <a:solidFill>
              <a:srgbClr val="FFFFFF"/>
            </a:solidFill>
            <a:prstDash val="sysDash"/>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9" name="Text Box 1030"/>
          <p:cNvSpPr txBox="1">
            <a:spLocks noChangeArrowheads="1"/>
          </p:cNvSpPr>
          <p:nvPr/>
        </p:nvSpPr>
        <p:spPr bwMode="auto">
          <a:xfrm>
            <a:off x="5496916" y="2575427"/>
            <a:ext cx="122586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Herodium</a:t>
            </a:r>
          </a:p>
        </p:txBody>
      </p:sp>
      <p:sp>
        <p:nvSpPr>
          <p:cNvPr id="10" name="Oval 9"/>
          <p:cNvSpPr/>
          <p:nvPr/>
        </p:nvSpPr>
        <p:spPr>
          <a:xfrm>
            <a:off x="5105400" y="2310956"/>
            <a:ext cx="457200" cy="413134"/>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
        <p:nvSpPr>
          <p:cNvPr id="11" name="Line 9"/>
          <p:cNvSpPr>
            <a:spLocks noChangeShapeType="1"/>
          </p:cNvSpPr>
          <p:nvPr/>
        </p:nvSpPr>
        <p:spPr bwMode="auto">
          <a:xfrm flipV="1">
            <a:off x="4069341" y="4487825"/>
            <a:ext cx="304800" cy="565159"/>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Tree>
    <p:extLst>
      <p:ext uri="{BB962C8B-B14F-4D97-AF65-F5344CB8AC3E}">
        <p14:creationId xmlns:p14="http://schemas.microsoft.com/office/powerpoint/2010/main" val="21518856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Bethlehem (aerial view from the west)</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48072"/>
          </a:xfrm>
          <a:prstGeom prst="rect">
            <a:avLst/>
          </a:prstGeom>
        </p:spPr>
      </p:pic>
    </p:spTree>
    <p:extLst>
      <p:ext uri="{BB962C8B-B14F-4D97-AF65-F5344CB8AC3E}">
        <p14:creationId xmlns:p14="http://schemas.microsoft.com/office/powerpoint/2010/main" val="14187594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rock&#10;&#10;Description generated with very high confidence">
            <a:extLst>
              <a:ext uri="{FF2B5EF4-FFF2-40B4-BE49-F238E27FC236}">
                <a16:creationId xmlns="" xmlns:a16="http://schemas.microsoft.com/office/drawing/2014/main" id="{9EA65385-5E66-47B9-9CBB-DFBDBA82A1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Egyptian “Famine Stele” from </a:t>
            </a:r>
            <a:r>
              <a:rPr lang="en-US" dirty="0" err="1"/>
              <a:t>Sehel</a:t>
            </a:r>
            <a:r>
              <a:rPr lang="en-US" dirty="0"/>
              <a:t> Island near Aswan, Ptolemaic period</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In the days when the judges governed, there was a famine in the land</a:t>
            </a:r>
          </a:p>
        </p:txBody>
      </p:sp>
    </p:spTree>
    <p:extLst>
      <p:ext uri="{BB962C8B-B14F-4D97-AF65-F5344CB8AC3E}">
        <p14:creationId xmlns:p14="http://schemas.microsoft.com/office/powerpoint/2010/main" val="5078943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Bethlehem (aerial view from the west)</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48072"/>
          </a:xfrm>
          <a:prstGeom prst="rect">
            <a:avLst/>
          </a:prstGeom>
        </p:spPr>
      </p:pic>
      <p:sp>
        <p:nvSpPr>
          <p:cNvPr id="6" name="Text Box 1029"/>
          <p:cNvSpPr txBox="1">
            <a:spLocks noChangeArrowheads="1"/>
          </p:cNvSpPr>
          <p:nvPr/>
        </p:nvSpPr>
        <p:spPr bwMode="auto">
          <a:xfrm>
            <a:off x="3543257" y="3886200"/>
            <a:ext cx="205748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 of Nativity</a:t>
            </a:r>
          </a:p>
        </p:txBody>
      </p:sp>
      <p:sp>
        <p:nvSpPr>
          <p:cNvPr id="7" name="Text Box 1029"/>
          <p:cNvSpPr txBox="1">
            <a:spLocks noChangeArrowheads="1"/>
          </p:cNvSpPr>
          <p:nvPr/>
        </p:nvSpPr>
        <p:spPr bwMode="auto">
          <a:xfrm>
            <a:off x="4808652" y="2514600"/>
            <a:ext cx="177773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Iron Age village</a:t>
            </a:r>
          </a:p>
        </p:txBody>
      </p:sp>
      <p:sp>
        <p:nvSpPr>
          <p:cNvPr id="8" name="Rectangle 7"/>
          <p:cNvSpPr/>
          <p:nvPr/>
        </p:nvSpPr>
        <p:spPr>
          <a:xfrm>
            <a:off x="4114800" y="2914710"/>
            <a:ext cx="838200" cy="971490"/>
          </a:xfrm>
          <a:prstGeom prst="rect">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9" name="Text Box 1029">
            <a:extLst>
              <a:ext uri="{FF2B5EF4-FFF2-40B4-BE49-F238E27FC236}">
                <a16:creationId xmlns="" xmlns:a16="http://schemas.microsoft.com/office/drawing/2014/main" id="{3FF612A6-75C4-46EA-A7FB-5DF0C821E55B}"/>
              </a:ext>
            </a:extLst>
          </p:cNvPr>
          <p:cNvSpPr txBox="1">
            <a:spLocks noChangeArrowheads="1"/>
          </p:cNvSpPr>
          <p:nvPr/>
        </p:nvSpPr>
        <p:spPr bwMode="auto">
          <a:xfrm>
            <a:off x="838200" y="1600200"/>
            <a:ext cx="209865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Judean wilderness</a:t>
            </a:r>
          </a:p>
        </p:txBody>
      </p:sp>
    </p:spTree>
    <p:extLst>
      <p:ext uri="{BB962C8B-B14F-4D97-AF65-F5344CB8AC3E}">
        <p14:creationId xmlns:p14="http://schemas.microsoft.com/office/powerpoint/2010/main" val="32870236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3BA291CE-CFDC-4E78-A765-9D6B57EC3D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0"/>
            <a:ext cx="9144000" cy="6400800"/>
          </a:xfrm>
          <a:prstGeom prst="rect">
            <a:avLst/>
          </a:prstGeom>
        </p:spPr>
      </p:pic>
      <p:sp>
        <p:nvSpPr>
          <p:cNvPr id="2" name="Text Placeholder 1">
            <a:extLst>
              <a:ext uri="{FF2B5EF4-FFF2-40B4-BE49-F238E27FC236}">
                <a16:creationId xmlns="" xmlns:a16="http://schemas.microsoft.com/office/drawing/2014/main" id="{99A92E6C-E151-4EA8-BBF4-E0587C712012}"/>
              </a:ext>
            </a:extLst>
          </p:cNvPr>
          <p:cNvSpPr>
            <a:spLocks noGrp="1"/>
          </p:cNvSpPr>
          <p:nvPr>
            <p:ph type="body" sz="quarter" idx="10"/>
          </p:nvPr>
        </p:nvSpPr>
        <p:spPr/>
        <p:txBody>
          <a:bodyPr/>
          <a:lstStyle/>
          <a:p>
            <a:r>
              <a:rPr lang="en-US" dirty="0"/>
              <a:t>Bethlehem (from the southwest)</a:t>
            </a:r>
          </a:p>
        </p:txBody>
      </p:sp>
      <p:sp>
        <p:nvSpPr>
          <p:cNvPr id="3" name="Text Placeholder 2">
            <a:extLst>
              <a:ext uri="{FF2B5EF4-FFF2-40B4-BE49-F238E27FC236}">
                <a16:creationId xmlns="" xmlns:a16="http://schemas.microsoft.com/office/drawing/2014/main" id="{C6AA1A32-8244-4E1F-A589-832DFE45B262}"/>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 xmlns:a16="http://schemas.microsoft.com/office/drawing/2014/main" id="{2AA8B6A9-3EC7-4871-A486-FFDC6ED4D47F}"/>
              </a:ext>
            </a:extLst>
          </p:cNvPr>
          <p:cNvSpPr>
            <a:spLocks noGrp="1"/>
          </p:cNvSpPr>
          <p:nvPr>
            <p:ph type="title"/>
          </p:nvPr>
        </p:nvSpPr>
        <p:spPr/>
        <p:txBody>
          <a:bodyPr/>
          <a:lstStyle/>
          <a:p>
            <a:r>
              <a:rPr lang="en-US" dirty="0"/>
              <a:t>A certain man from Bethlehem of Judah</a:t>
            </a:r>
          </a:p>
        </p:txBody>
      </p:sp>
    </p:spTree>
    <p:extLst>
      <p:ext uri="{BB962C8B-B14F-4D97-AF65-F5344CB8AC3E}">
        <p14:creationId xmlns:p14="http://schemas.microsoft.com/office/powerpoint/2010/main" val="20470652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3BA291CE-CFDC-4E78-A765-9D6B57EC3D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0"/>
            <a:ext cx="9144000" cy="6400800"/>
          </a:xfrm>
          <a:prstGeom prst="rect">
            <a:avLst/>
          </a:prstGeom>
        </p:spPr>
      </p:pic>
      <p:sp>
        <p:nvSpPr>
          <p:cNvPr id="2" name="Text Placeholder 1">
            <a:extLst>
              <a:ext uri="{FF2B5EF4-FFF2-40B4-BE49-F238E27FC236}">
                <a16:creationId xmlns="" xmlns:a16="http://schemas.microsoft.com/office/drawing/2014/main" id="{99A92E6C-E151-4EA8-BBF4-E0587C712012}"/>
              </a:ext>
            </a:extLst>
          </p:cNvPr>
          <p:cNvSpPr>
            <a:spLocks noGrp="1"/>
          </p:cNvSpPr>
          <p:nvPr>
            <p:ph type="body" sz="quarter" idx="10"/>
          </p:nvPr>
        </p:nvSpPr>
        <p:spPr/>
        <p:txBody>
          <a:bodyPr/>
          <a:lstStyle/>
          <a:p>
            <a:r>
              <a:rPr lang="en-US" dirty="0"/>
              <a:t>Bethlehem (from the southwest)</a:t>
            </a:r>
          </a:p>
        </p:txBody>
      </p:sp>
      <p:sp>
        <p:nvSpPr>
          <p:cNvPr id="3" name="Text Placeholder 2">
            <a:extLst>
              <a:ext uri="{FF2B5EF4-FFF2-40B4-BE49-F238E27FC236}">
                <a16:creationId xmlns="" xmlns:a16="http://schemas.microsoft.com/office/drawing/2014/main" id="{C6AA1A32-8244-4E1F-A589-832DFE45B262}"/>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 xmlns:a16="http://schemas.microsoft.com/office/drawing/2014/main" id="{2AA8B6A9-3EC7-4871-A486-FFDC6ED4D47F}"/>
              </a:ext>
            </a:extLst>
          </p:cNvPr>
          <p:cNvSpPr>
            <a:spLocks noGrp="1"/>
          </p:cNvSpPr>
          <p:nvPr>
            <p:ph type="title"/>
          </p:nvPr>
        </p:nvSpPr>
        <p:spPr/>
        <p:txBody>
          <a:bodyPr/>
          <a:lstStyle/>
          <a:p>
            <a:r>
              <a:rPr lang="en-US" dirty="0"/>
              <a:t>A certain man from Bethlehem of Judah</a:t>
            </a:r>
          </a:p>
        </p:txBody>
      </p:sp>
      <p:sp>
        <p:nvSpPr>
          <p:cNvPr id="7" name="Text Box 1029">
            <a:extLst>
              <a:ext uri="{FF2B5EF4-FFF2-40B4-BE49-F238E27FC236}">
                <a16:creationId xmlns="" xmlns:a16="http://schemas.microsoft.com/office/drawing/2014/main" id="{BD59756C-BDBD-405B-8E72-4A84CD78665D}"/>
              </a:ext>
            </a:extLst>
          </p:cNvPr>
          <p:cNvSpPr txBox="1">
            <a:spLocks noChangeArrowheads="1"/>
          </p:cNvSpPr>
          <p:nvPr/>
        </p:nvSpPr>
        <p:spPr bwMode="auto">
          <a:xfrm>
            <a:off x="2895514" y="1600200"/>
            <a:ext cx="205748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 of Nativity</a:t>
            </a:r>
          </a:p>
        </p:txBody>
      </p:sp>
      <p:sp>
        <p:nvSpPr>
          <p:cNvPr id="8" name="Text Box 1029">
            <a:extLst>
              <a:ext uri="{FF2B5EF4-FFF2-40B4-BE49-F238E27FC236}">
                <a16:creationId xmlns="" xmlns:a16="http://schemas.microsoft.com/office/drawing/2014/main" id="{6E4C3095-1EFE-478B-AA21-B0BF63E65514}"/>
              </a:ext>
            </a:extLst>
          </p:cNvPr>
          <p:cNvSpPr txBox="1">
            <a:spLocks noChangeArrowheads="1"/>
          </p:cNvSpPr>
          <p:nvPr/>
        </p:nvSpPr>
        <p:spPr bwMode="auto">
          <a:xfrm>
            <a:off x="5907986" y="1846871"/>
            <a:ext cx="177773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Iron Age village</a:t>
            </a:r>
          </a:p>
        </p:txBody>
      </p:sp>
      <p:sp>
        <p:nvSpPr>
          <p:cNvPr id="5" name="Oval 4">
            <a:extLst>
              <a:ext uri="{FF2B5EF4-FFF2-40B4-BE49-F238E27FC236}">
                <a16:creationId xmlns="" xmlns:a16="http://schemas.microsoft.com/office/drawing/2014/main" id="{13FF5263-6779-4D40-A19D-FD660E477F43}"/>
              </a:ext>
            </a:extLst>
          </p:cNvPr>
          <p:cNvSpPr/>
          <p:nvPr/>
        </p:nvSpPr>
        <p:spPr>
          <a:xfrm>
            <a:off x="3141679" y="2046926"/>
            <a:ext cx="3428996" cy="1382074"/>
          </a:xfrm>
          <a:prstGeom prst="ellipse">
            <a:avLst/>
          </a:prstGeom>
          <a:noFill/>
          <a:ln w="22225" cap="flat" cmpd="sng" algn="ctr">
            <a:solidFill>
              <a:srgbClr val="FFFFFF"/>
            </a:solidFill>
            <a:prstDash val="sysDash"/>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9" name="Line 9">
            <a:extLst>
              <a:ext uri="{FF2B5EF4-FFF2-40B4-BE49-F238E27FC236}">
                <a16:creationId xmlns="" xmlns:a16="http://schemas.microsoft.com/office/drawing/2014/main" id="{7DBBE549-8625-4BFC-A0B9-27F689A6E011}"/>
              </a:ext>
            </a:extLst>
          </p:cNvPr>
          <p:cNvSpPr>
            <a:spLocks noChangeShapeType="1"/>
          </p:cNvSpPr>
          <p:nvPr/>
        </p:nvSpPr>
        <p:spPr bwMode="auto">
          <a:xfrm>
            <a:off x="3924257" y="2028855"/>
            <a:ext cx="0" cy="273688"/>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Tree>
    <p:extLst>
      <p:ext uri="{BB962C8B-B14F-4D97-AF65-F5344CB8AC3E}">
        <p14:creationId xmlns:p14="http://schemas.microsoft.com/office/powerpoint/2010/main" val="13647219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map&#10;&#10;Description generated with very high confidence">
            <a:extLst>
              <a:ext uri="{FF2B5EF4-FFF2-40B4-BE49-F238E27FC236}">
                <a16:creationId xmlns="" xmlns:a16="http://schemas.microsoft.com/office/drawing/2014/main" id="{6750B8DC-4A43-4628-AE64-3CC4A850A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9456"/>
            <a:ext cx="9144000" cy="6419088"/>
          </a:xfrm>
          <a:prstGeom prst="rect">
            <a:avLst/>
          </a:prstGeom>
        </p:spPr>
      </p:pic>
      <p:sp>
        <p:nvSpPr>
          <p:cNvPr id="3" name="Text Placeholder 2"/>
          <p:cNvSpPr>
            <a:spLocks noGrp="1"/>
          </p:cNvSpPr>
          <p:nvPr>
            <p:ph type="body" sz="quarter" idx="10"/>
          </p:nvPr>
        </p:nvSpPr>
        <p:spPr/>
        <p:txBody>
          <a:bodyPr/>
          <a:lstStyle/>
          <a:p>
            <a:r>
              <a:rPr lang="en-US" dirty="0"/>
              <a:t>Map of the lands of Judah and Moab</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 went to sojourn in the land of Moab</a:t>
            </a:r>
          </a:p>
        </p:txBody>
      </p:sp>
    </p:spTree>
    <p:extLst>
      <p:ext uri="{BB962C8B-B14F-4D97-AF65-F5344CB8AC3E}">
        <p14:creationId xmlns:p14="http://schemas.microsoft.com/office/powerpoint/2010/main" val="26064362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map&#10;&#10;Description generated with very high confidence">
            <a:extLst>
              <a:ext uri="{FF2B5EF4-FFF2-40B4-BE49-F238E27FC236}">
                <a16:creationId xmlns="" xmlns:a16="http://schemas.microsoft.com/office/drawing/2014/main" id="{6750B8DC-4A43-4628-AE64-3CC4A850A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9456"/>
            <a:ext cx="9144000" cy="6419088"/>
          </a:xfrm>
          <a:prstGeom prst="rect">
            <a:avLst/>
          </a:prstGeom>
        </p:spPr>
      </p:pic>
      <p:sp>
        <p:nvSpPr>
          <p:cNvPr id="3" name="Text Placeholder 2"/>
          <p:cNvSpPr>
            <a:spLocks noGrp="1"/>
          </p:cNvSpPr>
          <p:nvPr>
            <p:ph type="body" sz="quarter" idx="10"/>
          </p:nvPr>
        </p:nvSpPr>
        <p:spPr/>
        <p:txBody>
          <a:bodyPr/>
          <a:lstStyle/>
          <a:p>
            <a:r>
              <a:rPr lang="en-US" dirty="0"/>
              <a:t>Map of the lands of Judah and Moab</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 went to sojourn in the land of Moab</a:t>
            </a:r>
          </a:p>
        </p:txBody>
      </p:sp>
      <p:sp>
        <p:nvSpPr>
          <p:cNvPr id="8" name="Oval 7">
            <a:extLst>
              <a:ext uri="{FF2B5EF4-FFF2-40B4-BE49-F238E27FC236}">
                <a16:creationId xmlns="" xmlns:a16="http://schemas.microsoft.com/office/drawing/2014/main" id="{98176975-4D32-4860-BA39-E398D70BAE05}"/>
              </a:ext>
            </a:extLst>
          </p:cNvPr>
          <p:cNvSpPr/>
          <p:nvPr/>
        </p:nvSpPr>
        <p:spPr>
          <a:xfrm>
            <a:off x="2717653" y="1312432"/>
            <a:ext cx="1257298" cy="457200"/>
          </a:xfrm>
          <a:prstGeom prst="ellipse">
            <a:avLst/>
          </a:prstGeom>
          <a:noFill/>
          <a:ln w="22225" cap="flat" cmpd="sng" algn="ctr">
            <a:solidFill>
              <a:srgbClr val="00B05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
        <p:nvSpPr>
          <p:cNvPr id="9" name="Oval 8">
            <a:extLst>
              <a:ext uri="{FF2B5EF4-FFF2-40B4-BE49-F238E27FC236}">
                <a16:creationId xmlns="" xmlns:a16="http://schemas.microsoft.com/office/drawing/2014/main" id="{AD8EFA9E-F3EB-4336-9332-0F614B449472}"/>
              </a:ext>
            </a:extLst>
          </p:cNvPr>
          <p:cNvSpPr/>
          <p:nvPr/>
        </p:nvSpPr>
        <p:spPr>
          <a:xfrm>
            <a:off x="6553200" y="4322780"/>
            <a:ext cx="2514599" cy="2154220"/>
          </a:xfrm>
          <a:prstGeom prst="ellipse">
            <a:avLst/>
          </a:prstGeom>
          <a:noFill/>
          <a:ln w="22225" cap="flat" cmpd="sng" algn="ctr">
            <a:solidFill>
              <a:srgbClr val="00B05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Tree>
    <p:extLst>
      <p:ext uri="{BB962C8B-B14F-4D97-AF65-F5344CB8AC3E}">
        <p14:creationId xmlns:p14="http://schemas.microsoft.com/office/powerpoint/2010/main" val="29220242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PLBL\Views that have Vanished\Judah\Bethlehem Shepherds Fields and Mts of Moab, db6601060303.jpg"/>
          <p:cNvPicPr>
            <a:picLocks noChangeAspect="1" noChangeArrowheads="1"/>
          </p:cNvPicPr>
          <p:nvPr/>
        </p:nvPicPr>
        <p:blipFill rotWithShape="1">
          <a:blip r:embed="rId3">
            <a:extLst>
              <a:ext uri="{28A0092B-C50C-407E-A947-70E740481C1C}">
                <a14:useLocalDpi xmlns:a14="http://schemas.microsoft.com/office/drawing/2010/main" val="0"/>
              </a:ext>
            </a:extLst>
          </a:blip>
          <a:srcRect t="86"/>
          <a:stretch/>
        </p:blipFill>
        <p:spPr bwMode="auto">
          <a:xfrm>
            <a:off x="0"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Fields east of Bethlehem, with the mountains of Moab in the distance</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 went to sojourn in the land of Moab</a:t>
            </a:r>
          </a:p>
        </p:txBody>
      </p:sp>
    </p:spTree>
    <p:extLst>
      <p:ext uri="{BB962C8B-B14F-4D97-AF65-F5344CB8AC3E}">
        <p14:creationId xmlns:p14="http://schemas.microsoft.com/office/powerpoint/2010/main" val="33275151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98C0FBD3-BCFA-437B-9D7B-9A812E998E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3" name="Text Placeholder 2"/>
          <p:cNvSpPr>
            <a:spLocks noGrp="1"/>
          </p:cNvSpPr>
          <p:nvPr>
            <p:ph type="body" sz="quarter" idx="10"/>
          </p:nvPr>
        </p:nvSpPr>
        <p:spPr/>
        <p:txBody>
          <a:bodyPr/>
          <a:lstStyle/>
          <a:p>
            <a:r>
              <a:rPr lang="en-US" dirty="0"/>
              <a:t>Dead Sea and the mountains of Transjordan from Qumran</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 went to sojourn in the land of Moab</a:t>
            </a:r>
          </a:p>
        </p:txBody>
      </p:sp>
    </p:spTree>
    <p:extLst>
      <p:ext uri="{BB962C8B-B14F-4D97-AF65-F5344CB8AC3E}">
        <p14:creationId xmlns:p14="http://schemas.microsoft.com/office/powerpoint/2010/main" val="40127746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Plains of Moab (from the southwest)</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 went to sojourn in the land of Moab</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5600"/>
            <a:ext cx="9144000" cy="6126480"/>
          </a:xfrm>
          <a:prstGeom prst="rect">
            <a:avLst/>
          </a:prstGeom>
        </p:spPr>
      </p:pic>
    </p:spTree>
    <p:extLst>
      <p:ext uri="{BB962C8B-B14F-4D97-AF65-F5344CB8AC3E}">
        <p14:creationId xmlns:p14="http://schemas.microsoft.com/office/powerpoint/2010/main" val="13373930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Plains of Moab below Mount Nebo, with camels</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 went to sojourn in the land of Moab</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080760"/>
          </a:xfrm>
          <a:prstGeom prst="rect">
            <a:avLst/>
          </a:prstGeom>
        </p:spPr>
      </p:pic>
    </p:spTree>
    <p:extLst>
      <p:ext uri="{BB962C8B-B14F-4D97-AF65-F5344CB8AC3E}">
        <p14:creationId xmlns:p14="http://schemas.microsoft.com/office/powerpoint/2010/main" val="2155168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wnloads\Tekoa aerial from south, ws0315174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73"/>
            <a:ext cx="9143999" cy="685205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 xmlns:a16="http://schemas.microsoft.com/office/drawing/2014/main" id="{F0855EFE-6261-4A6C-8D86-830DF20B74B9}"/>
              </a:ext>
            </a:extLst>
          </p:cNvPr>
          <p:cNvSpPr>
            <a:spLocks noGrp="1"/>
          </p:cNvSpPr>
          <p:nvPr>
            <p:ph type="body" sz="quarter" idx="10"/>
          </p:nvPr>
        </p:nvSpPr>
        <p:spPr/>
        <p:txBody>
          <a:bodyPr/>
          <a:lstStyle/>
          <a:p>
            <a:r>
              <a:rPr lang="en-US" dirty="0"/>
              <a:t>Route past Tekoa (aerial view from the south)</a:t>
            </a:r>
          </a:p>
        </p:txBody>
      </p:sp>
      <p:sp>
        <p:nvSpPr>
          <p:cNvPr id="3" name="Text Placeholder 2">
            <a:extLst>
              <a:ext uri="{FF2B5EF4-FFF2-40B4-BE49-F238E27FC236}">
                <a16:creationId xmlns="" xmlns:a16="http://schemas.microsoft.com/office/drawing/2014/main" id="{8DB5F5D2-708C-4D92-BA50-995645CDD547}"/>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 xmlns:a16="http://schemas.microsoft.com/office/drawing/2014/main" id="{094F4ACA-D660-4703-9578-8DB058631A05}"/>
              </a:ext>
            </a:extLst>
          </p:cNvPr>
          <p:cNvSpPr>
            <a:spLocks noGrp="1"/>
          </p:cNvSpPr>
          <p:nvPr>
            <p:ph type="title"/>
          </p:nvPr>
        </p:nvSpPr>
        <p:spPr/>
        <p:txBody>
          <a:bodyPr/>
          <a:lstStyle/>
          <a:p>
            <a:r>
              <a:rPr lang="en-US" dirty="0"/>
              <a:t>A certain man from Bethlehem of Judah went to sojourn in the land of Moab</a:t>
            </a:r>
          </a:p>
        </p:txBody>
      </p:sp>
    </p:spTree>
    <p:extLst>
      <p:ext uri="{BB962C8B-B14F-4D97-AF65-F5344CB8AC3E}">
        <p14:creationId xmlns:p14="http://schemas.microsoft.com/office/powerpoint/2010/main" val="3890462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7E89FB0F-96E9-46F1-8FC6-9A264467AC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6519" y="0"/>
            <a:ext cx="5410962" cy="6858000"/>
          </a:xfrm>
          <a:prstGeom prst="rect">
            <a:avLst/>
          </a:prstGeom>
        </p:spPr>
      </p:pic>
      <p:sp>
        <p:nvSpPr>
          <p:cNvPr id="2" name="Text Placeholder 1">
            <a:extLst>
              <a:ext uri="{FF2B5EF4-FFF2-40B4-BE49-F238E27FC236}">
                <a16:creationId xmlns="" xmlns:a16="http://schemas.microsoft.com/office/drawing/2014/main" id="{881A5384-4048-4EAE-8FFE-96171855922B}"/>
              </a:ext>
            </a:extLst>
          </p:cNvPr>
          <p:cNvSpPr>
            <a:spLocks noGrp="1"/>
          </p:cNvSpPr>
          <p:nvPr>
            <p:ph type="body" sz="quarter" idx="10"/>
          </p:nvPr>
        </p:nvSpPr>
        <p:spPr/>
        <p:txBody>
          <a:bodyPr/>
          <a:lstStyle/>
          <a:p>
            <a:r>
              <a:rPr lang="en-US" dirty="0"/>
              <a:t>Statuette of an emaciated woman, from Smyrna, 1st century BC</a:t>
            </a:r>
          </a:p>
        </p:txBody>
      </p:sp>
      <p:sp>
        <p:nvSpPr>
          <p:cNvPr id="3" name="Text Placeholder 2">
            <a:extLst>
              <a:ext uri="{FF2B5EF4-FFF2-40B4-BE49-F238E27FC236}">
                <a16:creationId xmlns="" xmlns:a16="http://schemas.microsoft.com/office/drawing/2014/main" id="{101802B8-1E1F-4A42-A09E-4F0A249430E7}"/>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 xmlns:a16="http://schemas.microsoft.com/office/drawing/2014/main" id="{6D4A7392-A024-40C1-9AE0-8F903BF5098D}"/>
              </a:ext>
            </a:extLst>
          </p:cNvPr>
          <p:cNvSpPr>
            <a:spLocks noGrp="1"/>
          </p:cNvSpPr>
          <p:nvPr>
            <p:ph type="title"/>
          </p:nvPr>
        </p:nvSpPr>
        <p:spPr/>
        <p:txBody>
          <a:bodyPr/>
          <a:lstStyle/>
          <a:p>
            <a:r>
              <a:rPr lang="en-US" dirty="0"/>
              <a:t>In the days when the judges governed, there was a famine in the land</a:t>
            </a:r>
          </a:p>
        </p:txBody>
      </p:sp>
    </p:spTree>
    <p:extLst>
      <p:ext uri="{BB962C8B-B14F-4D97-AF65-F5344CB8AC3E}">
        <p14:creationId xmlns:p14="http://schemas.microsoft.com/office/powerpoint/2010/main" val="18196188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wnloads\Tekoa aerial from south, ws0315174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73"/>
            <a:ext cx="9143999" cy="685205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 xmlns:a16="http://schemas.microsoft.com/office/drawing/2014/main" id="{F0855EFE-6261-4A6C-8D86-830DF20B74B9}"/>
              </a:ext>
            </a:extLst>
          </p:cNvPr>
          <p:cNvSpPr>
            <a:spLocks noGrp="1"/>
          </p:cNvSpPr>
          <p:nvPr>
            <p:ph type="body" sz="quarter" idx="10"/>
          </p:nvPr>
        </p:nvSpPr>
        <p:spPr/>
        <p:txBody>
          <a:bodyPr/>
          <a:lstStyle/>
          <a:p>
            <a:r>
              <a:rPr lang="en-US" dirty="0"/>
              <a:t>Route past Tekoa (aerial view from the south)</a:t>
            </a:r>
          </a:p>
        </p:txBody>
      </p:sp>
      <p:sp>
        <p:nvSpPr>
          <p:cNvPr id="3" name="Text Placeholder 2">
            <a:extLst>
              <a:ext uri="{FF2B5EF4-FFF2-40B4-BE49-F238E27FC236}">
                <a16:creationId xmlns="" xmlns:a16="http://schemas.microsoft.com/office/drawing/2014/main" id="{8DB5F5D2-708C-4D92-BA50-995645CDD547}"/>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 xmlns:a16="http://schemas.microsoft.com/office/drawing/2014/main" id="{094F4ACA-D660-4703-9578-8DB058631A05}"/>
              </a:ext>
            </a:extLst>
          </p:cNvPr>
          <p:cNvSpPr>
            <a:spLocks noGrp="1"/>
          </p:cNvSpPr>
          <p:nvPr>
            <p:ph type="title"/>
          </p:nvPr>
        </p:nvSpPr>
        <p:spPr/>
        <p:txBody>
          <a:bodyPr/>
          <a:lstStyle/>
          <a:p>
            <a:r>
              <a:rPr lang="en-US" dirty="0"/>
              <a:t>A certain man from Bethlehem of Judah went to sojourn in the land of Moab</a:t>
            </a:r>
          </a:p>
        </p:txBody>
      </p:sp>
      <p:sp>
        <p:nvSpPr>
          <p:cNvPr id="7" name="Text Box 1029">
            <a:extLst>
              <a:ext uri="{FF2B5EF4-FFF2-40B4-BE49-F238E27FC236}">
                <a16:creationId xmlns="" xmlns:a16="http://schemas.microsoft.com/office/drawing/2014/main" id="{71E5900F-D988-4B01-9180-DA3395C614BB}"/>
              </a:ext>
            </a:extLst>
          </p:cNvPr>
          <p:cNvSpPr txBox="1">
            <a:spLocks noChangeArrowheads="1"/>
          </p:cNvSpPr>
          <p:nvPr/>
        </p:nvSpPr>
        <p:spPr bwMode="auto">
          <a:xfrm>
            <a:off x="1415336" y="1123890"/>
            <a:ext cx="1327864"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Bethlehem</a:t>
            </a:r>
          </a:p>
        </p:txBody>
      </p:sp>
      <p:sp>
        <p:nvSpPr>
          <p:cNvPr id="8" name="Text Box 1029">
            <a:extLst>
              <a:ext uri="{FF2B5EF4-FFF2-40B4-BE49-F238E27FC236}">
                <a16:creationId xmlns="" xmlns:a16="http://schemas.microsoft.com/office/drawing/2014/main" id="{ABF6E44A-7A62-4D69-BA1C-928D1744DFD7}"/>
              </a:ext>
            </a:extLst>
          </p:cNvPr>
          <p:cNvSpPr txBox="1">
            <a:spLocks noChangeArrowheads="1"/>
          </p:cNvSpPr>
          <p:nvPr/>
        </p:nvSpPr>
        <p:spPr bwMode="auto">
          <a:xfrm>
            <a:off x="5715000" y="3124200"/>
            <a:ext cx="781624"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Tekoa</a:t>
            </a:r>
          </a:p>
        </p:txBody>
      </p:sp>
      <p:sp>
        <p:nvSpPr>
          <p:cNvPr id="9" name="Oval 8">
            <a:extLst>
              <a:ext uri="{FF2B5EF4-FFF2-40B4-BE49-F238E27FC236}">
                <a16:creationId xmlns="" xmlns:a16="http://schemas.microsoft.com/office/drawing/2014/main" id="{A8B29F9E-E18D-4704-8A9C-AC225AB6D50E}"/>
              </a:ext>
            </a:extLst>
          </p:cNvPr>
          <p:cNvSpPr/>
          <p:nvPr/>
        </p:nvSpPr>
        <p:spPr>
          <a:xfrm>
            <a:off x="4000502" y="3559885"/>
            <a:ext cx="3428996" cy="1382074"/>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
        <p:nvSpPr>
          <p:cNvPr id="10" name="Line 9">
            <a:extLst>
              <a:ext uri="{FF2B5EF4-FFF2-40B4-BE49-F238E27FC236}">
                <a16:creationId xmlns="" xmlns:a16="http://schemas.microsoft.com/office/drawing/2014/main" id="{4D141A27-FD90-4542-8FD9-7452E8F8228F}"/>
              </a:ext>
            </a:extLst>
          </p:cNvPr>
          <p:cNvSpPr>
            <a:spLocks noChangeShapeType="1"/>
          </p:cNvSpPr>
          <p:nvPr/>
        </p:nvSpPr>
        <p:spPr bwMode="auto">
          <a:xfrm flipH="1">
            <a:off x="381000" y="4865759"/>
            <a:ext cx="381000" cy="152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
        <p:nvSpPr>
          <p:cNvPr id="11" name="Text Box 1029">
            <a:extLst>
              <a:ext uri="{FF2B5EF4-FFF2-40B4-BE49-F238E27FC236}">
                <a16:creationId xmlns="" xmlns:a16="http://schemas.microsoft.com/office/drawing/2014/main" id="{075EC661-A037-4055-9664-8E30BC6B4F92}"/>
              </a:ext>
            </a:extLst>
          </p:cNvPr>
          <p:cNvSpPr txBox="1">
            <a:spLocks noChangeArrowheads="1"/>
          </p:cNvSpPr>
          <p:nvPr/>
        </p:nvSpPr>
        <p:spPr bwMode="auto">
          <a:xfrm>
            <a:off x="838028" y="4618049"/>
            <a:ext cx="1986569"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Route to </a:t>
            </a:r>
            <a:r>
              <a:rPr lang="en-US" sz="2000" dirty="0" err="1">
                <a:solidFill>
                  <a:srgbClr val="FFFFFF"/>
                </a:solidFill>
                <a:effectLst>
                  <a:glow rad="76200">
                    <a:srgbClr val="000000">
                      <a:alpha val="60000"/>
                    </a:srgbClr>
                  </a:glow>
                </a:effectLst>
                <a:cs typeface="Calibri" pitchFamily="34" charset="0"/>
              </a:rPr>
              <a:t>En</a:t>
            </a:r>
            <a:r>
              <a:rPr lang="en-US" sz="2000" dirty="0">
                <a:solidFill>
                  <a:srgbClr val="FFFFFF"/>
                </a:solidFill>
                <a:effectLst>
                  <a:glow rad="76200">
                    <a:srgbClr val="000000">
                      <a:alpha val="60000"/>
                    </a:srgbClr>
                  </a:glow>
                </a:effectLst>
                <a:cs typeface="Calibri" pitchFamily="34" charset="0"/>
              </a:rPr>
              <a:t> Gedi</a:t>
            </a:r>
          </a:p>
        </p:txBody>
      </p:sp>
      <p:sp>
        <p:nvSpPr>
          <p:cNvPr id="12" name="Line 9">
            <a:extLst>
              <a:ext uri="{FF2B5EF4-FFF2-40B4-BE49-F238E27FC236}">
                <a16:creationId xmlns="" xmlns:a16="http://schemas.microsoft.com/office/drawing/2014/main" id="{6F063118-C027-4C5D-916F-CD15584125A3}"/>
              </a:ext>
            </a:extLst>
          </p:cNvPr>
          <p:cNvSpPr>
            <a:spLocks noChangeShapeType="1"/>
          </p:cNvSpPr>
          <p:nvPr/>
        </p:nvSpPr>
        <p:spPr bwMode="auto">
          <a:xfrm flipH="1">
            <a:off x="1948822" y="1447800"/>
            <a:ext cx="0" cy="20949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Tree>
    <p:extLst>
      <p:ext uri="{BB962C8B-B14F-4D97-AF65-F5344CB8AC3E}">
        <p14:creationId xmlns:p14="http://schemas.microsoft.com/office/powerpoint/2010/main" val="8943163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the side of a hill&#10;&#10;Description generated with high confidence">
            <a:extLst>
              <a:ext uri="{FF2B5EF4-FFF2-40B4-BE49-F238E27FC236}">
                <a16:creationId xmlns="" xmlns:a16="http://schemas.microsoft.com/office/drawing/2014/main" id="{8F6AB4F9-D0CE-4DB1-96C7-51C2C79F95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a:extLst>
              <a:ext uri="{FF2B5EF4-FFF2-40B4-BE49-F238E27FC236}">
                <a16:creationId xmlns="" xmlns:a16="http://schemas.microsoft.com/office/drawing/2014/main" id="{F0855EFE-6261-4A6C-8D86-830DF20B74B9}"/>
              </a:ext>
            </a:extLst>
          </p:cNvPr>
          <p:cNvSpPr>
            <a:spLocks noGrp="1"/>
          </p:cNvSpPr>
          <p:nvPr>
            <p:ph type="body" sz="quarter" idx="10"/>
          </p:nvPr>
        </p:nvSpPr>
        <p:spPr/>
        <p:txBody>
          <a:bodyPr/>
          <a:lstStyle/>
          <a:p>
            <a:r>
              <a:rPr lang="en-US" dirty="0"/>
              <a:t>Judean wilderness, Tekoa, and the route to </a:t>
            </a:r>
            <a:r>
              <a:rPr lang="en-US" dirty="0" err="1"/>
              <a:t>En</a:t>
            </a:r>
            <a:r>
              <a:rPr lang="en-US" dirty="0"/>
              <a:t> Gedi (aerial view from the northwest)</a:t>
            </a:r>
          </a:p>
        </p:txBody>
      </p:sp>
      <p:sp>
        <p:nvSpPr>
          <p:cNvPr id="3" name="Text Placeholder 2">
            <a:extLst>
              <a:ext uri="{FF2B5EF4-FFF2-40B4-BE49-F238E27FC236}">
                <a16:creationId xmlns="" xmlns:a16="http://schemas.microsoft.com/office/drawing/2014/main" id="{8DB5F5D2-708C-4D92-BA50-995645CDD547}"/>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 xmlns:a16="http://schemas.microsoft.com/office/drawing/2014/main" id="{094F4ACA-D660-4703-9578-8DB058631A05}"/>
              </a:ext>
            </a:extLst>
          </p:cNvPr>
          <p:cNvSpPr>
            <a:spLocks noGrp="1"/>
          </p:cNvSpPr>
          <p:nvPr>
            <p:ph type="title"/>
          </p:nvPr>
        </p:nvSpPr>
        <p:spPr/>
        <p:txBody>
          <a:bodyPr/>
          <a:lstStyle/>
          <a:p>
            <a:r>
              <a:rPr lang="en-US" dirty="0"/>
              <a:t>A certain man from Bethlehem of Judah went to sojourn in the land of Moab</a:t>
            </a:r>
          </a:p>
        </p:txBody>
      </p:sp>
    </p:spTree>
    <p:extLst>
      <p:ext uri="{BB962C8B-B14F-4D97-AF65-F5344CB8AC3E}">
        <p14:creationId xmlns:p14="http://schemas.microsoft.com/office/powerpoint/2010/main" val="22859452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the side of a hill&#10;&#10;Description generated with high confidence">
            <a:extLst>
              <a:ext uri="{FF2B5EF4-FFF2-40B4-BE49-F238E27FC236}">
                <a16:creationId xmlns="" xmlns:a16="http://schemas.microsoft.com/office/drawing/2014/main" id="{8F6AB4F9-D0CE-4DB1-96C7-51C2C79F95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a:extLst>
              <a:ext uri="{FF2B5EF4-FFF2-40B4-BE49-F238E27FC236}">
                <a16:creationId xmlns="" xmlns:a16="http://schemas.microsoft.com/office/drawing/2014/main" id="{F0855EFE-6261-4A6C-8D86-830DF20B74B9}"/>
              </a:ext>
            </a:extLst>
          </p:cNvPr>
          <p:cNvSpPr>
            <a:spLocks noGrp="1"/>
          </p:cNvSpPr>
          <p:nvPr>
            <p:ph type="body" sz="quarter" idx="10"/>
          </p:nvPr>
        </p:nvSpPr>
        <p:spPr/>
        <p:txBody>
          <a:bodyPr/>
          <a:lstStyle/>
          <a:p>
            <a:r>
              <a:rPr lang="en-US" dirty="0"/>
              <a:t>Judean wilderness, Tekoa, and the route to </a:t>
            </a:r>
            <a:r>
              <a:rPr lang="en-US" dirty="0" err="1"/>
              <a:t>En</a:t>
            </a:r>
            <a:r>
              <a:rPr lang="en-US" dirty="0"/>
              <a:t> Gedi (aerial view from the northwest)</a:t>
            </a:r>
          </a:p>
        </p:txBody>
      </p:sp>
      <p:sp>
        <p:nvSpPr>
          <p:cNvPr id="3" name="Text Placeholder 2">
            <a:extLst>
              <a:ext uri="{FF2B5EF4-FFF2-40B4-BE49-F238E27FC236}">
                <a16:creationId xmlns="" xmlns:a16="http://schemas.microsoft.com/office/drawing/2014/main" id="{8DB5F5D2-708C-4D92-BA50-995645CDD547}"/>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 xmlns:a16="http://schemas.microsoft.com/office/drawing/2014/main" id="{094F4ACA-D660-4703-9578-8DB058631A05}"/>
              </a:ext>
            </a:extLst>
          </p:cNvPr>
          <p:cNvSpPr>
            <a:spLocks noGrp="1"/>
          </p:cNvSpPr>
          <p:nvPr>
            <p:ph type="title"/>
          </p:nvPr>
        </p:nvSpPr>
        <p:spPr/>
        <p:txBody>
          <a:bodyPr/>
          <a:lstStyle/>
          <a:p>
            <a:r>
              <a:rPr lang="en-US" dirty="0"/>
              <a:t>A certain man from Bethlehem of Judah went to sojourn in the land of Moab</a:t>
            </a:r>
          </a:p>
        </p:txBody>
      </p:sp>
      <p:sp>
        <p:nvSpPr>
          <p:cNvPr id="8" name="Text Box 1029">
            <a:extLst>
              <a:ext uri="{FF2B5EF4-FFF2-40B4-BE49-F238E27FC236}">
                <a16:creationId xmlns="" xmlns:a16="http://schemas.microsoft.com/office/drawing/2014/main" id="{15278211-F16B-444A-96BB-FDC31F58829A}"/>
              </a:ext>
            </a:extLst>
          </p:cNvPr>
          <p:cNvSpPr txBox="1">
            <a:spLocks noChangeArrowheads="1"/>
          </p:cNvSpPr>
          <p:nvPr/>
        </p:nvSpPr>
        <p:spPr bwMode="auto">
          <a:xfrm>
            <a:off x="2504788" y="3046828"/>
            <a:ext cx="781624"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Tekoa</a:t>
            </a:r>
          </a:p>
        </p:txBody>
      </p:sp>
      <p:sp>
        <p:nvSpPr>
          <p:cNvPr id="10" name="Line 9">
            <a:extLst>
              <a:ext uri="{FF2B5EF4-FFF2-40B4-BE49-F238E27FC236}">
                <a16:creationId xmlns="" xmlns:a16="http://schemas.microsoft.com/office/drawing/2014/main" id="{4B3125DD-F481-44A5-B70A-1610E46A77AE}"/>
              </a:ext>
            </a:extLst>
          </p:cNvPr>
          <p:cNvSpPr>
            <a:spLocks noChangeShapeType="1"/>
          </p:cNvSpPr>
          <p:nvPr/>
        </p:nvSpPr>
        <p:spPr bwMode="auto">
          <a:xfrm flipV="1">
            <a:off x="4800600" y="4648199"/>
            <a:ext cx="381000" cy="228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
        <p:nvSpPr>
          <p:cNvPr id="11" name="Text Box 1029">
            <a:extLst>
              <a:ext uri="{FF2B5EF4-FFF2-40B4-BE49-F238E27FC236}">
                <a16:creationId xmlns="" xmlns:a16="http://schemas.microsoft.com/office/drawing/2014/main" id="{20F0F62C-84A6-4713-B184-92756648D943}"/>
              </a:ext>
            </a:extLst>
          </p:cNvPr>
          <p:cNvSpPr txBox="1">
            <a:spLocks noChangeArrowheads="1"/>
          </p:cNvSpPr>
          <p:nvPr/>
        </p:nvSpPr>
        <p:spPr bwMode="auto">
          <a:xfrm>
            <a:off x="2895600" y="4810035"/>
            <a:ext cx="1986569"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Route to </a:t>
            </a:r>
            <a:r>
              <a:rPr lang="en-US" sz="2000" dirty="0" err="1">
                <a:solidFill>
                  <a:srgbClr val="FFFFFF"/>
                </a:solidFill>
                <a:effectLst>
                  <a:glow rad="76200">
                    <a:srgbClr val="000000">
                      <a:alpha val="60000"/>
                    </a:srgbClr>
                  </a:glow>
                </a:effectLst>
                <a:cs typeface="Calibri" pitchFamily="34" charset="0"/>
              </a:rPr>
              <a:t>En</a:t>
            </a:r>
            <a:r>
              <a:rPr lang="en-US" sz="2000" dirty="0">
                <a:solidFill>
                  <a:srgbClr val="FFFFFF"/>
                </a:solidFill>
                <a:effectLst>
                  <a:glow rad="76200">
                    <a:srgbClr val="000000">
                      <a:alpha val="60000"/>
                    </a:srgbClr>
                  </a:glow>
                </a:effectLst>
                <a:cs typeface="Calibri" pitchFamily="34" charset="0"/>
              </a:rPr>
              <a:t> Gedi</a:t>
            </a:r>
          </a:p>
        </p:txBody>
      </p:sp>
      <p:sp>
        <p:nvSpPr>
          <p:cNvPr id="13" name="Text Box 1029">
            <a:extLst>
              <a:ext uri="{FF2B5EF4-FFF2-40B4-BE49-F238E27FC236}">
                <a16:creationId xmlns="" xmlns:a16="http://schemas.microsoft.com/office/drawing/2014/main" id="{59679EB5-E441-41A1-A629-39B9C7064A04}"/>
              </a:ext>
            </a:extLst>
          </p:cNvPr>
          <p:cNvSpPr txBox="1">
            <a:spLocks noChangeArrowheads="1"/>
          </p:cNvSpPr>
          <p:nvPr/>
        </p:nvSpPr>
        <p:spPr bwMode="auto">
          <a:xfrm>
            <a:off x="6934200" y="2635348"/>
            <a:ext cx="1561518"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Nahal Arugot</a:t>
            </a:r>
          </a:p>
        </p:txBody>
      </p:sp>
    </p:spTree>
    <p:extLst>
      <p:ext uri="{BB962C8B-B14F-4D97-AF65-F5344CB8AC3E}">
        <p14:creationId xmlns:p14="http://schemas.microsoft.com/office/powerpoint/2010/main" val="21980976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anyon with a mountain in the background&#10;&#10;Description generated with high confidence">
            <a:extLst>
              <a:ext uri="{FF2B5EF4-FFF2-40B4-BE49-F238E27FC236}">
                <a16:creationId xmlns="" xmlns:a16="http://schemas.microsoft.com/office/drawing/2014/main" id="{1775F4EA-FB9F-450B-94D1-1F8BF2C769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 xmlns:a16="http://schemas.microsoft.com/office/drawing/2014/main" id="{ED81A142-2012-4E85-BF13-CBBA53FC4B2E}"/>
              </a:ext>
            </a:extLst>
          </p:cNvPr>
          <p:cNvSpPr>
            <a:spLocks noGrp="1"/>
          </p:cNvSpPr>
          <p:nvPr>
            <p:ph type="body" sz="quarter" idx="10"/>
          </p:nvPr>
        </p:nvSpPr>
        <p:spPr/>
        <p:txBody>
          <a:bodyPr/>
          <a:lstStyle/>
          <a:p>
            <a:r>
              <a:rPr lang="en-US" dirty="0"/>
              <a:t>Ascent of </a:t>
            </a:r>
            <a:r>
              <a:rPr lang="en-US" dirty="0" err="1"/>
              <a:t>Ziz</a:t>
            </a:r>
            <a:r>
              <a:rPr lang="en-US" dirty="0"/>
              <a:t> above </a:t>
            </a:r>
            <a:r>
              <a:rPr lang="en-US" dirty="0" err="1"/>
              <a:t>En</a:t>
            </a:r>
            <a:r>
              <a:rPr lang="en-US" dirty="0"/>
              <a:t> Gedi with Nahal David</a:t>
            </a:r>
          </a:p>
        </p:txBody>
      </p:sp>
      <p:sp>
        <p:nvSpPr>
          <p:cNvPr id="3" name="Text Placeholder 2">
            <a:extLst>
              <a:ext uri="{FF2B5EF4-FFF2-40B4-BE49-F238E27FC236}">
                <a16:creationId xmlns="" xmlns:a16="http://schemas.microsoft.com/office/drawing/2014/main" id="{D361E674-9D4E-446E-A479-67A32205A120}"/>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 xmlns:a16="http://schemas.microsoft.com/office/drawing/2014/main" id="{61F7C015-F8FD-43AB-BA51-8DB663E7A28C}"/>
              </a:ext>
            </a:extLst>
          </p:cNvPr>
          <p:cNvSpPr>
            <a:spLocks noGrp="1"/>
          </p:cNvSpPr>
          <p:nvPr>
            <p:ph type="title"/>
          </p:nvPr>
        </p:nvSpPr>
        <p:spPr/>
        <p:txBody>
          <a:bodyPr/>
          <a:lstStyle/>
          <a:p>
            <a:r>
              <a:rPr lang="en-US" dirty="0"/>
              <a:t>A certain man from Bethlehem of Judah went to sojourn in the land of Moab</a:t>
            </a:r>
          </a:p>
        </p:txBody>
      </p:sp>
    </p:spTree>
    <p:extLst>
      <p:ext uri="{BB962C8B-B14F-4D97-AF65-F5344CB8AC3E}">
        <p14:creationId xmlns:p14="http://schemas.microsoft.com/office/powerpoint/2010/main" val="12601787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desert field&#10;&#10;Description generated with very high confidence">
            <a:extLst>
              <a:ext uri="{FF2B5EF4-FFF2-40B4-BE49-F238E27FC236}">
                <a16:creationId xmlns="" xmlns:a16="http://schemas.microsoft.com/office/drawing/2014/main" id="{DB6156D9-58CA-4782-90B8-D47C168038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a:extLst>
              <a:ext uri="{FF2B5EF4-FFF2-40B4-BE49-F238E27FC236}">
                <a16:creationId xmlns="" xmlns:a16="http://schemas.microsoft.com/office/drawing/2014/main" id="{635F53D4-D739-4843-92AD-71828498E611}"/>
              </a:ext>
            </a:extLst>
          </p:cNvPr>
          <p:cNvSpPr>
            <a:spLocks noGrp="1"/>
          </p:cNvSpPr>
          <p:nvPr>
            <p:ph type="body" sz="quarter" idx="10"/>
          </p:nvPr>
        </p:nvSpPr>
        <p:spPr/>
        <p:txBody>
          <a:bodyPr/>
          <a:lstStyle/>
          <a:p>
            <a:r>
              <a:rPr lang="en-US" dirty="0" err="1"/>
              <a:t>En</a:t>
            </a:r>
            <a:r>
              <a:rPr lang="en-US" dirty="0"/>
              <a:t> Gedi, Judean wilderness, and Dead Sea (aerial view from the south)</a:t>
            </a:r>
          </a:p>
        </p:txBody>
      </p:sp>
      <p:sp>
        <p:nvSpPr>
          <p:cNvPr id="3" name="Text Placeholder 2">
            <a:extLst>
              <a:ext uri="{FF2B5EF4-FFF2-40B4-BE49-F238E27FC236}">
                <a16:creationId xmlns="" xmlns:a16="http://schemas.microsoft.com/office/drawing/2014/main" id="{5384BC9E-584A-41F3-BD68-E889D818F086}"/>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 xmlns:a16="http://schemas.microsoft.com/office/drawing/2014/main" id="{BDA8E322-11B2-42D1-B5E5-7BAF91D0EE37}"/>
              </a:ext>
            </a:extLst>
          </p:cNvPr>
          <p:cNvSpPr>
            <a:spLocks noGrp="1"/>
          </p:cNvSpPr>
          <p:nvPr>
            <p:ph type="title"/>
          </p:nvPr>
        </p:nvSpPr>
        <p:spPr/>
        <p:txBody>
          <a:bodyPr/>
          <a:lstStyle/>
          <a:p>
            <a:r>
              <a:rPr lang="en-US" dirty="0"/>
              <a:t>A certain man from Bethlehem of Judah went to sojourn in the land of Moab</a:t>
            </a:r>
          </a:p>
        </p:txBody>
      </p:sp>
    </p:spTree>
    <p:extLst>
      <p:ext uri="{BB962C8B-B14F-4D97-AF65-F5344CB8AC3E}">
        <p14:creationId xmlns:p14="http://schemas.microsoft.com/office/powerpoint/2010/main" val="36626227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desert field&#10;&#10;Description generated with very high confidence">
            <a:extLst>
              <a:ext uri="{FF2B5EF4-FFF2-40B4-BE49-F238E27FC236}">
                <a16:creationId xmlns="" xmlns:a16="http://schemas.microsoft.com/office/drawing/2014/main" id="{DB6156D9-58CA-4782-90B8-D47C168038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a:extLst>
              <a:ext uri="{FF2B5EF4-FFF2-40B4-BE49-F238E27FC236}">
                <a16:creationId xmlns="" xmlns:a16="http://schemas.microsoft.com/office/drawing/2014/main" id="{635F53D4-D739-4843-92AD-71828498E611}"/>
              </a:ext>
            </a:extLst>
          </p:cNvPr>
          <p:cNvSpPr>
            <a:spLocks noGrp="1"/>
          </p:cNvSpPr>
          <p:nvPr>
            <p:ph type="body" sz="quarter" idx="10"/>
          </p:nvPr>
        </p:nvSpPr>
        <p:spPr/>
        <p:txBody>
          <a:bodyPr/>
          <a:lstStyle/>
          <a:p>
            <a:r>
              <a:rPr lang="en-US" dirty="0" err="1"/>
              <a:t>En</a:t>
            </a:r>
            <a:r>
              <a:rPr lang="en-US" dirty="0"/>
              <a:t> Gedi, Judean wilderness, and Dead Sea (aerial view from the south)</a:t>
            </a:r>
          </a:p>
        </p:txBody>
      </p:sp>
      <p:sp>
        <p:nvSpPr>
          <p:cNvPr id="3" name="Text Placeholder 2">
            <a:extLst>
              <a:ext uri="{FF2B5EF4-FFF2-40B4-BE49-F238E27FC236}">
                <a16:creationId xmlns="" xmlns:a16="http://schemas.microsoft.com/office/drawing/2014/main" id="{5384BC9E-584A-41F3-BD68-E889D818F086}"/>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 xmlns:a16="http://schemas.microsoft.com/office/drawing/2014/main" id="{BDA8E322-11B2-42D1-B5E5-7BAF91D0EE37}"/>
              </a:ext>
            </a:extLst>
          </p:cNvPr>
          <p:cNvSpPr>
            <a:spLocks noGrp="1"/>
          </p:cNvSpPr>
          <p:nvPr>
            <p:ph type="title"/>
          </p:nvPr>
        </p:nvSpPr>
        <p:spPr/>
        <p:txBody>
          <a:bodyPr/>
          <a:lstStyle/>
          <a:p>
            <a:r>
              <a:rPr lang="en-US" dirty="0"/>
              <a:t>A certain man from Bethlehem of Judah went to sojourn in the land of Moab</a:t>
            </a:r>
          </a:p>
        </p:txBody>
      </p:sp>
      <p:sp>
        <p:nvSpPr>
          <p:cNvPr id="7" name="Text Box 1029">
            <a:extLst>
              <a:ext uri="{FF2B5EF4-FFF2-40B4-BE49-F238E27FC236}">
                <a16:creationId xmlns="" xmlns:a16="http://schemas.microsoft.com/office/drawing/2014/main" id="{0CBDA613-08D9-43B9-A49D-0992D525C80F}"/>
              </a:ext>
            </a:extLst>
          </p:cNvPr>
          <p:cNvSpPr txBox="1">
            <a:spLocks noChangeArrowheads="1"/>
          </p:cNvSpPr>
          <p:nvPr/>
        </p:nvSpPr>
        <p:spPr bwMode="auto">
          <a:xfrm>
            <a:off x="5715000" y="3678659"/>
            <a:ext cx="1010213"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Masada</a:t>
            </a:r>
          </a:p>
        </p:txBody>
      </p:sp>
      <p:sp>
        <p:nvSpPr>
          <p:cNvPr id="8" name="Line 9">
            <a:extLst>
              <a:ext uri="{FF2B5EF4-FFF2-40B4-BE49-F238E27FC236}">
                <a16:creationId xmlns="" xmlns:a16="http://schemas.microsoft.com/office/drawing/2014/main" id="{0A98CA8F-19EE-41A4-8159-933287C6C228}"/>
              </a:ext>
            </a:extLst>
          </p:cNvPr>
          <p:cNvSpPr>
            <a:spLocks noChangeShapeType="1"/>
          </p:cNvSpPr>
          <p:nvPr/>
        </p:nvSpPr>
        <p:spPr bwMode="auto">
          <a:xfrm>
            <a:off x="6137287" y="1752600"/>
            <a:ext cx="0" cy="377862"/>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
        <p:nvSpPr>
          <p:cNvPr id="9" name="Text Box 1029">
            <a:extLst>
              <a:ext uri="{FF2B5EF4-FFF2-40B4-BE49-F238E27FC236}">
                <a16:creationId xmlns="" xmlns:a16="http://schemas.microsoft.com/office/drawing/2014/main" id="{72C56117-F080-47F6-B252-F696E569F6C5}"/>
              </a:ext>
            </a:extLst>
          </p:cNvPr>
          <p:cNvSpPr txBox="1">
            <a:spLocks noChangeArrowheads="1"/>
          </p:cNvSpPr>
          <p:nvPr/>
        </p:nvSpPr>
        <p:spPr bwMode="auto">
          <a:xfrm>
            <a:off x="838200" y="1752600"/>
            <a:ext cx="209865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Judean wilderness</a:t>
            </a:r>
          </a:p>
        </p:txBody>
      </p:sp>
      <p:sp>
        <p:nvSpPr>
          <p:cNvPr id="10" name="Text Box 1029">
            <a:extLst>
              <a:ext uri="{FF2B5EF4-FFF2-40B4-BE49-F238E27FC236}">
                <a16:creationId xmlns="" xmlns:a16="http://schemas.microsoft.com/office/drawing/2014/main" id="{571BBBE5-4991-4D71-9DF6-56BBC5DF37C4}"/>
              </a:ext>
            </a:extLst>
          </p:cNvPr>
          <p:cNvSpPr txBox="1">
            <a:spLocks noChangeArrowheads="1"/>
          </p:cNvSpPr>
          <p:nvPr/>
        </p:nvSpPr>
        <p:spPr bwMode="auto">
          <a:xfrm>
            <a:off x="5644203" y="1345319"/>
            <a:ext cx="986167"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err="1">
                <a:solidFill>
                  <a:srgbClr val="FFFFFF"/>
                </a:solidFill>
                <a:effectLst>
                  <a:glow rad="76200">
                    <a:srgbClr val="000000">
                      <a:alpha val="60000"/>
                    </a:srgbClr>
                  </a:glow>
                </a:effectLst>
                <a:cs typeface="Calibri" pitchFamily="34" charset="0"/>
              </a:rPr>
              <a:t>En</a:t>
            </a:r>
            <a:r>
              <a:rPr lang="en-US" sz="2000" dirty="0">
                <a:solidFill>
                  <a:srgbClr val="FFFFFF"/>
                </a:solidFill>
                <a:effectLst>
                  <a:glow rad="76200">
                    <a:srgbClr val="000000">
                      <a:alpha val="60000"/>
                    </a:srgbClr>
                  </a:glow>
                </a:effectLst>
                <a:cs typeface="Calibri" pitchFamily="34" charset="0"/>
              </a:rPr>
              <a:t> Gedi</a:t>
            </a:r>
          </a:p>
        </p:txBody>
      </p:sp>
      <p:sp>
        <p:nvSpPr>
          <p:cNvPr id="11" name="Text Box 1029">
            <a:extLst>
              <a:ext uri="{FF2B5EF4-FFF2-40B4-BE49-F238E27FC236}">
                <a16:creationId xmlns="" xmlns:a16="http://schemas.microsoft.com/office/drawing/2014/main" id="{8BE5415E-C820-4428-AA29-FEF2AD868FB7}"/>
              </a:ext>
            </a:extLst>
          </p:cNvPr>
          <p:cNvSpPr txBox="1">
            <a:spLocks noChangeArrowheads="1"/>
          </p:cNvSpPr>
          <p:nvPr/>
        </p:nvSpPr>
        <p:spPr bwMode="auto">
          <a:xfrm>
            <a:off x="7367146" y="1941001"/>
            <a:ext cx="115608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Dead Sea</a:t>
            </a:r>
          </a:p>
        </p:txBody>
      </p:sp>
    </p:spTree>
    <p:extLst>
      <p:ext uri="{BB962C8B-B14F-4D97-AF65-F5344CB8AC3E}">
        <p14:creationId xmlns:p14="http://schemas.microsoft.com/office/powerpoint/2010/main" val="36905984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mountain&#10;&#10;Description generated with very high confidence">
            <a:extLst>
              <a:ext uri="{FF2B5EF4-FFF2-40B4-BE49-F238E27FC236}">
                <a16:creationId xmlns="" xmlns:a16="http://schemas.microsoft.com/office/drawing/2014/main" id="{172A43C4-657E-4D8F-829F-E9B139A633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a:extLst>
              <a:ext uri="{FF2B5EF4-FFF2-40B4-BE49-F238E27FC236}">
                <a16:creationId xmlns="" xmlns:a16="http://schemas.microsoft.com/office/drawing/2014/main" id="{635F53D4-D739-4843-92AD-71828498E611}"/>
              </a:ext>
            </a:extLst>
          </p:cNvPr>
          <p:cNvSpPr>
            <a:spLocks noGrp="1"/>
          </p:cNvSpPr>
          <p:nvPr>
            <p:ph type="body" sz="quarter" idx="10"/>
          </p:nvPr>
        </p:nvSpPr>
        <p:spPr/>
        <p:txBody>
          <a:bodyPr/>
          <a:lstStyle/>
          <a:p>
            <a:r>
              <a:rPr lang="en-US" dirty="0"/>
              <a:t>Masada and the Dead Sea (aerial view from the southwest)</a:t>
            </a:r>
          </a:p>
        </p:txBody>
      </p:sp>
      <p:sp>
        <p:nvSpPr>
          <p:cNvPr id="3" name="Text Placeholder 2">
            <a:extLst>
              <a:ext uri="{FF2B5EF4-FFF2-40B4-BE49-F238E27FC236}">
                <a16:creationId xmlns="" xmlns:a16="http://schemas.microsoft.com/office/drawing/2014/main" id="{5384BC9E-584A-41F3-BD68-E889D818F086}"/>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 xmlns:a16="http://schemas.microsoft.com/office/drawing/2014/main" id="{BDA8E322-11B2-42D1-B5E5-7BAF91D0EE37}"/>
              </a:ext>
            </a:extLst>
          </p:cNvPr>
          <p:cNvSpPr>
            <a:spLocks noGrp="1"/>
          </p:cNvSpPr>
          <p:nvPr>
            <p:ph type="title"/>
          </p:nvPr>
        </p:nvSpPr>
        <p:spPr/>
        <p:txBody>
          <a:bodyPr/>
          <a:lstStyle/>
          <a:p>
            <a:r>
              <a:rPr lang="en-US" dirty="0"/>
              <a:t>A certain man from Bethlehem of Judah went to sojourn in the land of Moab</a:t>
            </a:r>
          </a:p>
        </p:txBody>
      </p:sp>
    </p:spTree>
    <p:extLst>
      <p:ext uri="{BB962C8B-B14F-4D97-AF65-F5344CB8AC3E}">
        <p14:creationId xmlns:p14="http://schemas.microsoft.com/office/powerpoint/2010/main" val="29203361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mountain&#10;&#10;Description generated with very high confidence">
            <a:extLst>
              <a:ext uri="{FF2B5EF4-FFF2-40B4-BE49-F238E27FC236}">
                <a16:creationId xmlns="" xmlns:a16="http://schemas.microsoft.com/office/drawing/2014/main" id="{172A43C4-657E-4D8F-829F-E9B139A633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a:extLst>
              <a:ext uri="{FF2B5EF4-FFF2-40B4-BE49-F238E27FC236}">
                <a16:creationId xmlns="" xmlns:a16="http://schemas.microsoft.com/office/drawing/2014/main" id="{635F53D4-D739-4843-92AD-71828498E611}"/>
              </a:ext>
            </a:extLst>
          </p:cNvPr>
          <p:cNvSpPr>
            <a:spLocks noGrp="1"/>
          </p:cNvSpPr>
          <p:nvPr>
            <p:ph type="body" sz="quarter" idx="10"/>
          </p:nvPr>
        </p:nvSpPr>
        <p:spPr/>
        <p:txBody>
          <a:bodyPr/>
          <a:lstStyle/>
          <a:p>
            <a:r>
              <a:rPr lang="en-US" dirty="0"/>
              <a:t>Masada and the Dead Sea (aerial view from the southwest)</a:t>
            </a:r>
          </a:p>
        </p:txBody>
      </p:sp>
      <p:sp>
        <p:nvSpPr>
          <p:cNvPr id="3" name="Text Placeholder 2">
            <a:extLst>
              <a:ext uri="{FF2B5EF4-FFF2-40B4-BE49-F238E27FC236}">
                <a16:creationId xmlns="" xmlns:a16="http://schemas.microsoft.com/office/drawing/2014/main" id="{5384BC9E-584A-41F3-BD68-E889D818F086}"/>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 xmlns:a16="http://schemas.microsoft.com/office/drawing/2014/main" id="{BDA8E322-11B2-42D1-B5E5-7BAF91D0EE37}"/>
              </a:ext>
            </a:extLst>
          </p:cNvPr>
          <p:cNvSpPr>
            <a:spLocks noGrp="1"/>
          </p:cNvSpPr>
          <p:nvPr>
            <p:ph type="title"/>
          </p:nvPr>
        </p:nvSpPr>
        <p:spPr/>
        <p:txBody>
          <a:bodyPr/>
          <a:lstStyle/>
          <a:p>
            <a:r>
              <a:rPr lang="en-US" dirty="0"/>
              <a:t>A certain man from Bethlehem of Judah went to sojourn in the land of Moab</a:t>
            </a:r>
          </a:p>
        </p:txBody>
      </p:sp>
      <p:sp>
        <p:nvSpPr>
          <p:cNvPr id="7" name="Text Box 1029">
            <a:extLst>
              <a:ext uri="{FF2B5EF4-FFF2-40B4-BE49-F238E27FC236}">
                <a16:creationId xmlns="" xmlns:a16="http://schemas.microsoft.com/office/drawing/2014/main" id="{37828E89-94D4-4DFC-A9CE-83B4903F1967}"/>
              </a:ext>
            </a:extLst>
          </p:cNvPr>
          <p:cNvSpPr txBox="1">
            <a:spLocks noChangeArrowheads="1"/>
          </p:cNvSpPr>
          <p:nvPr/>
        </p:nvSpPr>
        <p:spPr bwMode="auto">
          <a:xfrm>
            <a:off x="5638800" y="3429000"/>
            <a:ext cx="1010213"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Masada</a:t>
            </a:r>
          </a:p>
        </p:txBody>
      </p:sp>
      <p:sp>
        <p:nvSpPr>
          <p:cNvPr id="8" name="Text Box 1029">
            <a:extLst>
              <a:ext uri="{FF2B5EF4-FFF2-40B4-BE49-F238E27FC236}">
                <a16:creationId xmlns="" xmlns:a16="http://schemas.microsoft.com/office/drawing/2014/main" id="{5EC3A6D9-A22C-40D7-A3E1-F110FA68AF76}"/>
              </a:ext>
            </a:extLst>
          </p:cNvPr>
          <p:cNvSpPr txBox="1">
            <a:spLocks noChangeArrowheads="1"/>
          </p:cNvSpPr>
          <p:nvPr/>
        </p:nvSpPr>
        <p:spPr bwMode="auto">
          <a:xfrm>
            <a:off x="7063939" y="2057400"/>
            <a:ext cx="797013"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Moab</a:t>
            </a:r>
          </a:p>
        </p:txBody>
      </p:sp>
      <p:sp>
        <p:nvSpPr>
          <p:cNvPr id="9" name="Text Box 1029">
            <a:extLst>
              <a:ext uri="{FF2B5EF4-FFF2-40B4-BE49-F238E27FC236}">
                <a16:creationId xmlns="" xmlns:a16="http://schemas.microsoft.com/office/drawing/2014/main" id="{E7435BC2-19FC-4090-B0BF-4179C6489147}"/>
              </a:ext>
            </a:extLst>
          </p:cNvPr>
          <p:cNvSpPr txBox="1">
            <a:spLocks noChangeArrowheads="1"/>
          </p:cNvSpPr>
          <p:nvPr/>
        </p:nvSpPr>
        <p:spPr bwMode="auto">
          <a:xfrm>
            <a:off x="4953000" y="2907743"/>
            <a:ext cx="2578463"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Dead Sea crossing area</a:t>
            </a:r>
          </a:p>
        </p:txBody>
      </p:sp>
      <p:sp>
        <p:nvSpPr>
          <p:cNvPr id="10" name="Text Box 1029">
            <a:extLst>
              <a:ext uri="{FF2B5EF4-FFF2-40B4-BE49-F238E27FC236}">
                <a16:creationId xmlns="" xmlns:a16="http://schemas.microsoft.com/office/drawing/2014/main" id="{1D980A9A-9757-4879-AB19-6F01F184A5F7}"/>
              </a:ext>
            </a:extLst>
          </p:cNvPr>
          <p:cNvSpPr txBox="1">
            <a:spLocks noChangeArrowheads="1"/>
          </p:cNvSpPr>
          <p:nvPr/>
        </p:nvSpPr>
        <p:spPr bwMode="auto">
          <a:xfrm>
            <a:off x="3327521" y="2457510"/>
            <a:ext cx="71045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Lisan</a:t>
            </a:r>
          </a:p>
        </p:txBody>
      </p:sp>
      <p:sp>
        <p:nvSpPr>
          <p:cNvPr id="11" name="Text Box 1029">
            <a:extLst>
              <a:ext uri="{FF2B5EF4-FFF2-40B4-BE49-F238E27FC236}">
                <a16:creationId xmlns="" xmlns:a16="http://schemas.microsoft.com/office/drawing/2014/main" id="{B78F1631-0E07-4A91-85FF-58C0921C9DCC}"/>
              </a:ext>
            </a:extLst>
          </p:cNvPr>
          <p:cNvSpPr txBox="1">
            <a:spLocks noChangeArrowheads="1"/>
          </p:cNvSpPr>
          <p:nvPr/>
        </p:nvSpPr>
        <p:spPr bwMode="auto">
          <a:xfrm>
            <a:off x="565399" y="2399912"/>
            <a:ext cx="1911101"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Northern part of</a:t>
            </a:r>
            <a:br>
              <a:rPr lang="en-US" sz="2000" dirty="0">
                <a:solidFill>
                  <a:srgbClr val="FFFFFF"/>
                </a:solidFill>
                <a:effectLst>
                  <a:glow rad="76200">
                    <a:srgbClr val="000000">
                      <a:alpha val="60000"/>
                    </a:srgbClr>
                  </a:glow>
                </a:effectLst>
                <a:cs typeface="Calibri" pitchFamily="34" charset="0"/>
              </a:rPr>
            </a:br>
            <a:r>
              <a:rPr lang="en-US" sz="2000" dirty="0">
                <a:solidFill>
                  <a:srgbClr val="FFFFFF"/>
                </a:solidFill>
                <a:effectLst>
                  <a:glow rad="76200">
                    <a:srgbClr val="000000">
                      <a:alpha val="60000"/>
                    </a:srgbClr>
                  </a:glow>
                </a:effectLst>
                <a:cs typeface="Calibri" pitchFamily="34" charset="0"/>
              </a:rPr>
              <a:t>Dead Sea</a:t>
            </a:r>
          </a:p>
        </p:txBody>
      </p:sp>
    </p:spTree>
    <p:extLst>
      <p:ext uri="{BB962C8B-B14F-4D97-AF65-F5344CB8AC3E}">
        <p14:creationId xmlns:p14="http://schemas.microsoft.com/office/powerpoint/2010/main" val="5699324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 Placeholder 2"/>
          <p:cNvSpPr>
            <a:spLocks noGrp="1"/>
          </p:cNvSpPr>
          <p:nvPr>
            <p:ph type="body" sz="quarter" idx="10"/>
          </p:nvPr>
        </p:nvSpPr>
        <p:spPr/>
        <p:txBody>
          <a:bodyPr/>
          <a:lstStyle/>
          <a:p>
            <a:r>
              <a:rPr lang="en-US" dirty="0"/>
              <a:t>Plains of Moab south of the </a:t>
            </a:r>
            <a:r>
              <a:rPr lang="en-US" dirty="0" err="1"/>
              <a:t>Arnon</a:t>
            </a:r>
            <a:endParaRPr lang="en-US" dirty="0"/>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A certain man from Bethlehem of Judah went to sojourn in the land of Moab</a:t>
            </a:r>
          </a:p>
        </p:txBody>
      </p:sp>
    </p:spTree>
    <p:extLst>
      <p:ext uri="{BB962C8B-B14F-4D97-AF65-F5344CB8AC3E}">
        <p14:creationId xmlns:p14="http://schemas.microsoft.com/office/powerpoint/2010/main" val="10756458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Nahal Arnon aerial from west2, tb q010703"/>
          <p:cNvPicPr preferRelativeResize="0">
            <a:picLocks noChangeAspect="1" noChangeArrowheads="1"/>
          </p:cNvPicPr>
          <p:nvPr>
            <p:custDataLst>
              <p:tags r:id="rId1"/>
            </p:custDataLst>
          </p:nvPr>
        </p:nvPicPr>
        <p:blipFill>
          <a:blip r:embed="rId4" cstate="print"/>
          <a:srcRect/>
          <a:stretch>
            <a:fillRect/>
          </a:stretch>
        </p:blipFill>
        <p:spPr bwMode="auto">
          <a:xfrm>
            <a:off x="0" y="-3175"/>
            <a:ext cx="9144000" cy="6861175"/>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Nahal </a:t>
            </a:r>
            <a:r>
              <a:rPr lang="en-US" dirty="0" err="1"/>
              <a:t>Arnon</a:t>
            </a:r>
            <a:r>
              <a:rPr lang="en-US" dirty="0"/>
              <a:t> (aerial view from the west)</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A certain man from Bethlehem of Judah went to sojourn in the land of Moab</a:t>
            </a:r>
          </a:p>
        </p:txBody>
      </p:sp>
    </p:spTree>
    <p:extLst>
      <p:ext uri="{BB962C8B-B14F-4D97-AF65-F5344CB8AC3E}">
        <p14:creationId xmlns:p14="http://schemas.microsoft.com/office/powerpoint/2010/main" val="37944444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DAB31A39-9B08-4ED2-8FAC-95C678E4C36F}"/>
              </a:ext>
            </a:extLst>
          </p:cNvPr>
          <p:cNvSpPr>
            <a:spLocks noGrp="1"/>
          </p:cNvSpPr>
          <p:nvPr>
            <p:ph type="body" sz="quarter" idx="10"/>
          </p:nvPr>
        </p:nvSpPr>
        <p:spPr/>
        <p:txBody>
          <a:bodyPr/>
          <a:lstStyle/>
          <a:p>
            <a:r>
              <a:rPr lang="en-US" dirty="0"/>
              <a:t>Stele of Mentuhotep mentioning deficient Nile floods, Middle Kingdom period</a:t>
            </a:r>
          </a:p>
        </p:txBody>
      </p:sp>
      <p:sp>
        <p:nvSpPr>
          <p:cNvPr id="3" name="Text Placeholder 2">
            <a:extLst>
              <a:ext uri="{FF2B5EF4-FFF2-40B4-BE49-F238E27FC236}">
                <a16:creationId xmlns="" xmlns:a16="http://schemas.microsoft.com/office/drawing/2014/main" id="{57B96761-200F-4EE9-AA9D-3074276C566C}"/>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 xmlns:a16="http://schemas.microsoft.com/office/drawing/2014/main" id="{3E245672-B3A4-4765-A140-D7F24DFB2917}"/>
              </a:ext>
            </a:extLst>
          </p:cNvPr>
          <p:cNvSpPr>
            <a:spLocks noGrp="1"/>
          </p:cNvSpPr>
          <p:nvPr>
            <p:ph type="title"/>
          </p:nvPr>
        </p:nvSpPr>
        <p:spPr/>
        <p:txBody>
          <a:bodyPr/>
          <a:lstStyle/>
          <a:p>
            <a:r>
              <a:rPr lang="en-US" dirty="0"/>
              <a:t>In the days when the judges governed, there was a famine in the land</a:t>
            </a:r>
          </a:p>
        </p:txBody>
      </p:sp>
      <p:pic>
        <p:nvPicPr>
          <p:cNvPr id="6" name="Picture 5">
            <a:extLst>
              <a:ext uri="{FF2B5EF4-FFF2-40B4-BE49-F238E27FC236}">
                <a16:creationId xmlns="" xmlns:a16="http://schemas.microsoft.com/office/drawing/2014/main" id="{2465F296-F880-41EA-A3FF-3448C404DB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192"/>
            <a:ext cx="9144000" cy="6071616"/>
          </a:xfrm>
          <a:prstGeom prst="rect">
            <a:avLst/>
          </a:prstGeom>
        </p:spPr>
      </p:pic>
    </p:spTree>
    <p:extLst>
      <p:ext uri="{BB962C8B-B14F-4D97-AF65-F5344CB8AC3E}">
        <p14:creationId xmlns:p14="http://schemas.microsoft.com/office/powerpoint/2010/main" val="557876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Nahal Arnon aerial from west2, tb q010703"/>
          <p:cNvPicPr preferRelativeResize="0">
            <a:picLocks noChangeAspect="1" noChangeArrowheads="1"/>
          </p:cNvPicPr>
          <p:nvPr>
            <p:custDataLst>
              <p:tags r:id="rId1"/>
            </p:custDataLst>
          </p:nvPr>
        </p:nvPicPr>
        <p:blipFill>
          <a:blip r:embed="rId4" cstate="print"/>
          <a:srcRect/>
          <a:stretch>
            <a:fillRect/>
          </a:stretch>
        </p:blipFill>
        <p:spPr bwMode="auto">
          <a:xfrm>
            <a:off x="0" y="-3175"/>
            <a:ext cx="9144000" cy="6861175"/>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Nahal </a:t>
            </a:r>
            <a:r>
              <a:rPr lang="en-US" dirty="0" err="1"/>
              <a:t>Arnon</a:t>
            </a:r>
            <a:r>
              <a:rPr lang="en-US" dirty="0"/>
              <a:t> (aerial view from the west)</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A certain man from Bethlehem of Judah went to sojourn in the land of Moab</a:t>
            </a:r>
          </a:p>
        </p:txBody>
      </p:sp>
      <p:sp>
        <p:nvSpPr>
          <p:cNvPr id="15" name="Line 5"/>
          <p:cNvSpPr>
            <a:spLocks noChangeShapeType="1"/>
          </p:cNvSpPr>
          <p:nvPr/>
        </p:nvSpPr>
        <p:spPr bwMode="auto">
          <a:xfrm>
            <a:off x="6331584" y="1390710"/>
            <a:ext cx="39504" cy="523971"/>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6" name="Line 8"/>
          <p:cNvSpPr>
            <a:spLocks noChangeShapeType="1"/>
          </p:cNvSpPr>
          <p:nvPr/>
        </p:nvSpPr>
        <p:spPr bwMode="auto">
          <a:xfrm flipH="1" flipV="1">
            <a:off x="2590800" y="4105491"/>
            <a:ext cx="304800" cy="609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7" name="Text Box 9"/>
          <p:cNvSpPr txBox="1">
            <a:spLocks noChangeArrowheads="1"/>
          </p:cNvSpPr>
          <p:nvPr/>
        </p:nvSpPr>
        <p:spPr bwMode="auto">
          <a:xfrm>
            <a:off x="2429488" y="4728854"/>
            <a:ext cx="2529559"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mouth of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Nahal</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Arnon</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8" name="Text Box 10"/>
          <p:cNvSpPr txBox="1">
            <a:spLocks noChangeArrowheads="1"/>
          </p:cNvSpPr>
          <p:nvPr/>
        </p:nvSpPr>
        <p:spPr bwMode="auto">
          <a:xfrm>
            <a:off x="0" y="1143000"/>
            <a:ext cx="1895884"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Medeba </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Plateau</a:t>
            </a:r>
          </a:p>
        </p:txBody>
      </p:sp>
      <p:sp>
        <p:nvSpPr>
          <p:cNvPr id="19" name="Text Box 11"/>
          <p:cNvSpPr txBox="1">
            <a:spLocks noChangeArrowheads="1"/>
          </p:cNvSpPr>
          <p:nvPr/>
        </p:nvSpPr>
        <p:spPr bwMode="auto">
          <a:xfrm>
            <a:off x="5625531" y="957275"/>
            <a:ext cx="1491114"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Nahal Arnon</a:t>
            </a:r>
          </a:p>
        </p:txBody>
      </p:sp>
      <p:sp>
        <p:nvSpPr>
          <p:cNvPr id="20" name="Text Box 12"/>
          <p:cNvSpPr txBox="1">
            <a:spLocks noChangeArrowheads="1"/>
          </p:cNvSpPr>
          <p:nvPr/>
        </p:nvSpPr>
        <p:spPr bwMode="auto">
          <a:xfrm>
            <a:off x="8347187" y="990600"/>
            <a:ext cx="796813"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Moab</a:t>
            </a:r>
          </a:p>
        </p:txBody>
      </p:sp>
      <p:sp>
        <p:nvSpPr>
          <p:cNvPr id="21" name="Line 5"/>
          <p:cNvSpPr>
            <a:spLocks noChangeShapeType="1"/>
          </p:cNvSpPr>
          <p:nvPr/>
        </p:nvSpPr>
        <p:spPr bwMode="auto">
          <a:xfrm>
            <a:off x="3048000" y="2073164"/>
            <a:ext cx="76200" cy="441436"/>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2" name="Text Box 11"/>
          <p:cNvSpPr txBox="1">
            <a:spLocks noChangeArrowheads="1"/>
          </p:cNvSpPr>
          <p:nvPr/>
        </p:nvSpPr>
        <p:spPr bwMode="auto">
          <a:xfrm>
            <a:off x="2429488" y="1724181"/>
            <a:ext cx="1389423"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Wadi</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Hidan</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11847606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rnon Valley view southwest from Aroer, tb06120419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23695"/>
            <a:ext cx="9144000" cy="6080760"/>
          </a:xfrm>
          <a:prstGeom prst="rect">
            <a:avLst/>
          </a:prstGeom>
        </p:spPr>
      </p:pic>
      <p:sp>
        <p:nvSpPr>
          <p:cNvPr id="2" name="Text Placeholder 1"/>
          <p:cNvSpPr>
            <a:spLocks noGrp="1"/>
          </p:cNvSpPr>
          <p:nvPr>
            <p:ph type="body" sz="quarter" idx="10"/>
          </p:nvPr>
        </p:nvSpPr>
        <p:spPr/>
        <p:txBody>
          <a:bodyPr/>
          <a:lstStyle/>
          <a:p>
            <a:r>
              <a:rPr lang="en-US" dirty="0"/>
              <a:t>Nahal Arnon from Aroer (from the northeast)</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A certain man from Bethlehem of Judah went to sojourn in the land of Moab</a:t>
            </a:r>
          </a:p>
        </p:txBody>
      </p:sp>
    </p:spTree>
    <p:extLst>
      <p:ext uri="{BB962C8B-B14F-4D97-AF65-F5344CB8AC3E}">
        <p14:creationId xmlns:p14="http://schemas.microsoft.com/office/powerpoint/2010/main" val="36818259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3C9E34BE-57B1-4205-BA4D-A562574885ED}"/>
              </a:ext>
            </a:extLst>
          </p:cNvPr>
          <p:cNvSpPr>
            <a:spLocks noGrp="1"/>
          </p:cNvSpPr>
          <p:nvPr>
            <p:ph type="body" sz="quarter" idx="10"/>
          </p:nvPr>
        </p:nvSpPr>
        <p:spPr/>
        <p:txBody>
          <a:bodyPr/>
          <a:lstStyle/>
          <a:p>
            <a:r>
              <a:rPr lang="en-US" dirty="0"/>
              <a:t>Tell </a:t>
            </a:r>
            <a:r>
              <a:rPr lang="en-US" dirty="0" err="1"/>
              <a:t>Dhiban</a:t>
            </a:r>
            <a:r>
              <a:rPr lang="en-US" dirty="0"/>
              <a:t>, possible </a:t>
            </a:r>
            <a:r>
              <a:rPr lang="en-US" dirty="0" err="1"/>
              <a:t>Dibon</a:t>
            </a:r>
            <a:r>
              <a:rPr lang="en-US" dirty="0"/>
              <a:t> (from the north)</a:t>
            </a:r>
          </a:p>
        </p:txBody>
      </p:sp>
      <p:sp>
        <p:nvSpPr>
          <p:cNvPr id="3" name="Text Placeholder 2">
            <a:extLst>
              <a:ext uri="{FF2B5EF4-FFF2-40B4-BE49-F238E27FC236}">
                <a16:creationId xmlns="" xmlns:a16="http://schemas.microsoft.com/office/drawing/2014/main" id="{6C852BAA-3C88-4E30-B098-6DC8A7FA6E34}"/>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 xmlns:a16="http://schemas.microsoft.com/office/drawing/2014/main" id="{A263126F-2DB3-4291-865A-674E8CFAC0AE}"/>
              </a:ext>
            </a:extLst>
          </p:cNvPr>
          <p:cNvSpPr>
            <a:spLocks noGrp="1"/>
          </p:cNvSpPr>
          <p:nvPr>
            <p:ph type="title"/>
          </p:nvPr>
        </p:nvSpPr>
        <p:spPr/>
        <p:txBody>
          <a:bodyPr/>
          <a:lstStyle/>
          <a:p>
            <a:r>
              <a:rPr lang="en-US" dirty="0"/>
              <a:t>A certain man from Bethlehem of Judah went to sojourn in the land of Moab</a:t>
            </a:r>
          </a:p>
        </p:txBody>
      </p:sp>
      <p:pic>
        <p:nvPicPr>
          <p:cNvPr id="6" name="Picture 5">
            <a:extLst>
              <a:ext uri="{FF2B5EF4-FFF2-40B4-BE49-F238E27FC236}">
                <a16:creationId xmlns="" xmlns:a16="http://schemas.microsoft.com/office/drawing/2014/main" id="{83A2DC36-F4AC-4897-B1A6-8AF89B5BFB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38574296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95B724C2-9B53-46D3-8A7F-7D633683D974}"/>
              </a:ext>
            </a:extLst>
          </p:cNvPr>
          <p:cNvSpPr>
            <a:spLocks noGrp="1"/>
          </p:cNvSpPr>
          <p:nvPr>
            <p:ph type="body" sz="quarter" idx="10"/>
          </p:nvPr>
        </p:nvSpPr>
        <p:spPr/>
        <p:txBody>
          <a:bodyPr/>
          <a:lstStyle/>
          <a:p>
            <a:r>
              <a:rPr lang="en-US" dirty="0"/>
              <a:t>Tell </a:t>
            </a:r>
            <a:r>
              <a:rPr lang="en-US" dirty="0" err="1"/>
              <a:t>Dhiban</a:t>
            </a:r>
            <a:r>
              <a:rPr lang="en-US" dirty="0"/>
              <a:t>, possible </a:t>
            </a:r>
            <a:r>
              <a:rPr lang="en-US" dirty="0" err="1"/>
              <a:t>Dibon</a:t>
            </a:r>
            <a:r>
              <a:rPr lang="en-US" dirty="0"/>
              <a:t> (from the north)</a:t>
            </a:r>
          </a:p>
        </p:txBody>
      </p:sp>
      <p:sp>
        <p:nvSpPr>
          <p:cNvPr id="3" name="Text Placeholder 2">
            <a:extLst>
              <a:ext uri="{FF2B5EF4-FFF2-40B4-BE49-F238E27FC236}">
                <a16:creationId xmlns="" xmlns:a16="http://schemas.microsoft.com/office/drawing/2014/main" id="{3EF8509D-38F6-40AB-9C99-1CA3BD8D2152}"/>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 xmlns:a16="http://schemas.microsoft.com/office/drawing/2014/main" id="{DBD8689D-5AE0-4E82-9258-45499C60E769}"/>
              </a:ext>
            </a:extLst>
          </p:cNvPr>
          <p:cNvSpPr>
            <a:spLocks noGrp="1"/>
          </p:cNvSpPr>
          <p:nvPr>
            <p:ph type="title"/>
          </p:nvPr>
        </p:nvSpPr>
        <p:spPr/>
        <p:txBody>
          <a:bodyPr/>
          <a:lstStyle/>
          <a:p>
            <a:r>
              <a:rPr lang="en-US" dirty="0"/>
              <a:t>A certain man from Bethlehem of Judah went to sojourn in the land of Moab</a:t>
            </a:r>
          </a:p>
        </p:txBody>
      </p:sp>
      <p:pic>
        <p:nvPicPr>
          <p:cNvPr id="6" name="Picture 5">
            <a:extLst>
              <a:ext uri="{FF2B5EF4-FFF2-40B4-BE49-F238E27FC236}">
                <a16:creationId xmlns="" xmlns:a16="http://schemas.microsoft.com/office/drawing/2014/main" id="{BEE41887-2DDA-4770-8273-5866325E94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8540769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6440B766-EC8F-49E2-BB44-C8F16298666B}"/>
              </a:ext>
            </a:extLst>
          </p:cNvPr>
          <p:cNvSpPr>
            <a:spLocks noGrp="1"/>
          </p:cNvSpPr>
          <p:nvPr>
            <p:ph type="body" sz="quarter" idx="10"/>
          </p:nvPr>
        </p:nvSpPr>
        <p:spPr/>
        <p:txBody>
          <a:bodyPr/>
          <a:lstStyle/>
          <a:p>
            <a:r>
              <a:rPr lang="en-US" dirty="0"/>
              <a:t>Ashlar stones from the Iron Age foundation of a Moabite temple at Tell </a:t>
            </a:r>
            <a:r>
              <a:rPr lang="en-US" dirty="0" err="1"/>
              <a:t>Dhiban</a:t>
            </a:r>
            <a:r>
              <a:rPr lang="en-US" dirty="0"/>
              <a:t>, possible </a:t>
            </a:r>
            <a:r>
              <a:rPr lang="en-US" dirty="0" err="1"/>
              <a:t>Dibon</a:t>
            </a:r>
            <a:endParaRPr lang="en-US" dirty="0"/>
          </a:p>
        </p:txBody>
      </p:sp>
      <p:sp>
        <p:nvSpPr>
          <p:cNvPr id="3" name="Text Placeholder 2">
            <a:extLst>
              <a:ext uri="{FF2B5EF4-FFF2-40B4-BE49-F238E27FC236}">
                <a16:creationId xmlns="" xmlns:a16="http://schemas.microsoft.com/office/drawing/2014/main" id="{BC7B4042-0AAB-4EA7-836A-F3CBF8F8A608}"/>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 xmlns:a16="http://schemas.microsoft.com/office/drawing/2014/main" id="{FE23B0B4-D4BF-4B0D-849D-B7EA7782B642}"/>
              </a:ext>
            </a:extLst>
          </p:cNvPr>
          <p:cNvSpPr>
            <a:spLocks noGrp="1"/>
          </p:cNvSpPr>
          <p:nvPr>
            <p:ph type="title"/>
          </p:nvPr>
        </p:nvSpPr>
        <p:spPr/>
        <p:txBody>
          <a:bodyPr/>
          <a:lstStyle/>
          <a:p>
            <a:r>
              <a:rPr lang="en-US" dirty="0"/>
              <a:t>A certain man from Bethlehem of Judah went to sojourn in the land of Moab</a:t>
            </a:r>
          </a:p>
        </p:txBody>
      </p:sp>
      <p:pic>
        <p:nvPicPr>
          <p:cNvPr id="6" name="Picture 5">
            <a:extLst>
              <a:ext uri="{FF2B5EF4-FFF2-40B4-BE49-F238E27FC236}">
                <a16:creationId xmlns="" xmlns:a16="http://schemas.microsoft.com/office/drawing/2014/main" id="{0C72B366-5C48-406B-93CC-EAA3CD274E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38214505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326D5BED-4594-4AA4-8DBC-6A9E866AC58B}"/>
              </a:ext>
            </a:extLst>
          </p:cNvPr>
          <p:cNvSpPr>
            <a:spLocks noGrp="1"/>
          </p:cNvSpPr>
          <p:nvPr>
            <p:ph type="body" sz="quarter" idx="10"/>
          </p:nvPr>
        </p:nvSpPr>
        <p:spPr/>
        <p:txBody>
          <a:bodyPr/>
          <a:lstStyle/>
          <a:p>
            <a:r>
              <a:rPr lang="en-US" dirty="0" err="1"/>
              <a:t>Kerak</a:t>
            </a:r>
            <a:r>
              <a:rPr lang="en-US" dirty="0"/>
              <a:t> Castle (from the east)</a:t>
            </a:r>
          </a:p>
        </p:txBody>
      </p:sp>
      <p:sp>
        <p:nvSpPr>
          <p:cNvPr id="3" name="Text Placeholder 2">
            <a:extLst>
              <a:ext uri="{FF2B5EF4-FFF2-40B4-BE49-F238E27FC236}">
                <a16:creationId xmlns="" xmlns:a16="http://schemas.microsoft.com/office/drawing/2014/main" id="{7C73DB8A-2C77-4017-A078-CC1EBC77ECAE}"/>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 xmlns:a16="http://schemas.microsoft.com/office/drawing/2014/main" id="{E1F29A24-5554-4211-A2AD-911F365FE501}"/>
              </a:ext>
            </a:extLst>
          </p:cNvPr>
          <p:cNvSpPr>
            <a:spLocks noGrp="1"/>
          </p:cNvSpPr>
          <p:nvPr>
            <p:ph type="title"/>
          </p:nvPr>
        </p:nvSpPr>
        <p:spPr/>
        <p:txBody>
          <a:bodyPr/>
          <a:lstStyle/>
          <a:p>
            <a:r>
              <a:rPr lang="en-US" dirty="0"/>
              <a:t>A certain man from Bethlehem of Judah went to sojourn in the land of Moab</a:t>
            </a:r>
          </a:p>
        </p:txBody>
      </p:sp>
      <p:pic>
        <p:nvPicPr>
          <p:cNvPr id="6" name="Picture 5">
            <a:extLst>
              <a:ext uri="{FF2B5EF4-FFF2-40B4-BE49-F238E27FC236}">
                <a16:creationId xmlns="" xmlns:a16="http://schemas.microsoft.com/office/drawing/2014/main" id="{7EA1C65F-30F0-4A0B-AD5B-9591C78348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3534075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B312A502-5DBE-4472-9282-368826805797}"/>
              </a:ext>
            </a:extLst>
          </p:cNvPr>
          <p:cNvSpPr>
            <a:spLocks noGrp="1"/>
          </p:cNvSpPr>
          <p:nvPr>
            <p:ph type="body" sz="quarter" idx="10"/>
          </p:nvPr>
        </p:nvSpPr>
        <p:spPr/>
        <p:txBody>
          <a:bodyPr/>
          <a:lstStyle/>
          <a:p>
            <a:r>
              <a:rPr lang="en-US" dirty="0"/>
              <a:t>View from Kerak Castle (from the southeast)</a:t>
            </a:r>
          </a:p>
        </p:txBody>
      </p:sp>
      <p:sp>
        <p:nvSpPr>
          <p:cNvPr id="3" name="Text Placeholder 2">
            <a:extLst>
              <a:ext uri="{FF2B5EF4-FFF2-40B4-BE49-F238E27FC236}">
                <a16:creationId xmlns="" xmlns:a16="http://schemas.microsoft.com/office/drawing/2014/main" id="{BDD59F64-823D-498E-AE6C-5E21AD1D57C9}"/>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 xmlns:a16="http://schemas.microsoft.com/office/drawing/2014/main" id="{830F30FA-9AF9-4204-8B56-B34F2C7182FE}"/>
              </a:ext>
            </a:extLst>
          </p:cNvPr>
          <p:cNvSpPr>
            <a:spLocks noGrp="1"/>
          </p:cNvSpPr>
          <p:nvPr>
            <p:ph type="title"/>
          </p:nvPr>
        </p:nvSpPr>
        <p:spPr/>
        <p:txBody>
          <a:bodyPr/>
          <a:lstStyle/>
          <a:p>
            <a:r>
              <a:rPr lang="en-US" dirty="0"/>
              <a:t>A certain man from Bethlehem of Judah went to sojourn in the land of Moab</a:t>
            </a:r>
          </a:p>
        </p:txBody>
      </p:sp>
      <p:pic>
        <p:nvPicPr>
          <p:cNvPr id="6" name="Picture 5">
            <a:extLst>
              <a:ext uri="{FF2B5EF4-FFF2-40B4-BE49-F238E27FC236}">
                <a16:creationId xmlns="" xmlns:a16="http://schemas.microsoft.com/office/drawing/2014/main" id="{A5CE3D80-A1F2-41C2-B1D7-AD6D651313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32065195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Bedouin family traveling</a:t>
            </a:r>
          </a:p>
        </p:txBody>
      </p:sp>
      <p:sp>
        <p:nvSpPr>
          <p:cNvPr id="3" name="Text Placeholder 2"/>
          <p:cNvSpPr>
            <a:spLocks noGrp="1"/>
          </p:cNvSpPr>
          <p:nvPr>
            <p:ph type="body" sz="quarter" idx="12"/>
          </p:nvPr>
        </p:nvSpPr>
        <p:spPr/>
        <p:txBody>
          <a:bodyPr/>
          <a:lstStyle/>
          <a:p>
            <a:r>
              <a:rPr lang="en-US"/>
              <a:t>1:1</a:t>
            </a:r>
          </a:p>
        </p:txBody>
      </p:sp>
      <p:sp>
        <p:nvSpPr>
          <p:cNvPr id="4" name="Title 3"/>
          <p:cNvSpPr>
            <a:spLocks noGrp="1"/>
          </p:cNvSpPr>
          <p:nvPr>
            <p:ph type="title"/>
          </p:nvPr>
        </p:nvSpPr>
        <p:spPr/>
        <p:txBody>
          <a:bodyPr/>
          <a:lstStyle/>
          <a:p>
            <a:r>
              <a:rPr lang="en-US" dirty="0"/>
              <a:t>He and his wife and his two sons</a:t>
            </a:r>
          </a:p>
        </p:txBody>
      </p:sp>
    </p:spTree>
    <p:extLst>
      <p:ext uri="{BB962C8B-B14F-4D97-AF65-F5344CB8AC3E}">
        <p14:creationId xmlns:p14="http://schemas.microsoft.com/office/powerpoint/2010/main" val="5201669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“Naomi Street” sign in Jerusalem</a:t>
            </a:r>
          </a:p>
        </p:txBody>
      </p:sp>
      <p:sp>
        <p:nvSpPr>
          <p:cNvPr id="3" name="Text Placeholder 2"/>
          <p:cNvSpPr>
            <a:spLocks noGrp="1"/>
          </p:cNvSpPr>
          <p:nvPr>
            <p:ph type="body" sz="quarter" idx="12"/>
          </p:nvPr>
        </p:nvSpPr>
        <p:spPr/>
        <p:txBody>
          <a:bodyPr/>
          <a:lstStyle/>
          <a:p>
            <a:r>
              <a:rPr lang="en-US"/>
              <a:t>1:2</a:t>
            </a:r>
          </a:p>
        </p:txBody>
      </p:sp>
      <p:sp>
        <p:nvSpPr>
          <p:cNvPr id="4" name="Title 3"/>
          <p:cNvSpPr>
            <a:spLocks noGrp="1"/>
          </p:cNvSpPr>
          <p:nvPr>
            <p:ph type="title"/>
          </p:nvPr>
        </p:nvSpPr>
        <p:spPr/>
        <p:txBody>
          <a:bodyPr/>
          <a:lstStyle/>
          <a:p>
            <a:r>
              <a:rPr lang="en-US" dirty="0"/>
              <a:t>The name of the man was Elimelech, and the name of his wife was Naomi</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81000"/>
            <a:ext cx="9144000" cy="6080798"/>
          </a:xfrm>
          <a:prstGeom prst="rect">
            <a:avLst/>
          </a:prstGeom>
        </p:spPr>
      </p:pic>
    </p:spTree>
    <p:extLst>
      <p:ext uri="{BB962C8B-B14F-4D97-AF65-F5344CB8AC3E}">
        <p14:creationId xmlns:p14="http://schemas.microsoft.com/office/powerpoint/2010/main" val="1117561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cattle standing on top of a sandy beach&#10;&#10;Description generated with high confidence">
            <a:extLst>
              <a:ext uri="{FF2B5EF4-FFF2-40B4-BE49-F238E27FC236}">
                <a16:creationId xmlns="" xmlns:a16="http://schemas.microsoft.com/office/drawing/2014/main" id="{329214D6-BC98-402C-B383-13F0893AAE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4320"/>
            <a:ext cx="9144000" cy="6309360"/>
          </a:xfrm>
          <a:prstGeom prst="rect">
            <a:avLst/>
          </a:prstGeom>
        </p:spPr>
      </p:pic>
      <p:sp>
        <p:nvSpPr>
          <p:cNvPr id="3" name="Text Placeholder 2"/>
          <p:cNvSpPr>
            <a:spLocks noGrp="1"/>
          </p:cNvSpPr>
          <p:nvPr>
            <p:ph type="body" sz="quarter" idx="10"/>
          </p:nvPr>
        </p:nvSpPr>
        <p:spPr/>
        <p:txBody>
          <a:bodyPr/>
          <a:lstStyle/>
          <a:p>
            <a:r>
              <a:rPr lang="en-US" dirty="0"/>
              <a:t>Bedouin men, from a reenactment of the story of Ruth</a:t>
            </a:r>
          </a:p>
        </p:txBody>
      </p:sp>
      <p:sp>
        <p:nvSpPr>
          <p:cNvPr id="4" name="Text Placeholder 3"/>
          <p:cNvSpPr>
            <a:spLocks noGrp="1"/>
          </p:cNvSpPr>
          <p:nvPr>
            <p:ph type="body" sz="quarter" idx="12"/>
          </p:nvPr>
        </p:nvSpPr>
        <p:spPr/>
        <p:txBody>
          <a:bodyPr/>
          <a:lstStyle/>
          <a:p>
            <a:r>
              <a:rPr lang="en-US"/>
              <a:t>1:2</a:t>
            </a:r>
            <a:endParaRPr lang="en-US" dirty="0"/>
          </a:p>
        </p:txBody>
      </p:sp>
      <p:sp>
        <p:nvSpPr>
          <p:cNvPr id="2" name="Title 1"/>
          <p:cNvSpPr>
            <a:spLocks noGrp="1"/>
          </p:cNvSpPr>
          <p:nvPr>
            <p:ph type="title"/>
          </p:nvPr>
        </p:nvSpPr>
        <p:spPr/>
        <p:txBody>
          <a:bodyPr/>
          <a:lstStyle/>
          <a:p>
            <a:r>
              <a:rPr lang="en-US" dirty="0"/>
              <a:t>The names of his two sons were </a:t>
            </a:r>
            <a:r>
              <a:rPr lang="en-US" dirty="0" err="1"/>
              <a:t>Mahlon</a:t>
            </a:r>
            <a:r>
              <a:rPr lang="en-US" dirty="0"/>
              <a:t> and </a:t>
            </a:r>
            <a:r>
              <a:rPr lang="en-US" dirty="0" err="1"/>
              <a:t>Chilion</a:t>
            </a:r>
            <a:r>
              <a:rPr lang="en-US" dirty="0"/>
              <a:t>, </a:t>
            </a:r>
            <a:r>
              <a:rPr lang="en-US" dirty="0" err="1"/>
              <a:t>Ephrathites</a:t>
            </a:r>
            <a:r>
              <a:rPr lang="en-US" dirty="0"/>
              <a:t> of Bethlehem of Judah</a:t>
            </a:r>
          </a:p>
        </p:txBody>
      </p:sp>
    </p:spTree>
    <p:extLst>
      <p:ext uri="{BB962C8B-B14F-4D97-AF65-F5344CB8AC3E}">
        <p14:creationId xmlns:p14="http://schemas.microsoft.com/office/powerpoint/2010/main" val="3317340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04 Judah and the Dead Sea\Bethlehem\Bethlehem from north, tb09240537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88451"/>
            <a:ext cx="9144741" cy="608109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Bethlehem (from the north)</a:t>
            </a:r>
          </a:p>
        </p:txBody>
      </p:sp>
      <p:sp>
        <p:nvSpPr>
          <p:cNvPr id="4" name="Text Placeholder 3"/>
          <p:cNvSpPr>
            <a:spLocks noGrp="1"/>
          </p:cNvSpPr>
          <p:nvPr>
            <p:ph type="body" sz="quarter" idx="12"/>
          </p:nvPr>
        </p:nvSpPr>
        <p:spPr/>
        <p:txBody>
          <a:bodyPr/>
          <a:lstStyle/>
          <a:p>
            <a:r>
              <a:rPr lang="en-US"/>
              <a:t>1:1</a:t>
            </a:r>
            <a:endParaRPr lang="en-US" dirty="0"/>
          </a:p>
        </p:txBody>
      </p:sp>
      <p:sp>
        <p:nvSpPr>
          <p:cNvPr id="2" name="Title 1"/>
          <p:cNvSpPr>
            <a:spLocks noGrp="1"/>
          </p:cNvSpPr>
          <p:nvPr>
            <p:ph type="title"/>
          </p:nvPr>
        </p:nvSpPr>
        <p:spPr/>
        <p:txBody>
          <a:bodyPr/>
          <a:lstStyle/>
          <a:p>
            <a:r>
              <a:rPr lang="en-US" dirty="0"/>
              <a:t>A certain man from Bethlehem of Judah</a:t>
            </a:r>
          </a:p>
        </p:txBody>
      </p:sp>
    </p:spTree>
    <p:extLst>
      <p:ext uri="{BB962C8B-B14F-4D97-AF65-F5344CB8AC3E}">
        <p14:creationId xmlns:p14="http://schemas.microsoft.com/office/powerpoint/2010/main" val="13391280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sky, outdoor, sheep, grass&#10;&#10;Description generated with very high confidence">
            <a:extLst>
              <a:ext uri="{FF2B5EF4-FFF2-40B4-BE49-F238E27FC236}">
                <a16:creationId xmlns="" xmlns:a16="http://schemas.microsoft.com/office/drawing/2014/main" id="{627F3F7B-ADD3-4FF6-BB9D-38D55D6817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3" name="Text Placeholder 2"/>
          <p:cNvSpPr>
            <a:spLocks noGrp="1"/>
          </p:cNvSpPr>
          <p:nvPr>
            <p:ph type="body" sz="quarter" idx="10"/>
          </p:nvPr>
        </p:nvSpPr>
        <p:spPr/>
        <p:txBody>
          <a:bodyPr/>
          <a:lstStyle/>
          <a:p>
            <a:r>
              <a:rPr lang="en-US" dirty="0"/>
              <a:t>Bethlehem (aerial view from the north)</a:t>
            </a:r>
          </a:p>
        </p:txBody>
      </p:sp>
      <p:sp>
        <p:nvSpPr>
          <p:cNvPr id="4" name="Text Placeholder 3"/>
          <p:cNvSpPr>
            <a:spLocks noGrp="1"/>
          </p:cNvSpPr>
          <p:nvPr>
            <p:ph type="body" sz="quarter" idx="12"/>
          </p:nvPr>
        </p:nvSpPr>
        <p:spPr/>
        <p:txBody>
          <a:bodyPr/>
          <a:lstStyle/>
          <a:p>
            <a:r>
              <a:rPr lang="en-US" dirty="0"/>
              <a:t>1:2</a:t>
            </a:r>
          </a:p>
        </p:txBody>
      </p:sp>
      <p:sp>
        <p:nvSpPr>
          <p:cNvPr id="2" name="Title 1"/>
          <p:cNvSpPr>
            <a:spLocks noGrp="1"/>
          </p:cNvSpPr>
          <p:nvPr>
            <p:ph type="title"/>
          </p:nvPr>
        </p:nvSpPr>
        <p:spPr/>
        <p:txBody>
          <a:bodyPr/>
          <a:lstStyle/>
          <a:p>
            <a:r>
              <a:rPr lang="en-US" dirty="0" err="1"/>
              <a:t>Ephrathites</a:t>
            </a:r>
            <a:r>
              <a:rPr lang="en-US" dirty="0"/>
              <a:t> of Bethlehem of Judah</a:t>
            </a:r>
          </a:p>
        </p:txBody>
      </p:sp>
    </p:spTree>
    <p:extLst>
      <p:ext uri="{BB962C8B-B14F-4D97-AF65-F5344CB8AC3E}">
        <p14:creationId xmlns:p14="http://schemas.microsoft.com/office/powerpoint/2010/main" val="18800647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8CE2D77F-DEC9-4896-8D08-4036E062CE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4884"/>
            <a:ext cx="9144000" cy="6428232"/>
          </a:xfrm>
          <a:prstGeom prst="rect">
            <a:avLst/>
          </a:prstGeom>
        </p:spPr>
      </p:pic>
      <p:sp>
        <p:nvSpPr>
          <p:cNvPr id="2" name="Text Placeholder 1">
            <a:extLst>
              <a:ext uri="{FF2B5EF4-FFF2-40B4-BE49-F238E27FC236}">
                <a16:creationId xmlns="" xmlns:a16="http://schemas.microsoft.com/office/drawing/2014/main" id="{0AE2E965-0A7E-474D-A8DE-780013CBEB87}"/>
              </a:ext>
            </a:extLst>
          </p:cNvPr>
          <p:cNvSpPr>
            <a:spLocks noGrp="1"/>
          </p:cNvSpPr>
          <p:nvPr>
            <p:ph type="body" sz="quarter" idx="10"/>
          </p:nvPr>
        </p:nvSpPr>
        <p:spPr/>
        <p:txBody>
          <a:bodyPr/>
          <a:lstStyle/>
          <a:p>
            <a:r>
              <a:rPr lang="en-US" dirty="0"/>
              <a:t>Bethlehem, with camels (from the southwest)</a:t>
            </a:r>
          </a:p>
        </p:txBody>
      </p:sp>
      <p:sp>
        <p:nvSpPr>
          <p:cNvPr id="3" name="Text Placeholder 2">
            <a:extLst>
              <a:ext uri="{FF2B5EF4-FFF2-40B4-BE49-F238E27FC236}">
                <a16:creationId xmlns="" xmlns:a16="http://schemas.microsoft.com/office/drawing/2014/main" id="{07471D87-2305-4914-8B99-BD613EE463AD}"/>
              </a:ext>
            </a:extLst>
          </p:cNvPr>
          <p:cNvSpPr>
            <a:spLocks noGrp="1"/>
          </p:cNvSpPr>
          <p:nvPr>
            <p:ph type="body" sz="quarter" idx="12"/>
          </p:nvPr>
        </p:nvSpPr>
        <p:spPr/>
        <p:txBody>
          <a:bodyPr/>
          <a:lstStyle/>
          <a:p>
            <a:r>
              <a:rPr lang="en-US" dirty="0"/>
              <a:t>1:2</a:t>
            </a:r>
          </a:p>
        </p:txBody>
      </p:sp>
      <p:sp>
        <p:nvSpPr>
          <p:cNvPr id="4" name="Title 3">
            <a:extLst>
              <a:ext uri="{FF2B5EF4-FFF2-40B4-BE49-F238E27FC236}">
                <a16:creationId xmlns="" xmlns:a16="http://schemas.microsoft.com/office/drawing/2014/main" id="{E8C63267-8DE5-4986-A11D-D57A04D34F2B}"/>
              </a:ext>
            </a:extLst>
          </p:cNvPr>
          <p:cNvSpPr>
            <a:spLocks noGrp="1"/>
          </p:cNvSpPr>
          <p:nvPr>
            <p:ph type="title"/>
          </p:nvPr>
        </p:nvSpPr>
        <p:spPr/>
        <p:txBody>
          <a:bodyPr/>
          <a:lstStyle/>
          <a:p>
            <a:r>
              <a:rPr lang="en-US" dirty="0" err="1"/>
              <a:t>Ephrathites</a:t>
            </a:r>
            <a:r>
              <a:rPr lang="en-US" dirty="0"/>
              <a:t> of Bethlehem of Judah</a:t>
            </a:r>
          </a:p>
        </p:txBody>
      </p:sp>
    </p:spTree>
    <p:extLst>
      <p:ext uri="{BB962C8B-B14F-4D97-AF65-F5344CB8AC3E}">
        <p14:creationId xmlns:p14="http://schemas.microsoft.com/office/powerpoint/2010/main" val="16220058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06 Jordan\Moab\Humud village in land of Moab, tb06140404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7524"/>
            <a:ext cx="9144000" cy="6082952"/>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Village of </a:t>
            </a:r>
            <a:r>
              <a:rPr lang="en-US" dirty="0" err="1"/>
              <a:t>Humud</a:t>
            </a:r>
            <a:r>
              <a:rPr lang="en-US" dirty="0"/>
              <a:t> in the land of Moab</a:t>
            </a:r>
          </a:p>
        </p:txBody>
      </p:sp>
      <p:sp>
        <p:nvSpPr>
          <p:cNvPr id="4" name="Text Placeholder 3"/>
          <p:cNvSpPr>
            <a:spLocks noGrp="1"/>
          </p:cNvSpPr>
          <p:nvPr>
            <p:ph type="body" sz="quarter" idx="12"/>
          </p:nvPr>
        </p:nvSpPr>
        <p:spPr/>
        <p:txBody>
          <a:bodyPr/>
          <a:lstStyle/>
          <a:p>
            <a:r>
              <a:rPr lang="en-US"/>
              <a:t>1:2</a:t>
            </a:r>
            <a:endParaRPr lang="en-US" dirty="0"/>
          </a:p>
        </p:txBody>
      </p:sp>
      <p:sp>
        <p:nvSpPr>
          <p:cNvPr id="2" name="Title 1"/>
          <p:cNvSpPr>
            <a:spLocks noGrp="1"/>
          </p:cNvSpPr>
          <p:nvPr>
            <p:ph type="title"/>
          </p:nvPr>
        </p:nvSpPr>
        <p:spPr/>
        <p:txBody>
          <a:bodyPr/>
          <a:lstStyle/>
          <a:p>
            <a:r>
              <a:rPr lang="en-US" dirty="0"/>
              <a:t>They went into the country of Moab, and remained there</a:t>
            </a:r>
          </a:p>
        </p:txBody>
      </p:sp>
    </p:spTree>
    <p:extLst>
      <p:ext uri="{BB962C8B-B14F-4D97-AF65-F5344CB8AC3E}">
        <p14:creationId xmlns:p14="http://schemas.microsoft.com/office/powerpoint/2010/main" val="340189384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05BB50CA-1928-4815-A362-9E063447B8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 xmlns:a16="http://schemas.microsoft.com/office/drawing/2014/main" id="{3163A357-01A4-42BD-B619-2E62559D4FAF}"/>
              </a:ext>
            </a:extLst>
          </p:cNvPr>
          <p:cNvSpPr>
            <a:spLocks noGrp="1"/>
          </p:cNvSpPr>
          <p:nvPr>
            <p:ph type="body" sz="quarter" idx="10"/>
          </p:nvPr>
        </p:nvSpPr>
        <p:spPr/>
        <p:txBody>
          <a:bodyPr/>
          <a:lstStyle/>
          <a:p>
            <a:r>
              <a:rPr lang="en-US" dirty="0"/>
              <a:t>Entrance of an Iron Age tomb at Beth </a:t>
            </a:r>
            <a:r>
              <a:rPr lang="en-US" dirty="0" err="1"/>
              <a:t>Shemesh</a:t>
            </a:r>
            <a:endParaRPr lang="en-US" dirty="0"/>
          </a:p>
        </p:txBody>
      </p:sp>
      <p:sp>
        <p:nvSpPr>
          <p:cNvPr id="3" name="Text Placeholder 2">
            <a:extLst>
              <a:ext uri="{FF2B5EF4-FFF2-40B4-BE49-F238E27FC236}">
                <a16:creationId xmlns="" xmlns:a16="http://schemas.microsoft.com/office/drawing/2014/main" id="{798C6390-D139-4B3F-AF10-50614101D223}"/>
              </a:ext>
            </a:extLst>
          </p:cNvPr>
          <p:cNvSpPr>
            <a:spLocks noGrp="1"/>
          </p:cNvSpPr>
          <p:nvPr>
            <p:ph type="body" sz="quarter" idx="12"/>
          </p:nvPr>
        </p:nvSpPr>
        <p:spPr/>
        <p:txBody>
          <a:bodyPr/>
          <a:lstStyle/>
          <a:p>
            <a:r>
              <a:rPr lang="en-US" dirty="0"/>
              <a:t>1:3</a:t>
            </a:r>
          </a:p>
        </p:txBody>
      </p:sp>
      <p:sp>
        <p:nvSpPr>
          <p:cNvPr id="4" name="Title 3">
            <a:extLst>
              <a:ext uri="{FF2B5EF4-FFF2-40B4-BE49-F238E27FC236}">
                <a16:creationId xmlns="" xmlns:a16="http://schemas.microsoft.com/office/drawing/2014/main" id="{BD2628AD-A89C-48C2-83D0-57512344CF4A}"/>
              </a:ext>
            </a:extLst>
          </p:cNvPr>
          <p:cNvSpPr>
            <a:spLocks noGrp="1"/>
          </p:cNvSpPr>
          <p:nvPr>
            <p:ph type="title"/>
          </p:nvPr>
        </p:nvSpPr>
        <p:spPr/>
        <p:txBody>
          <a:bodyPr/>
          <a:lstStyle/>
          <a:p>
            <a:r>
              <a:rPr lang="en-US" dirty="0"/>
              <a:t>And Elimelech, Naomi’s husband, died</a:t>
            </a:r>
          </a:p>
        </p:txBody>
      </p:sp>
    </p:spTree>
    <p:extLst>
      <p:ext uri="{BB962C8B-B14F-4D97-AF65-F5344CB8AC3E}">
        <p14:creationId xmlns:p14="http://schemas.microsoft.com/office/powerpoint/2010/main" val="288780204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posing for a photo&#10;&#10;Description automatically generated">
            <a:extLst>
              <a:ext uri="{FF2B5EF4-FFF2-40B4-BE49-F238E27FC236}">
                <a16:creationId xmlns="" xmlns:a16="http://schemas.microsoft.com/office/drawing/2014/main" id="{0AB5BB03-6B92-47A1-91A7-CB418BDAF7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0824" y="0"/>
            <a:ext cx="5102352" cy="6858000"/>
          </a:xfrm>
          <a:prstGeom prst="rect">
            <a:avLst/>
          </a:prstGeom>
        </p:spPr>
      </p:pic>
      <p:sp>
        <p:nvSpPr>
          <p:cNvPr id="2" name="Text Placeholder 1"/>
          <p:cNvSpPr>
            <a:spLocks noGrp="1"/>
          </p:cNvSpPr>
          <p:nvPr>
            <p:ph type="body" sz="quarter" idx="10"/>
          </p:nvPr>
        </p:nvSpPr>
        <p:spPr/>
        <p:txBody>
          <a:bodyPr/>
          <a:lstStyle/>
          <a:p>
            <a:r>
              <a:rPr lang="en-US" dirty="0"/>
              <a:t>Sheik </a:t>
            </a:r>
            <a:r>
              <a:rPr lang="en-US" dirty="0" err="1"/>
              <a:t>Akif</a:t>
            </a:r>
            <a:r>
              <a:rPr lang="en-US" dirty="0"/>
              <a:t> and </a:t>
            </a:r>
            <a:r>
              <a:rPr lang="en-US" dirty="0" err="1"/>
              <a:t>Mahshur</a:t>
            </a:r>
            <a:r>
              <a:rPr lang="en-US" dirty="0"/>
              <a:t>, sons of </a:t>
            </a:r>
            <a:r>
              <a:rPr lang="en-US" dirty="0" err="1"/>
              <a:t>Mutgal</a:t>
            </a:r>
            <a:r>
              <a:rPr lang="en-US" dirty="0"/>
              <a:t> Pasha</a:t>
            </a:r>
          </a:p>
        </p:txBody>
      </p:sp>
      <p:sp>
        <p:nvSpPr>
          <p:cNvPr id="3" name="Text Placeholder 2"/>
          <p:cNvSpPr>
            <a:spLocks noGrp="1"/>
          </p:cNvSpPr>
          <p:nvPr>
            <p:ph type="body" sz="quarter" idx="12"/>
          </p:nvPr>
        </p:nvSpPr>
        <p:spPr/>
        <p:txBody>
          <a:bodyPr/>
          <a:lstStyle/>
          <a:p>
            <a:r>
              <a:rPr lang="en-US"/>
              <a:t>1:3</a:t>
            </a:r>
          </a:p>
        </p:txBody>
      </p:sp>
      <p:sp>
        <p:nvSpPr>
          <p:cNvPr id="4" name="Title 3"/>
          <p:cNvSpPr>
            <a:spLocks noGrp="1"/>
          </p:cNvSpPr>
          <p:nvPr>
            <p:ph type="title"/>
          </p:nvPr>
        </p:nvSpPr>
        <p:spPr/>
        <p:txBody>
          <a:bodyPr/>
          <a:lstStyle/>
          <a:p>
            <a:r>
              <a:rPr lang="en-US" dirty="0"/>
              <a:t>And Elimelech, Naomi’s husband, died, and she was left with her two sons</a:t>
            </a:r>
          </a:p>
        </p:txBody>
      </p:sp>
    </p:spTree>
    <p:extLst>
      <p:ext uri="{BB962C8B-B14F-4D97-AF65-F5344CB8AC3E}">
        <p14:creationId xmlns:p14="http://schemas.microsoft.com/office/powerpoint/2010/main" val="367748892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PCB size\Archaeological Periods\Iron Age II\Iron II Edomite perhaps female figurine head, adr1805253271.jpg"/>
          <p:cNvPicPr>
            <a:picLocks noChangeAspect="1" noChangeArrowheads="1"/>
          </p:cNvPicPr>
          <p:nvPr/>
        </p:nvPicPr>
        <p:blipFill rotWithShape="1">
          <a:blip r:embed="rId3">
            <a:extLst>
              <a:ext uri="{28A0092B-C50C-407E-A947-70E740481C1C}">
                <a14:useLocalDpi xmlns:a14="http://schemas.microsoft.com/office/drawing/2010/main" val="0"/>
              </a:ext>
            </a:extLst>
          </a:blip>
          <a:srcRect t="9348" b="8337"/>
          <a:stretch/>
        </p:blipFill>
        <p:spPr bwMode="auto">
          <a:xfrm>
            <a:off x="0" y="200024"/>
            <a:ext cx="9144000" cy="645795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Head of a figurine from Iron II, probably Edomite or Moabite</a:t>
            </a:r>
          </a:p>
        </p:txBody>
      </p:sp>
      <p:sp>
        <p:nvSpPr>
          <p:cNvPr id="4" name="Text Placeholder 3"/>
          <p:cNvSpPr>
            <a:spLocks noGrp="1"/>
          </p:cNvSpPr>
          <p:nvPr>
            <p:ph type="body" sz="quarter" idx="12"/>
          </p:nvPr>
        </p:nvSpPr>
        <p:spPr/>
        <p:txBody>
          <a:bodyPr/>
          <a:lstStyle/>
          <a:p>
            <a:r>
              <a:rPr lang="en-US" dirty="0"/>
              <a:t>1:4</a:t>
            </a:r>
          </a:p>
        </p:txBody>
      </p:sp>
      <p:sp>
        <p:nvSpPr>
          <p:cNvPr id="2" name="Title 1"/>
          <p:cNvSpPr>
            <a:spLocks noGrp="1"/>
          </p:cNvSpPr>
          <p:nvPr>
            <p:ph type="title"/>
          </p:nvPr>
        </p:nvSpPr>
        <p:spPr/>
        <p:txBody>
          <a:bodyPr/>
          <a:lstStyle/>
          <a:p>
            <a:r>
              <a:rPr lang="en-US" dirty="0"/>
              <a:t>And they took Moabite wives; the name of the one was Orpah and the name of the other Ruth</a:t>
            </a:r>
          </a:p>
        </p:txBody>
      </p:sp>
    </p:spTree>
    <p:extLst>
      <p:ext uri="{BB962C8B-B14F-4D97-AF65-F5344CB8AC3E}">
        <p14:creationId xmlns:p14="http://schemas.microsoft.com/office/powerpoint/2010/main" val="80893838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0900" y="0"/>
            <a:ext cx="4896612" cy="6858000"/>
          </a:xfrm>
          <a:prstGeom prst="rect">
            <a:avLst/>
          </a:prstGeom>
        </p:spPr>
      </p:pic>
      <p:sp>
        <p:nvSpPr>
          <p:cNvPr id="3" name="Text Placeholder 2"/>
          <p:cNvSpPr>
            <a:spLocks noGrp="1"/>
          </p:cNvSpPr>
          <p:nvPr>
            <p:ph type="body" sz="quarter" idx="10"/>
          </p:nvPr>
        </p:nvSpPr>
        <p:spPr/>
        <p:txBody>
          <a:bodyPr/>
          <a:lstStyle/>
          <a:p>
            <a:r>
              <a:rPr lang="en-US" dirty="0"/>
              <a:t>Bedouin bride</a:t>
            </a:r>
          </a:p>
        </p:txBody>
      </p:sp>
      <p:sp>
        <p:nvSpPr>
          <p:cNvPr id="4" name="Text Placeholder 3"/>
          <p:cNvSpPr>
            <a:spLocks noGrp="1"/>
          </p:cNvSpPr>
          <p:nvPr>
            <p:ph type="body" sz="quarter" idx="12"/>
          </p:nvPr>
        </p:nvSpPr>
        <p:spPr/>
        <p:txBody>
          <a:bodyPr/>
          <a:lstStyle/>
          <a:p>
            <a:r>
              <a:rPr lang="en-US" dirty="0"/>
              <a:t>1:4</a:t>
            </a:r>
          </a:p>
        </p:txBody>
      </p:sp>
      <p:sp>
        <p:nvSpPr>
          <p:cNvPr id="2" name="Title 1"/>
          <p:cNvSpPr>
            <a:spLocks noGrp="1"/>
          </p:cNvSpPr>
          <p:nvPr>
            <p:ph type="title"/>
          </p:nvPr>
        </p:nvSpPr>
        <p:spPr/>
        <p:txBody>
          <a:bodyPr/>
          <a:lstStyle/>
          <a:p>
            <a:r>
              <a:rPr lang="en-US" dirty="0"/>
              <a:t>And they took Moabite wives; the name of the one was Orpah and the name of the other Ruth</a:t>
            </a:r>
          </a:p>
        </p:txBody>
      </p:sp>
    </p:spTree>
    <p:extLst>
      <p:ext uri="{BB962C8B-B14F-4D97-AF65-F5344CB8AC3E}">
        <p14:creationId xmlns:p14="http://schemas.microsoft.com/office/powerpoint/2010/main" val="350337364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PLBL\HVHL - the 1900s\06 Traditional Life and Customs\Ruth Story\Ruth 1,4, They married Moabite women, one named Orpah, mat1295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9266" y="113"/>
            <a:ext cx="4725467" cy="651944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Bedouin woman, from a reenactment of the story of Ruth</a:t>
            </a:r>
          </a:p>
        </p:txBody>
      </p:sp>
      <p:sp>
        <p:nvSpPr>
          <p:cNvPr id="4" name="Text Placeholder 3"/>
          <p:cNvSpPr>
            <a:spLocks noGrp="1"/>
          </p:cNvSpPr>
          <p:nvPr>
            <p:ph type="body" sz="quarter" idx="12"/>
          </p:nvPr>
        </p:nvSpPr>
        <p:spPr/>
        <p:txBody>
          <a:bodyPr/>
          <a:lstStyle/>
          <a:p>
            <a:r>
              <a:rPr lang="en-US" dirty="0"/>
              <a:t>1:4</a:t>
            </a:r>
          </a:p>
        </p:txBody>
      </p:sp>
      <p:sp>
        <p:nvSpPr>
          <p:cNvPr id="2" name="Title 1"/>
          <p:cNvSpPr>
            <a:spLocks noGrp="1"/>
          </p:cNvSpPr>
          <p:nvPr>
            <p:ph type="title"/>
          </p:nvPr>
        </p:nvSpPr>
        <p:spPr/>
        <p:txBody>
          <a:bodyPr/>
          <a:lstStyle/>
          <a:p>
            <a:r>
              <a:rPr lang="en-US" dirty="0"/>
              <a:t>And they took Moabite wives; the name of the one was Orpah and the name of the other Ruth</a:t>
            </a:r>
          </a:p>
        </p:txBody>
      </p:sp>
    </p:spTree>
    <p:extLst>
      <p:ext uri="{BB962C8B-B14F-4D97-AF65-F5344CB8AC3E}">
        <p14:creationId xmlns:p14="http://schemas.microsoft.com/office/powerpoint/2010/main" val="397971378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Depiction of women mourning for Princess </a:t>
            </a:r>
            <a:r>
              <a:rPr lang="en-US" dirty="0" err="1"/>
              <a:t>Meketaten</a:t>
            </a:r>
            <a:r>
              <a:rPr lang="en-US" dirty="0"/>
              <a:t>, in the Royal Tomb of Tell el-Amarna</a:t>
            </a:r>
          </a:p>
        </p:txBody>
      </p:sp>
      <p:sp>
        <p:nvSpPr>
          <p:cNvPr id="3" name="Text Placeholder 2"/>
          <p:cNvSpPr>
            <a:spLocks noGrp="1"/>
          </p:cNvSpPr>
          <p:nvPr>
            <p:ph type="body" sz="quarter" idx="12"/>
          </p:nvPr>
        </p:nvSpPr>
        <p:spPr/>
        <p:txBody>
          <a:bodyPr/>
          <a:lstStyle/>
          <a:p>
            <a:r>
              <a:rPr lang="en-US"/>
              <a:t>1:5</a:t>
            </a:r>
          </a:p>
        </p:txBody>
      </p:sp>
      <p:sp>
        <p:nvSpPr>
          <p:cNvPr id="4" name="Title 3"/>
          <p:cNvSpPr>
            <a:spLocks noGrp="1"/>
          </p:cNvSpPr>
          <p:nvPr>
            <p:ph type="title"/>
          </p:nvPr>
        </p:nvSpPr>
        <p:spPr/>
        <p:txBody>
          <a:bodyPr/>
          <a:lstStyle/>
          <a:p>
            <a:r>
              <a:rPr lang="en-US" dirty="0"/>
              <a:t>Both </a:t>
            </a:r>
            <a:r>
              <a:rPr lang="en-US" dirty="0" err="1"/>
              <a:t>Mahlon</a:t>
            </a:r>
            <a:r>
              <a:rPr lang="en-US" dirty="0"/>
              <a:t> and </a:t>
            </a:r>
            <a:r>
              <a:rPr lang="en-US" dirty="0" err="1"/>
              <a:t>Chilion</a:t>
            </a:r>
            <a:r>
              <a:rPr lang="en-US" dirty="0"/>
              <a:t> also died, and the woman was bereft of her two sons and her husband</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4200"/>
            <a:ext cx="9144000" cy="5678424"/>
          </a:xfrm>
          <a:prstGeom prst="rect">
            <a:avLst/>
          </a:prstGeom>
        </p:spPr>
      </p:pic>
    </p:spTree>
    <p:extLst>
      <p:ext uri="{BB962C8B-B14F-4D97-AF65-F5344CB8AC3E}">
        <p14:creationId xmlns:p14="http://schemas.microsoft.com/office/powerpoint/2010/main" val="188663093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31824" cy="6858000"/>
          </a:xfrm>
          <a:prstGeom prst="rect">
            <a:avLst/>
          </a:prstGeom>
        </p:spPr>
      </p:pic>
      <p:sp>
        <p:nvSpPr>
          <p:cNvPr id="2" name="Text Placeholder 1"/>
          <p:cNvSpPr>
            <a:spLocks noGrp="1"/>
          </p:cNvSpPr>
          <p:nvPr>
            <p:ph type="body" sz="quarter" idx="10"/>
          </p:nvPr>
        </p:nvSpPr>
        <p:spPr/>
        <p:txBody>
          <a:bodyPr/>
          <a:lstStyle/>
          <a:p>
            <a:r>
              <a:rPr lang="en-US" dirty="0"/>
              <a:t>Ruins of Rabbah Moab</a:t>
            </a:r>
          </a:p>
        </p:txBody>
      </p:sp>
      <p:sp>
        <p:nvSpPr>
          <p:cNvPr id="3" name="Text Placeholder 2"/>
          <p:cNvSpPr>
            <a:spLocks noGrp="1"/>
          </p:cNvSpPr>
          <p:nvPr>
            <p:ph type="body" sz="quarter" idx="12"/>
          </p:nvPr>
        </p:nvSpPr>
        <p:spPr/>
        <p:txBody>
          <a:bodyPr/>
          <a:lstStyle/>
          <a:p>
            <a:r>
              <a:rPr lang="en-US"/>
              <a:t>1:6</a:t>
            </a:r>
          </a:p>
        </p:txBody>
      </p:sp>
      <p:sp>
        <p:nvSpPr>
          <p:cNvPr id="4" name="Title 3"/>
          <p:cNvSpPr>
            <a:spLocks noGrp="1"/>
          </p:cNvSpPr>
          <p:nvPr>
            <p:ph type="title"/>
          </p:nvPr>
        </p:nvSpPr>
        <p:spPr/>
        <p:txBody>
          <a:bodyPr/>
          <a:lstStyle/>
          <a:p>
            <a:r>
              <a:rPr lang="en-US" dirty="0"/>
              <a:t>Then she arose with her daughters-in-law, that she might return from the country of Moab</a:t>
            </a:r>
          </a:p>
        </p:txBody>
      </p:sp>
    </p:spTree>
    <p:extLst>
      <p:ext uri="{BB962C8B-B14F-4D97-AF65-F5344CB8AC3E}">
        <p14:creationId xmlns:p14="http://schemas.microsoft.com/office/powerpoint/2010/main" val="489246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field of grass&#10;&#10;Description generated with very high confidence">
            <a:extLst>
              <a:ext uri="{FF2B5EF4-FFF2-40B4-BE49-F238E27FC236}">
                <a16:creationId xmlns="" xmlns:a16="http://schemas.microsoft.com/office/drawing/2014/main" id="{AFA9E353-3FDE-4DB4-B171-A25B20CFA6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60120"/>
            <a:ext cx="9144000" cy="4937760"/>
          </a:xfrm>
          <a:prstGeom prst="rect">
            <a:avLst/>
          </a:prstGeom>
        </p:spPr>
      </p:pic>
      <p:sp>
        <p:nvSpPr>
          <p:cNvPr id="2" name="Text Placeholder 1">
            <a:extLst>
              <a:ext uri="{FF2B5EF4-FFF2-40B4-BE49-F238E27FC236}">
                <a16:creationId xmlns="" xmlns:a16="http://schemas.microsoft.com/office/drawing/2014/main" id="{FC7987D6-2938-4DA2-907A-5E16791E3E6C}"/>
              </a:ext>
            </a:extLst>
          </p:cNvPr>
          <p:cNvSpPr>
            <a:spLocks noGrp="1"/>
          </p:cNvSpPr>
          <p:nvPr>
            <p:ph type="body" sz="quarter" idx="10"/>
          </p:nvPr>
        </p:nvSpPr>
        <p:spPr/>
        <p:txBody>
          <a:bodyPr/>
          <a:lstStyle/>
          <a:p>
            <a:r>
              <a:rPr lang="en-US" dirty="0"/>
              <a:t>Agricultural fields with view toward Bethlehem (from the east)</a:t>
            </a:r>
          </a:p>
        </p:txBody>
      </p:sp>
      <p:sp>
        <p:nvSpPr>
          <p:cNvPr id="3" name="Text Placeholder 2">
            <a:extLst>
              <a:ext uri="{FF2B5EF4-FFF2-40B4-BE49-F238E27FC236}">
                <a16:creationId xmlns="" xmlns:a16="http://schemas.microsoft.com/office/drawing/2014/main" id="{84C3213D-0D97-4AE8-B8FE-5416A56FC444}"/>
              </a:ext>
            </a:extLst>
          </p:cNvPr>
          <p:cNvSpPr>
            <a:spLocks noGrp="1"/>
          </p:cNvSpPr>
          <p:nvPr>
            <p:ph type="body" sz="quarter" idx="12"/>
          </p:nvPr>
        </p:nvSpPr>
        <p:spPr/>
        <p:txBody>
          <a:bodyPr/>
          <a:lstStyle/>
          <a:p>
            <a:r>
              <a:rPr lang="en-US" dirty="0"/>
              <a:t>1:1</a:t>
            </a:r>
          </a:p>
        </p:txBody>
      </p:sp>
      <p:sp>
        <p:nvSpPr>
          <p:cNvPr id="4" name="Title 3">
            <a:extLst>
              <a:ext uri="{FF2B5EF4-FFF2-40B4-BE49-F238E27FC236}">
                <a16:creationId xmlns="" xmlns:a16="http://schemas.microsoft.com/office/drawing/2014/main" id="{9E3F4DE8-FD3F-4B52-B5D0-2C10A7D44F72}"/>
              </a:ext>
            </a:extLst>
          </p:cNvPr>
          <p:cNvSpPr>
            <a:spLocks noGrp="1"/>
          </p:cNvSpPr>
          <p:nvPr>
            <p:ph type="title"/>
          </p:nvPr>
        </p:nvSpPr>
        <p:spPr/>
        <p:txBody>
          <a:bodyPr/>
          <a:lstStyle/>
          <a:p>
            <a:r>
              <a:rPr lang="en-US" dirty="0"/>
              <a:t>A certain man from Bethlehem of Judah</a:t>
            </a:r>
          </a:p>
        </p:txBody>
      </p:sp>
    </p:spTree>
    <p:extLst>
      <p:ext uri="{BB962C8B-B14F-4D97-AF65-F5344CB8AC3E}">
        <p14:creationId xmlns:p14="http://schemas.microsoft.com/office/powerpoint/2010/main" val="384833340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Women harvesting wheat near Bethlehem</a:t>
            </a:r>
          </a:p>
        </p:txBody>
      </p:sp>
      <p:sp>
        <p:nvSpPr>
          <p:cNvPr id="3" name="Text Placeholder 2"/>
          <p:cNvSpPr>
            <a:spLocks noGrp="1"/>
          </p:cNvSpPr>
          <p:nvPr>
            <p:ph type="body" sz="quarter" idx="12"/>
          </p:nvPr>
        </p:nvSpPr>
        <p:spPr/>
        <p:txBody>
          <a:bodyPr/>
          <a:lstStyle/>
          <a:p>
            <a:r>
              <a:rPr lang="en-US"/>
              <a:t>1:6</a:t>
            </a:r>
          </a:p>
        </p:txBody>
      </p:sp>
      <p:sp>
        <p:nvSpPr>
          <p:cNvPr id="4" name="Title 3"/>
          <p:cNvSpPr>
            <a:spLocks noGrp="1"/>
          </p:cNvSpPr>
          <p:nvPr>
            <p:ph type="title"/>
          </p:nvPr>
        </p:nvSpPr>
        <p:spPr/>
        <p:txBody>
          <a:bodyPr/>
          <a:lstStyle/>
          <a:p>
            <a:r>
              <a:rPr lang="en-US" dirty="0"/>
              <a:t>She had heard in the country of Moab that Yahweh had visited His people by giving them bread</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6400"/>
            <a:ext cx="9144000" cy="6025896"/>
          </a:xfrm>
          <a:prstGeom prst="rect">
            <a:avLst/>
          </a:prstGeom>
        </p:spPr>
      </p:pic>
    </p:spTree>
    <p:extLst>
      <p:ext uri="{BB962C8B-B14F-4D97-AF65-F5344CB8AC3E}">
        <p14:creationId xmlns:p14="http://schemas.microsoft.com/office/powerpoint/2010/main" val="218317178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PLBL\Israel Museums\Beit-Miriam Museum, Kibbutz Palmachim\Bread exhibit with seah of grain, tb0608044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740" cy="6858555"/>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Bread exhibit with a </a:t>
            </a:r>
            <a:r>
              <a:rPr lang="en-US" dirty="0" err="1"/>
              <a:t>seah</a:t>
            </a:r>
            <a:r>
              <a:rPr lang="en-US" dirty="0"/>
              <a:t> of grain</a:t>
            </a:r>
          </a:p>
        </p:txBody>
      </p:sp>
      <p:sp>
        <p:nvSpPr>
          <p:cNvPr id="4" name="Text Placeholder 3"/>
          <p:cNvSpPr>
            <a:spLocks noGrp="1"/>
          </p:cNvSpPr>
          <p:nvPr>
            <p:ph type="body" sz="quarter" idx="12"/>
          </p:nvPr>
        </p:nvSpPr>
        <p:spPr/>
        <p:txBody>
          <a:bodyPr/>
          <a:lstStyle/>
          <a:p>
            <a:r>
              <a:rPr lang="en-US" dirty="0"/>
              <a:t>1:6</a:t>
            </a:r>
          </a:p>
        </p:txBody>
      </p:sp>
      <p:sp>
        <p:nvSpPr>
          <p:cNvPr id="2" name="Title 1"/>
          <p:cNvSpPr>
            <a:spLocks noGrp="1"/>
          </p:cNvSpPr>
          <p:nvPr>
            <p:ph type="title"/>
          </p:nvPr>
        </p:nvSpPr>
        <p:spPr/>
        <p:txBody>
          <a:bodyPr/>
          <a:lstStyle/>
          <a:p>
            <a:r>
              <a:rPr lang="en-US" dirty="0"/>
              <a:t>She had heard in the country of Moab that Yahweh had visited His people by giving them bread</a:t>
            </a:r>
          </a:p>
        </p:txBody>
      </p:sp>
    </p:spTree>
    <p:extLst>
      <p:ext uri="{BB962C8B-B14F-4D97-AF65-F5344CB8AC3E}">
        <p14:creationId xmlns:p14="http://schemas.microsoft.com/office/powerpoint/2010/main" val="159253459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CCEC4C4C-60AF-4871-84B3-26C2B9321519}"/>
              </a:ext>
            </a:extLst>
          </p:cNvPr>
          <p:cNvSpPr>
            <a:spLocks noGrp="1"/>
          </p:cNvSpPr>
          <p:nvPr>
            <p:ph type="body" sz="quarter" idx="10"/>
          </p:nvPr>
        </p:nvSpPr>
        <p:spPr/>
        <p:txBody>
          <a:bodyPr/>
          <a:lstStyle/>
          <a:p>
            <a:r>
              <a:rPr lang="en-US" dirty="0"/>
              <a:t>Making pita bread over a fire</a:t>
            </a:r>
          </a:p>
        </p:txBody>
      </p:sp>
      <p:sp>
        <p:nvSpPr>
          <p:cNvPr id="3" name="Text Placeholder 2">
            <a:extLst>
              <a:ext uri="{FF2B5EF4-FFF2-40B4-BE49-F238E27FC236}">
                <a16:creationId xmlns="" xmlns:a16="http://schemas.microsoft.com/office/drawing/2014/main" id="{E7B2122F-C25D-4DD8-BF6E-A90516E69D09}"/>
              </a:ext>
            </a:extLst>
          </p:cNvPr>
          <p:cNvSpPr>
            <a:spLocks noGrp="1"/>
          </p:cNvSpPr>
          <p:nvPr>
            <p:ph type="body" sz="quarter" idx="12"/>
          </p:nvPr>
        </p:nvSpPr>
        <p:spPr/>
        <p:txBody>
          <a:bodyPr/>
          <a:lstStyle/>
          <a:p>
            <a:r>
              <a:rPr lang="en-US" dirty="0"/>
              <a:t>1:6</a:t>
            </a:r>
          </a:p>
        </p:txBody>
      </p:sp>
      <p:sp>
        <p:nvSpPr>
          <p:cNvPr id="4" name="Title 3">
            <a:extLst>
              <a:ext uri="{FF2B5EF4-FFF2-40B4-BE49-F238E27FC236}">
                <a16:creationId xmlns="" xmlns:a16="http://schemas.microsoft.com/office/drawing/2014/main" id="{BDB38CFA-87DE-4236-83CF-5533D146767C}"/>
              </a:ext>
            </a:extLst>
          </p:cNvPr>
          <p:cNvSpPr>
            <a:spLocks noGrp="1"/>
          </p:cNvSpPr>
          <p:nvPr>
            <p:ph type="title"/>
          </p:nvPr>
        </p:nvSpPr>
        <p:spPr/>
        <p:txBody>
          <a:bodyPr/>
          <a:lstStyle/>
          <a:p>
            <a:r>
              <a:rPr lang="en-US" dirty="0"/>
              <a:t>She had heard in the country of Moab that Yahweh had visited His people by giving them bread</a:t>
            </a:r>
          </a:p>
        </p:txBody>
      </p:sp>
      <p:pic>
        <p:nvPicPr>
          <p:cNvPr id="6" name="Picture 5">
            <a:extLst>
              <a:ext uri="{FF2B5EF4-FFF2-40B4-BE49-F238E27FC236}">
                <a16:creationId xmlns="" xmlns:a16="http://schemas.microsoft.com/office/drawing/2014/main" id="{5A16F071-E658-45F3-989F-4C9CF34683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32172108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9268E5D8-D760-4C3A-9FB4-1C8B21948A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7984" y="0"/>
            <a:ext cx="4828032" cy="6858000"/>
          </a:xfrm>
          <a:prstGeom prst="rect">
            <a:avLst/>
          </a:prstGeom>
        </p:spPr>
      </p:pic>
      <p:sp>
        <p:nvSpPr>
          <p:cNvPr id="2" name="Text Placeholder 1">
            <a:extLst>
              <a:ext uri="{FF2B5EF4-FFF2-40B4-BE49-F238E27FC236}">
                <a16:creationId xmlns="" xmlns:a16="http://schemas.microsoft.com/office/drawing/2014/main" id="{2D6EF3E7-1756-4269-B4E3-318506B10F6B}"/>
              </a:ext>
            </a:extLst>
          </p:cNvPr>
          <p:cNvSpPr>
            <a:spLocks noGrp="1"/>
          </p:cNvSpPr>
          <p:nvPr>
            <p:ph type="body" sz="quarter" idx="10"/>
          </p:nvPr>
        </p:nvSpPr>
        <p:spPr/>
        <p:txBody>
          <a:bodyPr/>
          <a:lstStyle/>
          <a:p>
            <a:r>
              <a:rPr lang="en-US" dirty="0"/>
              <a:t>Meal in a guest chamber</a:t>
            </a:r>
          </a:p>
        </p:txBody>
      </p:sp>
      <p:sp>
        <p:nvSpPr>
          <p:cNvPr id="3" name="Text Placeholder 2">
            <a:extLst>
              <a:ext uri="{FF2B5EF4-FFF2-40B4-BE49-F238E27FC236}">
                <a16:creationId xmlns="" xmlns:a16="http://schemas.microsoft.com/office/drawing/2014/main" id="{F4723AE1-C77E-4E12-BD7E-E55676B86501}"/>
              </a:ext>
            </a:extLst>
          </p:cNvPr>
          <p:cNvSpPr>
            <a:spLocks noGrp="1"/>
          </p:cNvSpPr>
          <p:nvPr>
            <p:ph type="body" sz="quarter" idx="12"/>
          </p:nvPr>
        </p:nvSpPr>
        <p:spPr/>
        <p:txBody>
          <a:bodyPr/>
          <a:lstStyle/>
          <a:p>
            <a:r>
              <a:rPr lang="en-US" dirty="0"/>
              <a:t>1:6</a:t>
            </a:r>
          </a:p>
        </p:txBody>
      </p:sp>
      <p:sp>
        <p:nvSpPr>
          <p:cNvPr id="4" name="Title 3">
            <a:extLst>
              <a:ext uri="{FF2B5EF4-FFF2-40B4-BE49-F238E27FC236}">
                <a16:creationId xmlns="" xmlns:a16="http://schemas.microsoft.com/office/drawing/2014/main" id="{A8550C98-F46F-4807-8827-2AAE3DE53472}"/>
              </a:ext>
            </a:extLst>
          </p:cNvPr>
          <p:cNvSpPr>
            <a:spLocks noGrp="1"/>
          </p:cNvSpPr>
          <p:nvPr>
            <p:ph type="title"/>
          </p:nvPr>
        </p:nvSpPr>
        <p:spPr/>
        <p:txBody>
          <a:bodyPr/>
          <a:lstStyle/>
          <a:p>
            <a:r>
              <a:rPr lang="en-US" dirty="0"/>
              <a:t>She had heard in the country of Moab that Yahweh had visited His people by giving them bread</a:t>
            </a:r>
          </a:p>
        </p:txBody>
      </p:sp>
    </p:spTree>
    <p:extLst>
      <p:ext uri="{BB962C8B-B14F-4D97-AF65-F5344CB8AC3E}">
        <p14:creationId xmlns:p14="http://schemas.microsoft.com/office/powerpoint/2010/main" val="4019920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ordan River and Plains of Moab aerial from west, tb010703127-0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Jordan River and the Plains of Moab (aerial view from the west)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And they went on the road to return to the land of Judah</a:t>
            </a:r>
          </a:p>
        </p:txBody>
      </p:sp>
    </p:spTree>
    <p:extLst>
      <p:ext uri="{BB962C8B-B14F-4D97-AF65-F5344CB8AC3E}">
        <p14:creationId xmlns:p14="http://schemas.microsoft.com/office/powerpoint/2010/main" val="1834042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ordan River and Plains of Moab aerial from west, tb010703127-0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Jordan River and the Plains of Moab (aerial view from the west)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And they went on the road to return to the land of Judah</a:t>
            </a:r>
          </a:p>
        </p:txBody>
      </p:sp>
      <p:sp>
        <p:nvSpPr>
          <p:cNvPr id="10" name="Line 12">
            <a:extLst>
              <a:ext uri="{FF2B5EF4-FFF2-40B4-BE49-F238E27FC236}">
                <a16:creationId xmlns="" xmlns:a16="http://schemas.microsoft.com/office/drawing/2014/main" id="{B6B1E88E-0149-4376-9DE0-964E3B166D67}"/>
              </a:ext>
            </a:extLst>
          </p:cNvPr>
          <p:cNvSpPr>
            <a:spLocks noChangeShapeType="1"/>
          </p:cNvSpPr>
          <p:nvPr/>
        </p:nvSpPr>
        <p:spPr bwMode="auto">
          <a:xfrm>
            <a:off x="8458200" y="2540434"/>
            <a:ext cx="105156" cy="40011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1" name="Text Box 6">
            <a:extLst>
              <a:ext uri="{FF2B5EF4-FFF2-40B4-BE49-F238E27FC236}">
                <a16:creationId xmlns="" xmlns:a16="http://schemas.microsoft.com/office/drawing/2014/main" id="{D758EFD0-2318-4745-B325-1516B1F3006C}"/>
              </a:ext>
            </a:extLst>
          </p:cNvPr>
          <p:cNvSpPr txBox="1">
            <a:spLocks noChangeArrowheads="1"/>
          </p:cNvSpPr>
          <p:nvPr/>
        </p:nvSpPr>
        <p:spPr bwMode="auto">
          <a:xfrm>
            <a:off x="7772400" y="2140324"/>
            <a:ext cx="1289304" cy="400110"/>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Dead Sea</a:t>
            </a:r>
          </a:p>
        </p:txBody>
      </p:sp>
      <p:sp>
        <p:nvSpPr>
          <p:cNvPr id="12" name="Text Box 6">
            <a:extLst>
              <a:ext uri="{FF2B5EF4-FFF2-40B4-BE49-F238E27FC236}">
                <a16:creationId xmlns="" xmlns:a16="http://schemas.microsoft.com/office/drawing/2014/main" id="{33C06E2E-B1F1-4E32-AE33-2B90FF93037A}"/>
              </a:ext>
            </a:extLst>
          </p:cNvPr>
          <p:cNvSpPr txBox="1">
            <a:spLocks noChangeArrowheads="1"/>
          </p:cNvSpPr>
          <p:nvPr/>
        </p:nvSpPr>
        <p:spPr bwMode="auto">
          <a:xfrm>
            <a:off x="3352800" y="1901620"/>
            <a:ext cx="2057400" cy="400110"/>
          </a:xfrm>
          <a:prstGeom prst="rect">
            <a:avLst/>
          </a:prstGeom>
          <a:noFill/>
          <a:ln w="9525">
            <a:noFill/>
            <a:miter lim="800000"/>
            <a:headEnd/>
            <a:tailEnd/>
          </a:ln>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Plains of Moab</a:t>
            </a:r>
          </a:p>
        </p:txBody>
      </p:sp>
      <p:sp>
        <p:nvSpPr>
          <p:cNvPr id="13" name="Text Box 6">
            <a:extLst>
              <a:ext uri="{FF2B5EF4-FFF2-40B4-BE49-F238E27FC236}">
                <a16:creationId xmlns="" xmlns:a16="http://schemas.microsoft.com/office/drawing/2014/main" id="{C7514551-E01B-4C32-BA59-7F79B80A6ABF}"/>
              </a:ext>
            </a:extLst>
          </p:cNvPr>
          <p:cNvSpPr txBox="1">
            <a:spLocks noChangeArrowheads="1"/>
          </p:cNvSpPr>
          <p:nvPr/>
        </p:nvSpPr>
        <p:spPr bwMode="auto">
          <a:xfrm>
            <a:off x="4267200" y="2844337"/>
            <a:ext cx="2057400" cy="400110"/>
          </a:xfrm>
          <a:prstGeom prst="rect">
            <a:avLst/>
          </a:prstGeom>
          <a:noFill/>
          <a:ln w="9525">
            <a:noFill/>
            <a:miter lim="800000"/>
            <a:headEnd/>
            <a:tailEnd/>
          </a:ln>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Jordan River</a:t>
            </a:r>
          </a:p>
        </p:txBody>
      </p:sp>
      <p:sp>
        <p:nvSpPr>
          <p:cNvPr id="14" name="Line 12">
            <a:extLst>
              <a:ext uri="{FF2B5EF4-FFF2-40B4-BE49-F238E27FC236}">
                <a16:creationId xmlns="" xmlns:a16="http://schemas.microsoft.com/office/drawing/2014/main" id="{D7B9A8DC-9F60-4F13-BB63-1E6BCD188E2C}"/>
              </a:ext>
            </a:extLst>
          </p:cNvPr>
          <p:cNvSpPr>
            <a:spLocks noChangeShapeType="1"/>
          </p:cNvSpPr>
          <p:nvPr/>
        </p:nvSpPr>
        <p:spPr bwMode="auto">
          <a:xfrm>
            <a:off x="5312934" y="3213443"/>
            <a:ext cx="12102" cy="304307"/>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5" name="Text Box 6">
            <a:extLst>
              <a:ext uri="{FF2B5EF4-FFF2-40B4-BE49-F238E27FC236}">
                <a16:creationId xmlns="" xmlns:a16="http://schemas.microsoft.com/office/drawing/2014/main" id="{7C94C09E-7A31-4EF3-B5AF-FC01BC7045FC}"/>
              </a:ext>
            </a:extLst>
          </p:cNvPr>
          <p:cNvSpPr txBox="1">
            <a:spLocks noChangeArrowheads="1"/>
          </p:cNvSpPr>
          <p:nvPr/>
        </p:nvSpPr>
        <p:spPr bwMode="auto">
          <a:xfrm>
            <a:off x="7620000" y="1400145"/>
            <a:ext cx="1289304" cy="400110"/>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Moab</a:t>
            </a:r>
          </a:p>
        </p:txBody>
      </p:sp>
      <p:sp>
        <p:nvSpPr>
          <p:cNvPr id="16" name="Line 12">
            <a:extLst>
              <a:ext uri="{FF2B5EF4-FFF2-40B4-BE49-F238E27FC236}">
                <a16:creationId xmlns="" xmlns:a16="http://schemas.microsoft.com/office/drawing/2014/main" id="{423F81A3-50BE-4CE6-8D46-68F1B3280CDD}"/>
              </a:ext>
            </a:extLst>
          </p:cNvPr>
          <p:cNvSpPr>
            <a:spLocks noChangeShapeType="1"/>
          </p:cNvSpPr>
          <p:nvPr/>
        </p:nvSpPr>
        <p:spPr bwMode="auto">
          <a:xfrm>
            <a:off x="8686800" y="1600200"/>
            <a:ext cx="374904" cy="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7" name="Text Box 6">
            <a:extLst>
              <a:ext uri="{FF2B5EF4-FFF2-40B4-BE49-F238E27FC236}">
                <a16:creationId xmlns="" xmlns:a16="http://schemas.microsoft.com/office/drawing/2014/main" id="{BBE28AB9-2CD4-4D59-A4D4-CBC678E64881}"/>
              </a:ext>
            </a:extLst>
          </p:cNvPr>
          <p:cNvSpPr txBox="1">
            <a:spLocks noChangeArrowheads="1"/>
          </p:cNvSpPr>
          <p:nvPr/>
        </p:nvSpPr>
        <p:spPr bwMode="auto">
          <a:xfrm>
            <a:off x="4953000" y="5223012"/>
            <a:ext cx="2057400" cy="707886"/>
          </a:xfrm>
          <a:prstGeom prst="rect">
            <a:avLst/>
          </a:prstGeom>
          <a:noFill/>
          <a:ln w="9525">
            <a:noFill/>
            <a:miter lim="800000"/>
            <a:headEnd/>
            <a:tailEnd/>
          </a:ln>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Road to Bethlehem</a:t>
            </a:r>
          </a:p>
        </p:txBody>
      </p:sp>
      <p:sp>
        <p:nvSpPr>
          <p:cNvPr id="18" name="Line 12">
            <a:extLst>
              <a:ext uri="{FF2B5EF4-FFF2-40B4-BE49-F238E27FC236}">
                <a16:creationId xmlns="" xmlns:a16="http://schemas.microsoft.com/office/drawing/2014/main" id="{75C9EE0D-D8BB-433F-8D95-EFE32478F30D}"/>
              </a:ext>
            </a:extLst>
          </p:cNvPr>
          <p:cNvSpPr>
            <a:spLocks noChangeShapeType="1"/>
          </p:cNvSpPr>
          <p:nvPr/>
        </p:nvSpPr>
        <p:spPr bwMode="auto">
          <a:xfrm>
            <a:off x="5981700" y="5920977"/>
            <a:ext cx="12102" cy="304307"/>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143932843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PLBLsr\matt20plus2\Ascent of Adummim and Wadi Qilt aerial from east, tb010703282.jpg">
            <a:extLst>
              <a:ext uri="{FF2B5EF4-FFF2-40B4-BE49-F238E27FC236}">
                <a16:creationId xmlns="" xmlns:a16="http://schemas.microsoft.com/office/drawing/2014/main" id="{E9D5FA13-0E3F-4E5F-B8D2-B6C59812D0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Ascent of Adummim (aerial view from the east)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And they went on the road to return to the land of Judah</a:t>
            </a:r>
          </a:p>
        </p:txBody>
      </p:sp>
    </p:spTree>
    <p:extLst>
      <p:ext uri="{BB962C8B-B14F-4D97-AF65-F5344CB8AC3E}">
        <p14:creationId xmlns:p14="http://schemas.microsoft.com/office/powerpoint/2010/main" val="359507903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descr="C:\PLBLsr\matt20plus2\Ascent of Adummim and Wadi Qilt aerial from east, tb010703282.jpg">
            <a:extLst>
              <a:ext uri="{FF2B5EF4-FFF2-40B4-BE49-F238E27FC236}">
                <a16:creationId xmlns="" xmlns:a16="http://schemas.microsoft.com/office/drawing/2014/main" id="{4D5CC16A-CBFA-44DA-A0DA-B64BCCA460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Ascent of Adummim (aerial view from the east)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And they went on the road to return to the land of Judah</a:t>
            </a:r>
          </a:p>
        </p:txBody>
      </p:sp>
      <p:sp>
        <p:nvSpPr>
          <p:cNvPr id="18" name="Text Box 6"/>
          <p:cNvSpPr txBox="1">
            <a:spLocks noChangeArrowheads="1"/>
          </p:cNvSpPr>
          <p:nvPr/>
        </p:nvSpPr>
        <p:spPr bwMode="auto">
          <a:xfrm>
            <a:off x="2971800" y="2209800"/>
            <a:ext cx="115460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Wadi</a:t>
            </a: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 </a:t>
            </a: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Qilt</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19" name="Text Box 7"/>
          <p:cNvSpPr txBox="1">
            <a:spLocks noChangeArrowheads="1"/>
          </p:cNvSpPr>
          <p:nvPr/>
        </p:nvSpPr>
        <p:spPr bwMode="auto">
          <a:xfrm>
            <a:off x="3297882" y="4343400"/>
            <a:ext cx="89311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Cypros</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20" name="Text Box 9"/>
          <p:cNvSpPr txBox="1">
            <a:spLocks noChangeArrowheads="1"/>
          </p:cNvSpPr>
          <p:nvPr/>
        </p:nvSpPr>
        <p:spPr bwMode="auto">
          <a:xfrm>
            <a:off x="1614289" y="3723222"/>
            <a:ext cx="231268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Ascent of Adummim</a:t>
            </a:r>
          </a:p>
        </p:txBody>
      </p:sp>
      <p:sp>
        <p:nvSpPr>
          <p:cNvPr id="21" name="Text Box 11"/>
          <p:cNvSpPr txBox="1">
            <a:spLocks noChangeArrowheads="1"/>
          </p:cNvSpPr>
          <p:nvPr/>
        </p:nvSpPr>
        <p:spPr bwMode="auto">
          <a:xfrm>
            <a:off x="6172200" y="5464314"/>
            <a:ext cx="1969760"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Herodian</a:t>
            </a: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 Palaces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In Jericho</a:t>
            </a:r>
          </a:p>
        </p:txBody>
      </p:sp>
      <p:sp>
        <p:nvSpPr>
          <p:cNvPr id="22" name="Line 12"/>
          <p:cNvSpPr>
            <a:spLocks noChangeShapeType="1"/>
          </p:cNvSpPr>
          <p:nvPr/>
        </p:nvSpPr>
        <p:spPr bwMode="auto">
          <a:xfrm>
            <a:off x="3733800" y="2590800"/>
            <a:ext cx="152400" cy="7620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3" name="Oval 22"/>
          <p:cNvSpPr/>
          <p:nvPr/>
        </p:nvSpPr>
        <p:spPr>
          <a:xfrm>
            <a:off x="4191000" y="4370832"/>
            <a:ext cx="441960" cy="3810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4" name="Freeform 23"/>
          <p:cNvSpPr/>
          <p:nvPr/>
        </p:nvSpPr>
        <p:spPr>
          <a:xfrm>
            <a:off x="3556000" y="3594100"/>
            <a:ext cx="1870075" cy="1987550"/>
          </a:xfrm>
          <a:custGeom>
            <a:avLst/>
            <a:gdLst>
              <a:gd name="connsiteX0" fmla="*/ 1720850 w 1870075"/>
              <a:gd name="connsiteY0" fmla="*/ 1987550 h 1987550"/>
              <a:gd name="connsiteX1" fmla="*/ 1720850 w 1870075"/>
              <a:gd name="connsiteY1" fmla="*/ 1695450 h 1987550"/>
              <a:gd name="connsiteX2" fmla="*/ 1809750 w 1870075"/>
              <a:gd name="connsiteY2" fmla="*/ 1536700 h 1987550"/>
              <a:gd name="connsiteX3" fmla="*/ 1790700 w 1870075"/>
              <a:gd name="connsiteY3" fmla="*/ 1346200 h 1987550"/>
              <a:gd name="connsiteX4" fmla="*/ 1841500 w 1870075"/>
              <a:gd name="connsiteY4" fmla="*/ 1200150 h 1987550"/>
              <a:gd name="connsiteX5" fmla="*/ 1619250 w 1870075"/>
              <a:gd name="connsiteY5" fmla="*/ 1136650 h 1987550"/>
              <a:gd name="connsiteX6" fmla="*/ 1371600 w 1870075"/>
              <a:gd name="connsiteY6" fmla="*/ 920750 h 1987550"/>
              <a:gd name="connsiteX7" fmla="*/ 1111250 w 1870075"/>
              <a:gd name="connsiteY7" fmla="*/ 742950 h 1987550"/>
              <a:gd name="connsiteX8" fmla="*/ 1111250 w 1870075"/>
              <a:gd name="connsiteY8" fmla="*/ 438150 h 1987550"/>
              <a:gd name="connsiteX9" fmla="*/ 882650 w 1870075"/>
              <a:gd name="connsiteY9" fmla="*/ 330200 h 1987550"/>
              <a:gd name="connsiteX10" fmla="*/ 520700 w 1870075"/>
              <a:gd name="connsiteY10" fmla="*/ 317500 h 1987550"/>
              <a:gd name="connsiteX11" fmla="*/ 0 w 1870075"/>
              <a:gd name="connsiteY11" fmla="*/ 0 h 198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0075" h="1987550">
                <a:moveTo>
                  <a:pt x="1720850" y="1987550"/>
                </a:moveTo>
                <a:cubicBezTo>
                  <a:pt x="1713441" y="1879071"/>
                  <a:pt x="1706033" y="1770592"/>
                  <a:pt x="1720850" y="1695450"/>
                </a:cubicBezTo>
                <a:cubicBezTo>
                  <a:pt x="1735667" y="1620308"/>
                  <a:pt x="1798108" y="1594908"/>
                  <a:pt x="1809750" y="1536700"/>
                </a:cubicBezTo>
                <a:cubicBezTo>
                  <a:pt x="1821392" y="1478492"/>
                  <a:pt x="1785408" y="1402292"/>
                  <a:pt x="1790700" y="1346200"/>
                </a:cubicBezTo>
                <a:cubicBezTo>
                  <a:pt x="1795992" y="1290108"/>
                  <a:pt x="1870075" y="1235075"/>
                  <a:pt x="1841500" y="1200150"/>
                </a:cubicBezTo>
                <a:cubicBezTo>
                  <a:pt x="1812925" y="1165225"/>
                  <a:pt x="1697567" y="1183217"/>
                  <a:pt x="1619250" y="1136650"/>
                </a:cubicBezTo>
                <a:cubicBezTo>
                  <a:pt x="1540933" y="1090083"/>
                  <a:pt x="1456267" y="986367"/>
                  <a:pt x="1371600" y="920750"/>
                </a:cubicBezTo>
                <a:cubicBezTo>
                  <a:pt x="1286933" y="855133"/>
                  <a:pt x="1154642" y="823383"/>
                  <a:pt x="1111250" y="742950"/>
                </a:cubicBezTo>
                <a:cubicBezTo>
                  <a:pt x="1067858" y="662517"/>
                  <a:pt x="1149350" y="506942"/>
                  <a:pt x="1111250" y="438150"/>
                </a:cubicBezTo>
                <a:cubicBezTo>
                  <a:pt x="1073150" y="369358"/>
                  <a:pt x="981075" y="350308"/>
                  <a:pt x="882650" y="330200"/>
                </a:cubicBezTo>
                <a:cubicBezTo>
                  <a:pt x="784225" y="310092"/>
                  <a:pt x="667808" y="372533"/>
                  <a:pt x="520700" y="317500"/>
                </a:cubicBezTo>
                <a:cubicBezTo>
                  <a:pt x="373592" y="262467"/>
                  <a:pt x="0" y="0"/>
                  <a:pt x="0" y="0"/>
                </a:cubicBezTo>
              </a:path>
            </a:pathLst>
          </a:custGeom>
          <a:noFill/>
          <a:ln w="22225" cap="flat" cmpd="sng" algn="ctr">
            <a:solidFill>
              <a:sysClr val="window" lastClr="FFFFFF"/>
            </a:solidFill>
            <a:prstDash val="solid"/>
            <a:round/>
            <a:headEnd type="triangl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5" name="Line 12"/>
          <p:cNvSpPr>
            <a:spLocks noChangeShapeType="1"/>
          </p:cNvSpPr>
          <p:nvPr/>
        </p:nvSpPr>
        <p:spPr bwMode="auto">
          <a:xfrm>
            <a:off x="2286000" y="1752600"/>
            <a:ext cx="408432" cy="3810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6" name="Text Box 6"/>
          <p:cNvSpPr txBox="1">
            <a:spLocks noChangeArrowheads="1"/>
          </p:cNvSpPr>
          <p:nvPr/>
        </p:nvSpPr>
        <p:spPr bwMode="auto">
          <a:xfrm>
            <a:off x="304800" y="1447800"/>
            <a:ext cx="2057400" cy="707886"/>
          </a:xfrm>
          <a:prstGeom prst="rect">
            <a:avLst/>
          </a:prstGeom>
          <a:noFill/>
          <a:ln w="9525">
            <a:noFill/>
            <a:miter lim="800000"/>
            <a:headEnd/>
            <a:tailEnd/>
          </a:ln>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Good Samaritan Inn</a:t>
            </a:r>
          </a:p>
        </p:txBody>
      </p:sp>
      <p:sp>
        <p:nvSpPr>
          <p:cNvPr id="27" name="Text Box 6"/>
          <p:cNvSpPr txBox="1">
            <a:spLocks noChangeArrowheads="1"/>
          </p:cNvSpPr>
          <p:nvPr/>
        </p:nvSpPr>
        <p:spPr bwMode="auto">
          <a:xfrm>
            <a:off x="1524000" y="304800"/>
            <a:ext cx="2057400" cy="400110"/>
          </a:xfrm>
          <a:prstGeom prst="rect">
            <a:avLst/>
          </a:prstGeom>
          <a:noFill/>
          <a:ln w="9525">
            <a:noFill/>
            <a:miter lim="800000"/>
            <a:headEnd/>
            <a:tailEnd/>
          </a:ln>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Jerusalem</a:t>
            </a:r>
          </a:p>
        </p:txBody>
      </p:sp>
      <p:sp>
        <p:nvSpPr>
          <p:cNvPr id="28" name="Line 12"/>
          <p:cNvSpPr>
            <a:spLocks noChangeShapeType="1"/>
          </p:cNvSpPr>
          <p:nvPr/>
        </p:nvSpPr>
        <p:spPr bwMode="auto">
          <a:xfrm>
            <a:off x="2667000" y="685800"/>
            <a:ext cx="103632" cy="4572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9" name="Rectangle 28"/>
          <p:cNvSpPr/>
          <p:nvPr/>
        </p:nvSpPr>
        <p:spPr>
          <a:xfrm>
            <a:off x="5334000" y="5715000"/>
            <a:ext cx="838200" cy="533400"/>
          </a:xfrm>
          <a:prstGeom prst="rect">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287693018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Valley of el-</a:t>
            </a:r>
            <a:r>
              <a:rPr lang="en-US" dirty="0" err="1"/>
              <a:t>Buqeia</a:t>
            </a:r>
            <a:r>
              <a:rPr lang="en-US" dirty="0"/>
              <a:t> (</a:t>
            </a:r>
            <a:r>
              <a:rPr lang="en-US" dirty="0" err="1"/>
              <a:t>Achor</a:t>
            </a:r>
            <a:r>
              <a:rPr lang="en-US" dirty="0"/>
              <a:t>?), from Hyrcania</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And they went on the road to return to the land of Judah</a:t>
            </a:r>
          </a:p>
        </p:txBody>
      </p:sp>
    </p:spTree>
    <p:extLst>
      <p:ext uri="{BB962C8B-B14F-4D97-AF65-F5344CB8AC3E}">
        <p14:creationId xmlns:p14="http://schemas.microsoft.com/office/powerpoint/2010/main" val="54364469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AC26E2C3-C7FD-4F15-ABE0-4E1490FE7D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 xmlns:a16="http://schemas.microsoft.com/office/drawing/2014/main" id="{A5B9278E-1443-4340-8D15-B6786A1ECD12}"/>
              </a:ext>
            </a:extLst>
          </p:cNvPr>
          <p:cNvSpPr>
            <a:spLocks noGrp="1"/>
          </p:cNvSpPr>
          <p:nvPr>
            <p:ph type="body" sz="quarter" idx="10"/>
          </p:nvPr>
        </p:nvSpPr>
        <p:spPr/>
        <p:txBody>
          <a:bodyPr/>
          <a:lstStyle/>
          <a:p>
            <a:r>
              <a:rPr lang="en-US" dirty="0"/>
              <a:t>Dead Sea and the </a:t>
            </a:r>
            <a:r>
              <a:rPr lang="en-US" i="1" dirty="0"/>
              <a:t>Lisan</a:t>
            </a:r>
            <a:r>
              <a:rPr lang="en-US" dirty="0"/>
              <a:t> (aerial view from the west)</a:t>
            </a:r>
          </a:p>
        </p:txBody>
      </p:sp>
      <p:sp>
        <p:nvSpPr>
          <p:cNvPr id="3" name="Text Placeholder 2">
            <a:extLst>
              <a:ext uri="{FF2B5EF4-FFF2-40B4-BE49-F238E27FC236}">
                <a16:creationId xmlns="" xmlns:a16="http://schemas.microsoft.com/office/drawing/2014/main" id="{CD22123D-B671-4DCD-A28C-2F004043A377}"/>
              </a:ext>
            </a:extLst>
          </p:cNvPr>
          <p:cNvSpPr>
            <a:spLocks noGrp="1"/>
          </p:cNvSpPr>
          <p:nvPr>
            <p:ph type="body" sz="quarter" idx="12"/>
          </p:nvPr>
        </p:nvSpPr>
        <p:spPr/>
        <p:txBody>
          <a:bodyPr/>
          <a:lstStyle/>
          <a:p>
            <a:r>
              <a:rPr lang="en-US" dirty="0"/>
              <a:t>1:7</a:t>
            </a:r>
          </a:p>
        </p:txBody>
      </p:sp>
      <p:sp>
        <p:nvSpPr>
          <p:cNvPr id="4" name="Title 3">
            <a:extLst>
              <a:ext uri="{FF2B5EF4-FFF2-40B4-BE49-F238E27FC236}">
                <a16:creationId xmlns="" xmlns:a16="http://schemas.microsoft.com/office/drawing/2014/main" id="{3C5FFCE5-CC95-4158-9960-8953E47D8DF0}"/>
              </a:ext>
            </a:extLst>
          </p:cNvPr>
          <p:cNvSpPr>
            <a:spLocks noGrp="1"/>
          </p:cNvSpPr>
          <p:nvPr>
            <p:ph type="title"/>
          </p:nvPr>
        </p:nvSpPr>
        <p:spPr/>
        <p:txBody>
          <a:bodyPr/>
          <a:lstStyle/>
          <a:p>
            <a:r>
              <a:rPr lang="en-US" dirty="0"/>
              <a:t>And they went on the road to return to the land of Judah</a:t>
            </a:r>
          </a:p>
        </p:txBody>
      </p:sp>
    </p:spTree>
    <p:extLst>
      <p:ext uri="{BB962C8B-B14F-4D97-AF65-F5344CB8AC3E}">
        <p14:creationId xmlns:p14="http://schemas.microsoft.com/office/powerpoint/2010/main" val="78369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view of a mountain&#10;&#10;Description generated with very high confidence">
            <a:extLst>
              <a:ext uri="{FF2B5EF4-FFF2-40B4-BE49-F238E27FC236}">
                <a16:creationId xmlns="" xmlns:a16="http://schemas.microsoft.com/office/drawing/2014/main" id="{C49AD6CA-6E61-467F-9DC0-5D9D7EFC7A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Bethlehem area (aerial view from the north)</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A certain man from Bethlehem of Judah</a:t>
            </a:r>
          </a:p>
        </p:txBody>
      </p:sp>
    </p:spTree>
    <p:extLst>
      <p:ext uri="{BB962C8B-B14F-4D97-AF65-F5344CB8AC3E}">
        <p14:creationId xmlns:p14="http://schemas.microsoft.com/office/powerpoint/2010/main" val="49841164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57478805-F4C6-4570-80A4-D47A0C42B8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 xmlns:a16="http://schemas.microsoft.com/office/drawing/2014/main" id="{A5B9278E-1443-4340-8D15-B6786A1ECD12}"/>
              </a:ext>
            </a:extLst>
          </p:cNvPr>
          <p:cNvSpPr>
            <a:spLocks noGrp="1"/>
          </p:cNvSpPr>
          <p:nvPr>
            <p:ph type="body" sz="quarter" idx="10"/>
          </p:nvPr>
        </p:nvSpPr>
        <p:spPr/>
        <p:txBody>
          <a:bodyPr/>
          <a:lstStyle/>
          <a:p>
            <a:r>
              <a:rPr lang="en-US" dirty="0"/>
              <a:t>Dead Sea and the </a:t>
            </a:r>
            <a:r>
              <a:rPr lang="en-US" i="1" dirty="0"/>
              <a:t>Lisan</a:t>
            </a:r>
            <a:r>
              <a:rPr lang="en-US" dirty="0"/>
              <a:t> (aerial view from the west)</a:t>
            </a:r>
          </a:p>
        </p:txBody>
      </p:sp>
      <p:sp>
        <p:nvSpPr>
          <p:cNvPr id="3" name="Text Placeholder 2">
            <a:extLst>
              <a:ext uri="{FF2B5EF4-FFF2-40B4-BE49-F238E27FC236}">
                <a16:creationId xmlns="" xmlns:a16="http://schemas.microsoft.com/office/drawing/2014/main" id="{CD22123D-B671-4DCD-A28C-2F004043A377}"/>
              </a:ext>
            </a:extLst>
          </p:cNvPr>
          <p:cNvSpPr>
            <a:spLocks noGrp="1"/>
          </p:cNvSpPr>
          <p:nvPr>
            <p:ph type="body" sz="quarter" idx="12"/>
          </p:nvPr>
        </p:nvSpPr>
        <p:spPr/>
        <p:txBody>
          <a:bodyPr/>
          <a:lstStyle/>
          <a:p>
            <a:r>
              <a:rPr lang="en-US" dirty="0"/>
              <a:t>1:7</a:t>
            </a:r>
          </a:p>
        </p:txBody>
      </p:sp>
      <p:sp>
        <p:nvSpPr>
          <p:cNvPr id="4" name="Title 3">
            <a:extLst>
              <a:ext uri="{FF2B5EF4-FFF2-40B4-BE49-F238E27FC236}">
                <a16:creationId xmlns="" xmlns:a16="http://schemas.microsoft.com/office/drawing/2014/main" id="{3C5FFCE5-CC95-4158-9960-8953E47D8DF0}"/>
              </a:ext>
            </a:extLst>
          </p:cNvPr>
          <p:cNvSpPr>
            <a:spLocks noGrp="1"/>
          </p:cNvSpPr>
          <p:nvPr>
            <p:ph type="title"/>
          </p:nvPr>
        </p:nvSpPr>
        <p:spPr/>
        <p:txBody>
          <a:bodyPr/>
          <a:lstStyle/>
          <a:p>
            <a:r>
              <a:rPr lang="en-US" dirty="0"/>
              <a:t>And they went on the road to return to the land of Judah</a:t>
            </a:r>
          </a:p>
        </p:txBody>
      </p:sp>
      <p:sp>
        <p:nvSpPr>
          <p:cNvPr id="10" name="Text Box 6">
            <a:extLst>
              <a:ext uri="{FF2B5EF4-FFF2-40B4-BE49-F238E27FC236}">
                <a16:creationId xmlns="" xmlns:a16="http://schemas.microsoft.com/office/drawing/2014/main" id="{2FA78F82-B214-4425-ABCB-81771F8D0686}"/>
              </a:ext>
            </a:extLst>
          </p:cNvPr>
          <p:cNvSpPr txBox="1">
            <a:spLocks noChangeArrowheads="1"/>
          </p:cNvSpPr>
          <p:nvPr/>
        </p:nvSpPr>
        <p:spPr bwMode="auto">
          <a:xfrm>
            <a:off x="3048000" y="1048300"/>
            <a:ext cx="1413016" cy="400110"/>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Moab</a:t>
            </a:r>
          </a:p>
        </p:txBody>
      </p:sp>
      <p:sp>
        <p:nvSpPr>
          <p:cNvPr id="11" name="Text Box 6">
            <a:extLst>
              <a:ext uri="{FF2B5EF4-FFF2-40B4-BE49-F238E27FC236}">
                <a16:creationId xmlns="" xmlns:a16="http://schemas.microsoft.com/office/drawing/2014/main" id="{C0C99835-2D6B-43EB-A3F7-A2A78352DB58}"/>
              </a:ext>
            </a:extLst>
          </p:cNvPr>
          <p:cNvSpPr txBox="1">
            <a:spLocks noChangeArrowheads="1"/>
          </p:cNvSpPr>
          <p:nvPr/>
        </p:nvSpPr>
        <p:spPr bwMode="auto">
          <a:xfrm>
            <a:off x="6842745" y="2345802"/>
            <a:ext cx="1413016" cy="400110"/>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Lisan</a:t>
            </a:r>
          </a:p>
        </p:txBody>
      </p:sp>
      <p:sp>
        <p:nvSpPr>
          <p:cNvPr id="12" name="Text Box 6">
            <a:extLst>
              <a:ext uri="{FF2B5EF4-FFF2-40B4-BE49-F238E27FC236}">
                <a16:creationId xmlns="" xmlns:a16="http://schemas.microsoft.com/office/drawing/2014/main" id="{609DD3F1-5F6C-49AF-A382-132AAE1BF92C}"/>
              </a:ext>
            </a:extLst>
          </p:cNvPr>
          <p:cNvSpPr txBox="1">
            <a:spLocks noChangeArrowheads="1"/>
          </p:cNvSpPr>
          <p:nvPr/>
        </p:nvSpPr>
        <p:spPr bwMode="auto">
          <a:xfrm>
            <a:off x="304800" y="2838510"/>
            <a:ext cx="1821448"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Northern basin of Dead Sea</a:t>
            </a:r>
          </a:p>
        </p:txBody>
      </p:sp>
      <p:sp>
        <p:nvSpPr>
          <p:cNvPr id="13" name="Text Box 6">
            <a:extLst>
              <a:ext uri="{FF2B5EF4-FFF2-40B4-BE49-F238E27FC236}">
                <a16:creationId xmlns="" xmlns:a16="http://schemas.microsoft.com/office/drawing/2014/main" id="{958296A6-08D1-4900-A15E-D9657B408105}"/>
              </a:ext>
            </a:extLst>
          </p:cNvPr>
          <p:cNvSpPr txBox="1">
            <a:spLocks noChangeArrowheads="1"/>
          </p:cNvSpPr>
          <p:nvPr/>
        </p:nvSpPr>
        <p:spPr bwMode="auto">
          <a:xfrm>
            <a:off x="680063" y="5437022"/>
            <a:ext cx="1413016" cy="400110"/>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En</a:t>
            </a: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 Gedi</a:t>
            </a:r>
          </a:p>
        </p:txBody>
      </p:sp>
      <p:sp>
        <p:nvSpPr>
          <p:cNvPr id="14" name="Line 12">
            <a:extLst>
              <a:ext uri="{FF2B5EF4-FFF2-40B4-BE49-F238E27FC236}">
                <a16:creationId xmlns="" xmlns:a16="http://schemas.microsoft.com/office/drawing/2014/main" id="{19453A41-7915-4DF2-8ADC-6D453356346A}"/>
              </a:ext>
            </a:extLst>
          </p:cNvPr>
          <p:cNvSpPr>
            <a:spLocks noChangeShapeType="1"/>
          </p:cNvSpPr>
          <p:nvPr/>
        </p:nvSpPr>
        <p:spPr bwMode="auto">
          <a:xfrm flipH="1" flipV="1">
            <a:off x="304800" y="5638800"/>
            <a:ext cx="609600" cy="7832"/>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368242210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anyon with a mountain in the background&#10;&#10;Description generated with very high confidence">
            <a:extLst>
              <a:ext uri="{FF2B5EF4-FFF2-40B4-BE49-F238E27FC236}">
                <a16:creationId xmlns="" xmlns:a16="http://schemas.microsoft.com/office/drawing/2014/main" id="{F697670A-07CC-4C75-BBE3-C9EC200D40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 xmlns:a16="http://schemas.microsoft.com/office/drawing/2014/main" id="{B3D68D40-789B-408F-BB69-12D068345EC0}"/>
              </a:ext>
            </a:extLst>
          </p:cNvPr>
          <p:cNvSpPr>
            <a:spLocks noGrp="1"/>
          </p:cNvSpPr>
          <p:nvPr>
            <p:ph type="body" sz="quarter" idx="10"/>
          </p:nvPr>
        </p:nvSpPr>
        <p:spPr/>
        <p:txBody>
          <a:bodyPr/>
          <a:lstStyle/>
          <a:p>
            <a:r>
              <a:rPr lang="en-US" dirty="0" err="1"/>
              <a:t>En</a:t>
            </a:r>
            <a:r>
              <a:rPr lang="en-US" dirty="0"/>
              <a:t> Gedi and Judean wilderness (aerial view from the east)</a:t>
            </a:r>
          </a:p>
        </p:txBody>
      </p:sp>
      <p:sp>
        <p:nvSpPr>
          <p:cNvPr id="3" name="Text Placeholder 2">
            <a:extLst>
              <a:ext uri="{FF2B5EF4-FFF2-40B4-BE49-F238E27FC236}">
                <a16:creationId xmlns="" xmlns:a16="http://schemas.microsoft.com/office/drawing/2014/main" id="{BB4003F3-6F62-4A78-AE3B-89E8D0E2146F}"/>
              </a:ext>
            </a:extLst>
          </p:cNvPr>
          <p:cNvSpPr>
            <a:spLocks noGrp="1"/>
          </p:cNvSpPr>
          <p:nvPr>
            <p:ph type="body" sz="quarter" idx="12"/>
          </p:nvPr>
        </p:nvSpPr>
        <p:spPr/>
        <p:txBody>
          <a:bodyPr/>
          <a:lstStyle/>
          <a:p>
            <a:r>
              <a:rPr lang="en-US" dirty="0"/>
              <a:t>1:7</a:t>
            </a:r>
          </a:p>
        </p:txBody>
      </p:sp>
      <p:sp>
        <p:nvSpPr>
          <p:cNvPr id="4" name="Title 3">
            <a:extLst>
              <a:ext uri="{FF2B5EF4-FFF2-40B4-BE49-F238E27FC236}">
                <a16:creationId xmlns="" xmlns:a16="http://schemas.microsoft.com/office/drawing/2014/main" id="{64BD7F11-B8C0-43AF-B411-8E7375B151AF}"/>
              </a:ext>
            </a:extLst>
          </p:cNvPr>
          <p:cNvSpPr>
            <a:spLocks noGrp="1"/>
          </p:cNvSpPr>
          <p:nvPr>
            <p:ph type="title"/>
          </p:nvPr>
        </p:nvSpPr>
        <p:spPr/>
        <p:txBody>
          <a:bodyPr/>
          <a:lstStyle/>
          <a:p>
            <a:r>
              <a:rPr lang="en-US" dirty="0"/>
              <a:t>And they went on the road to return to the land of Judah</a:t>
            </a:r>
          </a:p>
        </p:txBody>
      </p:sp>
    </p:spTree>
    <p:extLst>
      <p:ext uri="{BB962C8B-B14F-4D97-AF65-F5344CB8AC3E}">
        <p14:creationId xmlns:p14="http://schemas.microsoft.com/office/powerpoint/2010/main" val="36758916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anyon with a mountain in the background&#10;&#10;Description generated with very high confidence">
            <a:extLst>
              <a:ext uri="{FF2B5EF4-FFF2-40B4-BE49-F238E27FC236}">
                <a16:creationId xmlns="" xmlns:a16="http://schemas.microsoft.com/office/drawing/2014/main" id="{F697670A-07CC-4C75-BBE3-C9EC200D40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 xmlns:a16="http://schemas.microsoft.com/office/drawing/2014/main" id="{B3D68D40-789B-408F-BB69-12D068345EC0}"/>
              </a:ext>
            </a:extLst>
          </p:cNvPr>
          <p:cNvSpPr>
            <a:spLocks noGrp="1"/>
          </p:cNvSpPr>
          <p:nvPr>
            <p:ph type="body" sz="quarter" idx="10"/>
          </p:nvPr>
        </p:nvSpPr>
        <p:spPr/>
        <p:txBody>
          <a:bodyPr/>
          <a:lstStyle/>
          <a:p>
            <a:r>
              <a:rPr lang="en-US" dirty="0" err="1"/>
              <a:t>En</a:t>
            </a:r>
            <a:r>
              <a:rPr lang="en-US" dirty="0"/>
              <a:t> Gedi and Judean wilderness (aerial view from the east)</a:t>
            </a:r>
          </a:p>
        </p:txBody>
      </p:sp>
      <p:sp>
        <p:nvSpPr>
          <p:cNvPr id="3" name="Text Placeholder 2">
            <a:extLst>
              <a:ext uri="{FF2B5EF4-FFF2-40B4-BE49-F238E27FC236}">
                <a16:creationId xmlns="" xmlns:a16="http://schemas.microsoft.com/office/drawing/2014/main" id="{BB4003F3-6F62-4A78-AE3B-89E8D0E2146F}"/>
              </a:ext>
            </a:extLst>
          </p:cNvPr>
          <p:cNvSpPr>
            <a:spLocks noGrp="1"/>
          </p:cNvSpPr>
          <p:nvPr>
            <p:ph type="body" sz="quarter" idx="12"/>
          </p:nvPr>
        </p:nvSpPr>
        <p:spPr/>
        <p:txBody>
          <a:bodyPr/>
          <a:lstStyle/>
          <a:p>
            <a:r>
              <a:rPr lang="en-US" dirty="0"/>
              <a:t>1:7</a:t>
            </a:r>
          </a:p>
        </p:txBody>
      </p:sp>
      <p:sp>
        <p:nvSpPr>
          <p:cNvPr id="4" name="Title 3">
            <a:extLst>
              <a:ext uri="{FF2B5EF4-FFF2-40B4-BE49-F238E27FC236}">
                <a16:creationId xmlns="" xmlns:a16="http://schemas.microsoft.com/office/drawing/2014/main" id="{64BD7F11-B8C0-43AF-B411-8E7375B151AF}"/>
              </a:ext>
            </a:extLst>
          </p:cNvPr>
          <p:cNvSpPr>
            <a:spLocks noGrp="1"/>
          </p:cNvSpPr>
          <p:nvPr>
            <p:ph type="title"/>
          </p:nvPr>
        </p:nvSpPr>
        <p:spPr/>
        <p:txBody>
          <a:bodyPr/>
          <a:lstStyle/>
          <a:p>
            <a:r>
              <a:rPr lang="en-US" dirty="0"/>
              <a:t>And they went on the road to return to the land of Judah</a:t>
            </a:r>
          </a:p>
        </p:txBody>
      </p:sp>
      <p:sp>
        <p:nvSpPr>
          <p:cNvPr id="8" name="Line 1029">
            <a:extLst>
              <a:ext uri="{FF2B5EF4-FFF2-40B4-BE49-F238E27FC236}">
                <a16:creationId xmlns="" xmlns:a16="http://schemas.microsoft.com/office/drawing/2014/main" id="{BB696497-DD7D-4613-A897-F75C4BCC6276}"/>
              </a:ext>
            </a:extLst>
          </p:cNvPr>
          <p:cNvSpPr>
            <a:spLocks noChangeShapeType="1"/>
          </p:cNvSpPr>
          <p:nvPr/>
        </p:nvSpPr>
        <p:spPr bwMode="auto">
          <a:xfrm>
            <a:off x="1295400" y="1446333"/>
            <a:ext cx="304800" cy="400110"/>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pPr>
              <a:defRPr/>
            </a:pPr>
            <a:endParaRPr lang="en-US" dirty="0">
              <a:latin typeface="Calibri" pitchFamily="34" charset="0"/>
            </a:endParaRPr>
          </a:p>
        </p:txBody>
      </p:sp>
      <p:sp>
        <p:nvSpPr>
          <p:cNvPr id="9" name="Line 1030">
            <a:extLst>
              <a:ext uri="{FF2B5EF4-FFF2-40B4-BE49-F238E27FC236}">
                <a16:creationId xmlns="" xmlns:a16="http://schemas.microsoft.com/office/drawing/2014/main" id="{3AF6B7AB-DE32-4321-A179-D4C735A758F6}"/>
              </a:ext>
            </a:extLst>
          </p:cNvPr>
          <p:cNvSpPr>
            <a:spLocks noChangeShapeType="1"/>
          </p:cNvSpPr>
          <p:nvPr/>
        </p:nvSpPr>
        <p:spPr bwMode="auto">
          <a:xfrm flipH="1">
            <a:off x="6194790" y="1752600"/>
            <a:ext cx="304800" cy="694944"/>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dirty="0">
              <a:latin typeface="Calibri" pitchFamily="34" charset="0"/>
            </a:endParaRPr>
          </a:p>
        </p:txBody>
      </p:sp>
      <p:sp>
        <p:nvSpPr>
          <p:cNvPr id="10" name="Text Box 1031">
            <a:extLst>
              <a:ext uri="{FF2B5EF4-FFF2-40B4-BE49-F238E27FC236}">
                <a16:creationId xmlns="" xmlns:a16="http://schemas.microsoft.com/office/drawing/2014/main" id="{000C4011-B272-47D8-ABA5-0D4BC935B8FB}"/>
              </a:ext>
            </a:extLst>
          </p:cNvPr>
          <p:cNvSpPr txBox="1">
            <a:spLocks noChangeArrowheads="1"/>
          </p:cNvSpPr>
          <p:nvPr/>
        </p:nvSpPr>
        <p:spPr bwMode="auto">
          <a:xfrm>
            <a:off x="396261" y="1046223"/>
            <a:ext cx="1564626" cy="400110"/>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err="1"/>
              <a:t>Nahal</a:t>
            </a:r>
            <a:r>
              <a:rPr lang="en-US" dirty="0"/>
              <a:t> </a:t>
            </a:r>
            <a:r>
              <a:rPr lang="en-US" dirty="0" err="1"/>
              <a:t>Arugot</a:t>
            </a:r>
            <a:endParaRPr lang="en-US" dirty="0"/>
          </a:p>
        </p:txBody>
      </p:sp>
      <p:sp>
        <p:nvSpPr>
          <p:cNvPr id="11" name="Text Box 1032">
            <a:extLst>
              <a:ext uri="{FF2B5EF4-FFF2-40B4-BE49-F238E27FC236}">
                <a16:creationId xmlns="" xmlns:a16="http://schemas.microsoft.com/office/drawing/2014/main" id="{519B5A3A-4EA2-459C-B6F8-0D6F48EC8CCB}"/>
              </a:ext>
            </a:extLst>
          </p:cNvPr>
          <p:cNvSpPr txBox="1">
            <a:spLocks noChangeArrowheads="1"/>
          </p:cNvSpPr>
          <p:nvPr/>
        </p:nvSpPr>
        <p:spPr bwMode="auto">
          <a:xfrm>
            <a:off x="5907481" y="1352490"/>
            <a:ext cx="1443837" cy="400110"/>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err="1"/>
              <a:t>Nahal</a:t>
            </a:r>
            <a:r>
              <a:rPr lang="en-US" dirty="0"/>
              <a:t> David</a:t>
            </a:r>
          </a:p>
        </p:txBody>
      </p:sp>
      <p:sp>
        <p:nvSpPr>
          <p:cNvPr id="13" name="Line 1035">
            <a:extLst>
              <a:ext uri="{FF2B5EF4-FFF2-40B4-BE49-F238E27FC236}">
                <a16:creationId xmlns="" xmlns:a16="http://schemas.microsoft.com/office/drawing/2014/main" id="{46653FDF-8545-41FE-A3A5-84DD78641D71}"/>
              </a:ext>
            </a:extLst>
          </p:cNvPr>
          <p:cNvSpPr>
            <a:spLocks noChangeShapeType="1"/>
          </p:cNvSpPr>
          <p:nvPr/>
        </p:nvSpPr>
        <p:spPr bwMode="auto">
          <a:xfrm flipV="1">
            <a:off x="5029200" y="3200400"/>
            <a:ext cx="381000" cy="76200"/>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dirty="0">
              <a:latin typeface="Calibri" pitchFamily="34" charset="0"/>
            </a:endParaRPr>
          </a:p>
        </p:txBody>
      </p:sp>
      <p:sp>
        <p:nvSpPr>
          <p:cNvPr id="14" name="Text Box 1036">
            <a:extLst>
              <a:ext uri="{FF2B5EF4-FFF2-40B4-BE49-F238E27FC236}">
                <a16:creationId xmlns="" xmlns:a16="http://schemas.microsoft.com/office/drawing/2014/main" id="{87F1EF97-14BB-4B92-9413-1DBA3C7C0676}"/>
              </a:ext>
            </a:extLst>
          </p:cNvPr>
          <p:cNvSpPr txBox="1">
            <a:spLocks noChangeArrowheads="1"/>
          </p:cNvSpPr>
          <p:nvPr/>
        </p:nvSpPr>
        <p:spPr bwMode="auto">
          <a:xfrm>
            <a:off x="3352800" y="3105090"/>
            <a:ext cx="1700005" cy="400110"/>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En </a:t>
            </a:r>
            <a:r>
              <a:rPr lang="en-US" dirty="0" err="1"/>
              <a:t>Gedi</a:t>
            </a:r>
            <a:r>
              <a:rPr lang="en-US" dirty="0"/>
              <a:t> spring</a:t>
            </a:r>
          </a:p>
        </p:txBody>
      </p:sp>
      <p:sp>
        <p:nvSpPr>
          <p:cNvPr id="17" name="Text Box 1030">
            <a:extLst>
              <a:ext uri="{FF2B5EF4-FFF2-40B4-BE49-F238E27FC236}">
                <a16:creationId xmlns="" xmlns:a16="http://schemas.microsoft.com/office/drawing/2014/main" id="{388C6C0A-366C-4F66-9804-13C2EA09D523}"/>
              </a:ext>
            </a:extLst>
          </p:cNvPr>
          <p:cNvSpPr txBox="1">
            <a:spLocks noChangeArrowheads="1"/>
          </p:cNvSpPr>
          <p:nvPr/>
        </p:nvSpPr>
        <p:spPr bwMode="auto">
          <a:xfrm>
            <a:off x="5923846" y="565815"/>
            <a:ext cx="2283723" cy="400110"/>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Wilderness of Judah</a:t>
            </a:r>
          </a:p>
        </p:txBody>
      </p:sp>
      <p:sp>
        <p:nvSpPr>
          <p:cNvPr id="18" name="Text Box 1030">
            <a:extLst>
              <a:ext uri="{FF2B5EF4-FFF2-40B4-BE49-F238E27FC236}">
                <a16:creationId xmlns="" xmlns:a16="http://schemas.microsoft.com/office/drawing/2014/main" id="{CDED3F7F-D25E-44CD-9076-B00B3AC33EF2}"/>
              </a:ext>
            </a:extLst>
          </p:cNvPr>
          <p:cNvSpPr txBox="1">
            <a:spLocks noChangeArrowheads="1"/>
          </p:cNvSpPr>
          <p:nvPr/>
        </p:nvSpPr>
        <p:spPr bwMode="auto">
          <a:xfrm>
            <a:off x="6629400" y="4800600"/>
            <a:ext cx="1153982" cy="400110"/>
          </a:xfrm>
          <a:prstGeom prst="rect">
            <a:avLst/>
          </a:prstGeom>
          <a:noFill/>
          <a:ln w="9525">
            <a:noFill/>
            <a:miter lim="800000"/>
            <a:headEnd/>
            <a:tailEnd/>
          </a:ln>
          <a:effectLst/>
        </p:spPr>
        <p:txBody>
          <a:bodyPr wrap="none">
            <a:spAutoFit/>
          </a:bodyPr>
          <a:lstStyle>
            <a:defPPr>
              <a:defRPr lang="en-US"/>
            </a:defPPr>
            <a:lvl1pPr algn="ctr">
              <a:defRPr sz="2000">
                <a:solidFill>
                  <a:srgbClr val="FEFFFF"/>
                </a:solidFill>
                <a:effectLst>
                  <a:glow rad="76200">
                    <a:srgbClr val="010000">
                      <a:alpha val="60000"/>
                    </a:srgbClr>
                  </a:glow>
                </a:effectLst>
                <a:latin typeface="Calibri" pitchFamily="34" charset="0"/>
                <a:cs typeface="Calibri" pitchFamily="34" charset="0"/>
              </a:defRPr>
            </a:lvl1pPr>
          </a:lstStyle>
          <a:p>
            <a:r>
              <a:rPr lang="en-US" dirty="0"/>
              <a:t>Dead Sea</a:t>
            </a:r>
          </a:p>
        </p:txBody>
      </p:sp>
      <p:sp>
        <p:nvSpPr>
          <p:cNvPr id="19" name="Text Box 1032">
            <a:extLst>
              <a:ext uri="{FF2B5EF4-FFF2-40B4-BE49-F238E27FC236}">
                <a16:creationId xmlns="" xmlns:a16="http://schemas.microsoft.com/office/drawing/2014/main" id="{E521C9A7-3809-40E5-8BAD-0EED5A0FFFFB}"/>
              </a:ext>
            </a:extLst>
          </p:cNvPr>
          <p:cNvSpPr txBox="1">
            <a:spLocks noChangeArrowheads="1"/>
          </p:cNvSpPr>
          <p:nvPr/>
        </p:nvSpPr>
        <p:spPr bwMode="auto">
          <a:xfrm>
            <a:off x="2438387" y="948077"/>
            <a:ext cx="2188934" cy="400110"/>
          </a:xfrm>
          <a:prstGeom prst="rect">
            <a:avLst/>
          </a:prstGeom>
          <a:noFill/>
          <a:ln w="9525">
            <a:noFill/>
            <a:miter lim="800000"/>
            <a:headEnd/>
            <a:tailEnd/>
          </a:ln>
          <a:effectLst/>
        </p:spPr>
        <p:txBody>
          <a:bodyPr wrap="none">
            <a:spAutoFit/>
          </a:bodyPr>
          <a:lstStyle/>
          <a:p>
            <a:pPr algn="ctr">
              <a:defRPr/>
            </a:pPr>
            <a:r>
              <a:rPr lang="en-US" sz="2000" dirty="0">
                <a:solidFill>
                  <a:srgbClr val="FEFFFF"/>
                </a:solidFill>
                <a:effectLst>
                  <a:glow rad="76200">
                    <a:srgbClr val="010000">
                      <a:alpha val="60000"/>
                    </a:srgbClr>
                  </a:glow>
                </a:effectLst>
                <a:latin typeface="Calibri" pitchFamily="34" charset="0"/>
                <a:cs typeface="Calibri" pitchFamily="34" charset="0"/>
              </a:rPr>
              <a:t>Road to Bethlehem</a:t>
            </a:r>
          </a:p>
        </p:txBody>
      </p:sp>
      <p:sp>
        <p:nvSpPr>
          <p:cNvPr id="20" name="Line 1029">
            <a:extLst>
              <a:ext uri="{FF2B5EF4-FFF2-40B4-BE49-F238E27FC236}">
                <a16:creationId xmlns="" xmlns:a16="http://schemas.microsoft.com/office/drawing/2014/main" id="{DC19BAC6-CF6F-45BD-AA92-8637E7EEC1D7}"/>
              </a:ext>
            </a:extLst>
          </p:cNvPr>
          <p:cNvSpPr>
            <a:spLocks noChangeShapeType="1"/>
          </p:cNvSpPr>
          <p:nvPr/>
        </p:nvSpPr>
        <p:spPr bwMode="auto">
          <a:xfrm flipV="1">
            <a:off x="3581400" y="629416"/>
            <a:ext cx="360959" cy="365760"/>
          </a:xfrm>
          <a:prstGeom prst="line">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lstStyle/>
          <a:p>
            <a:endParaRPr lang="en-US" dirty="0">
              <a:latin typeface="Calibri" pitchFamily="34" charset="0"/>
            </a:endParaRPr>
          </a:p>
        </p:txBody>
      </p:sp>
    </p:spTree>
    <p:extLst>
      <p:ext uri="{BB962C8B-B14F-4D97-AF65-F5344CB8AC3E}">
        <p14:creationId xmlns:p14="http://schemas.microsoft.com/office/powerpoint/2010/main" val="367928524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anyon with a mountain in the background&#10;&#10;Description generated with high confidence">
            <a:extLst>
              <a:ext uri="{FF2B5EF4-FFF2-40B4-BE49-F238E27FC236}">
                <a16:creationId xmlns="" xmlns:a16="http://schemas.microsoft.com/office/drawing/2014/main" id="{BED6F1CE-B6B2-466D-8FF2-CA52BF7AB3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a:extLst>
              <a:ext uri="{FF2B5EF4-FFF2-40B4-BE49-F238E27FC236}">
                <a16:creationId xmlns="" xmlns:a16="http://schemas.microsoft.com/office/drawing/2014/main" id="{B3D68D40-789B-408F-BB69-12D068345EC0}"/>
              </a:ext>
            </a:extLst>
          </p:cNvPr>
          <p:cNvSpPr>
            <a:spLocks noGrp="1"/>
          </p:cNvSpPr>
          <p:nvPr>
            <p:ph type="body" sz="quarter" idx="10"/>
          </p:nvPr>
        </p:nvSpPr>
        <p:spPr/>
        <p:txBody>
          <a:bodyPr/>
          <a:lstStyle/>
          <a:p>
            <a:r>
              <a:rPr lang="en-US" dirty="0"/>
              <a:t>Nahal David at </a:t>
            </a:r>
            <a:r>
              <a:rPr lang="en-US" dirty="0" err="1"/>
              <a:t>En</a:t>
            </a:r>
            <a:r>
              <a:rPr lang="en-US" dirty="0"/>
              <a:t> Gedi (aerial view from the east)</a:t>
            </a:r>
          </a:p>
        </p:txBody>
      </p:sp>
      <p:sp>
        <p:nvSpPr>
          <p:cNvPr id="3" name="Text Placeholder 2">
            <a:extLst>
              <a:ext uri="{FF2B5EF4-FFF2-40B4-BE49-F238E27FC236}">
                <a16:creationId xmlns="" xmlns:a16="http://schemas.microsoft.com/office/drawing/2014/main" id="{BB4003F3-6F62-4A78-AE3B-89E8D0E2146F}"/>
              </a:ext>
            </a:extLst>
          </p:cNvPr>
          <p:cNvSpPr>
            <a:spLocks noGrp="1"/>
          </p:cNvSpPr>
          <p:nvPr>
            <p:ph type="body" sz="quarter" idx="12"/>
          </p:nvPr>
        </p:nvSpPr>
        <p:spPr/>
        <p:txBody>
          <a:bodyPr/>
          <a:lstStyle/>
          <a:p>
            <a:r>
              <a:rPr lang="en-US" dirty="0"/>
              <a:t>1:7</a:t>
            </a:r>
          </a:p>
        </p:txBody>
      </p:sp>
      <p:sp>
        <p:nvSpPr>
          <p:cNvPr id="4" name="Title 3">
            <a:extLst>
              <a:ext uri="{FF2B5EF4-FFF2-40B4-BE49-F238E27FC236}">
                <a16:creationId xmlns="" xmlns:a16="http://schemas.microsoft.com/office/drawing/2014/main" id="{64BD7F11-B8C0-43AF-B411-8E7375B151AF}"/>
              </a:ext>
            </a:extLst>
          </p:cNvPr>
          <p:cNvSpPr>
            <a:spLocks noGrp="1"/>
          </p:cNvSpPr>
          <p:nvPr>
            <p:ph type="title"/>
          </p:nvPr>
        </p:nvSpPr>
        <p:spPr/>
        <p:txBody>
          <a:bodyPr/>
          <a:lstStyle/>
          <a:p>
            <a:r>
              <a:rPr lang="en-US" dirty="0"/>
              <a:t>And they went on the road to return to the land of Judah</a:t>
            </a:r>
          </a:p>
        </p:txBody>
      </p:sp>
    </p:spTree>
    <p:extLst>
      <p:ext uri="{BB962C8B-B14F-4D97-AF65-F5344CB8AC3E}">
        <p14:creationId xmlns:p14="http://schemas.microsoft.com/office/powerpoint/2010/main" val="289651529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1C792A42-3A54-4457-A3D8-069932ABB2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 xmlns:a16="http://schemas.microsoft.com/office/drawing/2014/main" id="{B3D68D40-789B-408F-BB69-12D068345EC0}"/>
              </a:ext>
            </a:extLst>
          </p:cNvPr>
          <p:cNvSpPr>
            <a:spLocks noGrp="1"/>
          </p:cNvSpPr>
          <p:nvPr>
            <p:ph type="body" sz="quarter" idx="10"/>
          </p:nvPr>
        </p:nvSpPr>
        <p:spPr/>
        <p:txBody>
          <a:bodyPr/>
          <a:lstStyle/>
          <a:p>
            <a:r>
              <a:rPr lang="en-US" dirty="0"/>
              <a:t>Ascent of </a:t>
            </a:r>
            <a:r>
              <a:rPr lang="en-US" dirty="0" err="1"/>
              <a:t>Ziz</a:t>
            </a:r>
            <a:r>
              <a:rPr lang="en-US" dirty="0"/>
              <a:t> above </a:t>
            </a:r>
            <a:r>
              <a:rPr lang="en-US" dirty="0" err="1"/>
              <a:t>En</a:t>
            </a:r>
            <a:r>
              <a:rPr lang="en-US" dirty="0"/>
              <a:t> </a:t>
            </a:r>
            <a:r>
              <a:rPr lang="en-US" dirty="0" err="1"/>
              <a:t>Gedi</a:t>
            </a:r>
            <a:r>
              <a:rPr lang="en-US" dirty="0"/>
              <a:t> with the </a:t>
            </a:r>
            <a:r>
              <a:rPr lang="en-US" dirty="0" err="1"/>
              <a:t>Nahal</a:t>
            </a:r>
            <a:r>
              <a:rPr lang="en-US" dirty="0"/>
              <a:t> David</a:t>
            </a:r>
          </a:p>
        </p:txBody>
      </p:sp>
      <p:sp>
        <p:nvSpPr>
          <p:cNvPr id="3" name="Text Placeholder 2">
            <a:extLst>
              <a:ext uri="{FF2B5EF4-FFF2-40B4-BE49-F238E27FC236}">
                <a16:creationId xmlns="" xmlns:a16="http://schemas.microsoft.com/office/drawing/2014/main" id="{BB4003F3-6F62-4A78-AE3B-89E8D0E2146F}"/>
              </a:ext>
            </a:extLst>
          </p:cNvPr>
          <p:cNvSpPr>
            <a:spLocks noGrp="1"/>
          </p:cNvSpPr>
          <p:nvPr>
            <p:ph type="body" sz="quarter" idx="12"/>
          </p:nvPr>
        </p:nvSpPr>
        <p:spPr/>
        <p:txBody>
          <a:bodyPr/>
          <a:lstStyle/>
          <a:p>
            <a:r>
              <a:rPr lang="en-US" dirty="0"/>
              <a:t>1:7</a:t>
            </a:r>
          </a:p>
        </p:txBody>
      </p:sp>
      <p:sp>
        <p:nvSpPr>
          <p:cNvPr id="4" name="Title 3">
            <a:extLst>
              <a:ext uri="{FF2B5EF4-FFF2-40B4-BE49-F238E27FC236}">
                <a16:creationId xmlns="" xmlns:a16="http://schemas.microsoft.com/office/drawing/2014/main" id="{64BD7F11-B8C0-43AF-B411-8E7375B151AF}"/>
              </a:ext>
            </a:extLst>
          </p:cNvPr>
          <p:cNvSpPr>
            <a:spLocks noGrp="1"/>
          </p:cNvSpPr>
          <p:nvPr>
            <p:ph type="title"/>
          </p:nvPr>
        </p:nvSpPr>
        <p:spPr/>
        <p:txBody>
          <a:bodyPr/>
          <a:lstStyle/>
          <a:p>
            <a:r>
              <a:rPr lang="en-US" dirty="0"/>
              <a:t>And they went on the road to return to the land of Judah</a:t>
            </a:r>
          </a:p>
        </p:txBody>
      </p:sp>
    </p:spTree>
    <p:extLst>
      <p:ext uri="{BB962C8B-B14F-4D97-AF65-F5344CB8AC3E}">
        <p14:creationId xmlns:p14="http://schemas.microsoft.com/office/powerpoint/2010/main" val="247421518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view of a field&#10;&#10;Description generated with high confidence">
            <a:extLst>
              <a:ext uri="{FF2B5EF4-FFF2-40B4-BE49-F238E27FC236}">
                <a16:creationId xmlns="" xmlns:a16="http://schemas.microsoft.com/office/drawing/2014/main" id="{6D4DC0C5-E14C-41E4-9843-F870FBBF9F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a:extLst>
              <a:ext uri="{FF2B5EF4-FFF2-40B4-BE49-F238E27FC236}">
                <a16:creationId xmlns="" xmlns:a16="http://schemas.microsoft.com/office/drawing/2014/main" id="{34748ABD-483B-4286-BFD3-B38B92D95A41}"/>
              </a:ext>
            </a:extLst>
          </p:cNvPr>
          <p:cNvSpPr>
            <a:spLocks noGrp="1"/>
          </p:cNvSpPr>
          <p:nvPr>
            <p:ph type="body" sz="quarter" idx="10"/>
          </p:nvPr>
        </p:nvSpPr>
        <p:spPr/>
        <p:txBody>
          <a:bodyPr/>
          <a:lstStyle/>
          <a:p>
            <a:r>
              <a:rPr lang="en-US" dirty="0"/>
              <a:t>The route to </a:t>
            </a:r>
            <a:r>
              <a:rPr lang="en-US" dirty="0" err="1"/>
              <a:t>En</a:t>
            </a:r>
            <a:r>
              <a:rPr lang="en-US" dirty="0"/>
              <a:t> Gedi with Tekoa (aerial view from the northwest)</a:t>
            </a:r>
          </a:p>
        </p:txBody>
      </p:sp>
      <p:sp>
        <p:nvSpPr>
          <p:cNvPr id="3" name="Text Placeholder 2">
            <a:extLst>
              <a:ext uri="{FF2B5EF4-FFF2-40B4-BE49-F238E27FC236}">
                <a16:creationId xmlns="" xmlns:a16="http://schemas.microsoft.com/office/drawing/2014/main" id="{DF7D25B8-2F08-46C0-9585-D29416C431AE}"/>
              </a:ext>
            </a:extLst>
          </p:cNvPr>
          <p:cNvSpPr>
            <a:spLocks noGrp="1"/>
          </p:cNvSpPr>
          <p:nvPr>
            <p:ph type="body" sz="quarter" idx="12"/>
          </p:nvPr>
        </p:nvSpPr>
        <p:spPr/>
        <p:txBody>
          <a:bodyPr/>
          <a:lstStyle/>
          <a:p>
            <a:r>
              <a:rPr lang="en-US" dirty="0"/>
              <a:t>1:7</a:t>
            </a:r>
          </a:p>
        </p:txBody>
      </p:sp>
      <p:sp>
        <p:nvSpPr>
          <p:cNvPr id="4" name="Title 3">
            <a:extLst>
              <a:ext uri="{FF2B5EF4-FFF2-40B4-BE49-F238E27FC236}">
                <a16:creationId xmlns="" xmlns:a16="http://schemas.microsoft.com/office/drawing/2014/main" id="{4F2CF96A-83FD-489B-A63A-10BDE4F5B125}"/>
              </a:ext>
            </a:extLst>
          </p:cNvPr>
          <p:cNvSpPr>
            <a:spLocks noGrp="1"/>
          </p:cNvSpPr>
          <p:nvPr>
            <p:ph type="title"/>
          </p:nvPr>
        </p:nvSpPr>
        <p:spPr/>
        <p:txBody>
          <a:bodyPr/>
          <a:lstStyle/>
          <a:p>
            <a:r>
              <a:rPr lang="en-US" dirty="0"/>
              <a:t>And they went on the road to return to the land of Judah</a:t>
            </a:r>
          </a:p>
        </p:txBody>
      </p:sp>
    </p:spTree>
    <p:extLst>
      <p:ext uri="{BB962C8B-B14F-4D97-AF65-F5344CB8AC3E}">
        <p14:creationId xmlns:p14="http://schemas.microsoft.com/office/powerpoint/2010/main" val="16234423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view of a field&#10;&#10;Description generated with high confidence">
            <a:extLst>
              <a:ext uri="{FF2B5EF4-FFF2-40B4-BE49-F238E27FC236}">
                <a16:creationId xmlns="" xmlns:a16="http://schemas.microsoft.com/office/drawing/2014/main" id="{6D4DC0C5-E14C-41E4-9843-F870FBBF9F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a:extLst>
              <a:ext uri="{FF2B5EF4-FFF2-40B4-BE49-F238E27FC236}">
                <a16:creationId xmlns="" xmlns:a16="http://schemas.microsoft.com/office/drawing/2014/main" id="{34748ABD-483B-4286-BFD3-B38B92D95A41}"/>
              </a:ext>
            </a:extLst>
          </p:cNvPr>
          <p:cNvSpPr>
            <a:spLocks noGrp="1"/>
          </p:cNvSpPr>
          <p:nvPr>
            <p:ph type="body" sz="quarter" idx="10"/>
          </p:nvPr>
        </p:nvSpPr>
        <p:spPr/>
        <p:txBody>
          <a:bodyPr/>
          <a:lstStyle/>
          <a:p>
            <a:r>
              <a:rPr lang="en-US" dirty="0"/>
              <a:t>The route to </a:t>
            </a:r>
            <a:r>
              <a:rPr lang="en-US" dirty="0" err="1"/>
              <a:t>En</a:t>
            </a:r>
            <a:r>
              <a:rPr lang="en-US" dirty="0"/>
              <a:t> Gedi with Tekoa (aerial view from the northwest)</a:t>
            </a:r>
          </a:p>
        </p:txBody>
      </p:sp>
      <p:sp>
        <p:nvSpPr>
          <p:cNvPr id="3" name="Text Placeholder 2">
            <a:extLst>
              <a:ext uri="{FF2B5EF4-FFF2-40B4-BE49-F238E27FC236}">
                <a16:creationId xmlns="" xmlns:a16="http://schemas.microsoft.com/office/drawing/2014/main" id="{DF7D25B8-2F08-46C0-9585-D29416C431AE}"/>
              </a:ext>
            </a:extLst>
          </p:cNvPr>
          <p:cNvSpPr>
            <a:spLocks noGrp="1"/>
          </p:cNvSpPr>
          <p:nvPr>
            <p:ph type="body" sz="quarter" idx="12"/>
          </p:nvPr>
        </p:nvSpPr>
        <p:spPr/>
        <p:txBody>
          <a:bodyPr/>
          <a:lstStyle/>
          <a:p>
            <a:r>
              <a:rPr lang="en-US" dirty="0"/>
              <a:t>1:7</a:t>
            </a:r>
          </a:p>
        </p:txBody>
      </p:sp>
      <p:sp>
        <p:nvSpPr>
          <p:cNvPr id="4" name="Title 3">
            <a:extLst>
              <a:ext uri="{FF2B5EF4-FFF2-40B4-BE49-F238E27FC236}">
                <a16:creationId xmlns="" xmlns:a16="http://schemas.microsoft.com/office/drawing/2014/main" id="{4F2CF96A-83FD-489B-A63A-10BDE4F5B125}"/>
              </a:ext>
            </a:extLst>
          </p:cNvPr>
          <p:cNvSpPr>
            <a:spLocks noGrp="1"/>
          </p:cNvSpPr>
          <p:nvPr>
            <p:ph type="title"/>
          </p:nvPr>
        </p:nvSpPr>
        <p:spPr/>
        <p:txBody>
          <a:bodyPr/>
          <a:lstStyle/>
          <a:p>
            <a:r>
              <a:rPr lang="en-US" dirty="0"/>
              <a:t>And they went on the road to return to the land of Judah</a:t>
            </a:r>
          </a:p>
        </p:txBody>
      </p:sp>
      <p:sp>
        <p:nvSpPr>
          <p:cNvPr id="7" name="Text Box 1029">
            <a:extLst>
              <a:ext uri="{FF2B5EF4-FFF2-40B4-BE49-F238E27FC236}">
                <a16:creationId xmlns="" xmlns:a16="http://schemas.microsoft.com/office/drawing/2014/main" id="{CB04ECE7-EC5E-403C-B639-513F5329729D}"/>
              </a:ext>
            </a:extLst>
          </p:cNvPr>
          <p:cNvSpPr txBox="1">
            <a:spLocks noChangeArrowheads="1"/>
          </p:cNvSpPr>
          <p:nvPr/>
        </p:nvSpPr>
        <p:spPr bwMode="auto">
          <a:xfrm>
            <a:off x="3429000" y="2635348"/>
            <a:ext cx="781624"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Tekoa</a:t>
            </a:r>
          </a:p>
        </p:txBody>
      </p:sp>
      <p:sp>
        <p:nvSpPr>
          <p:cNvPr id="8" name="Line 9">
            <a:extLst>
              <a:ext uri="{FF2B5EF4-FFF2-40B4-BE49-F238E27FC236}">
                <a16:creationId xmlns="" xmlns:a16="http://schemas.microsoft.com/office/drawing/2014/main" id="{D2ACF369-DA67-41B8-9AF3-1CE56D1ABB59}"/>
              </a:ext>
            </a:extLst>
          </p:cNvPr>
          <p:cNvSpPr>
            <a:spLocks noChangeShapeType="1"/>
          </p:cNvSpPr>
          <p:nvPr/>
        </p:nvSpPr>
        <p:spPr bwMode="auto">
          <a:xfrm flipV="1">
            <a:off x="5181600" y="3657600"/>
            <a:ext cx="76200" cy="30134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
        <p:nvSpPr>
          <p:cNvPr id="9" name="Text Box 1029">
            <a:extLst>
              <a:ext uri="{FF2B5EF4-FFF2-40B4-BE49-F238E27FC236}">
                <a16:creationId xmlns="" xmlns:a16="http://schemas.microsoft.com/office/drawing/2014/main" id="{92997152-B2FC-460F-8A1B-31D17A0E3928}"/>
              </a:ext>
            </a:extLst>
          </p:cNvPr>
          <p:cNvSpPr txBox="1">
            <a:spLocks noChangeArrowheads="1"/>
          </p:cNvSpPr>
          <p:nvPr/>
        </p:nvSpPr>
        <p:spPr bwMode="auto">
          <a:xfrm>
            <a:off x="4419600" y="3958940"/>
            <a:ext cx="1986569"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Route to </a:t>
            </a:r>
            <a:r>
              <a:rPr lang="en-US" sz="2000" dirty="0" err="1">
                <a:solidFill>
                  <a:srgbClr val="FFFFFF"/>
                </a:solidFill>
                <a:effectLst>
                  <a:glow rad="76200">
                    <a:srgbClr val="000000">
                      <a:alpha val="60000"/>
                    </a:srgbClr>
                  </a:glow>
                </a:effectLst>
                <a:cs typeface="Calibri" pitchFamily="34" charset="0"/>
              </a:rPr>
              <a:t>En</a:t>
            </a:r>
            <a:r>
              <a:rPr lang="en-US" sz="2000" dirty="0">
                <a:solidFill>
                  <a:srgbClr val="FFFFFF"/>
                </a:solidFill>
                <a:effectLst>
                  <a:glow rad="76200">
                    <a:srgbClr val="000000">
                      <a:alpha val="60000"/>
                    </a:srgbClr>
                  </a:glow>
                </a:effectLst>
                <a:cs typeface="Calibri" pitchFamily="34" charset="0"/>
              </a:rPr>
              <a:t> Gedi</a:t>
            </a:r>
          </a:p>
        </p:txBody>
      </p:sp>
      <p:sp>
        <p:nvSpPr>
          <p:cNvPr id="10" name="Text Box 1029">
            <a:extLst>
              <a:ext uri="{FF2B5EF4-FFF2-40B4-BE49-F238E27FC236}">
                <a16:creationId xmlns="" xmlns:a16="http://schemas.microsoft.com/office/drawing/2014/main" id="{8F4BC73A-8413-4931-8D74-45BAC346100F}"/>
              </a:ext>
            </a:extLst>
          </p:cNvPr>
          <p:cNvSpPr txBox="1">
            <a:spLocks noChangeArrowheads="1"/>
          </p:cNvSpPr>
          <p:nvPr/>
        </p:nvSpPr>
        <p:spPr bwMode="auto">
          <a:xfrm>
            <a:off x="6858000" y="1981200"/>
            <a:ext cx="1561518"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Nahal Arugot</a:t>
            </a:r>
          </a:p>
        </p:txBody>
      </p:sp>
      <p:sp>
        <p:nvSpPr>
          <p:cNvPr id="12" name="Line 9">
            <a:extLst>
              <a:ext uri="{FF2B5EF4-FFF2-40B4-BE49-F238E27FC236}">
                <a16:creationId xmlns="" xmlns:a16="http://schemas.microsoft.com/office/drawing/2014/main" id="{71A9A6E5-BE43-4773-90FE-A07DC3AA8100}"/>
              </a:ext>
            </a:extLst>
          </p:cNvPr>
          <p:cNvSpPr>
            <a:spLocks noChangeShapeType="1"/>
          </p:cNvSpPr>
          <p:nvPr/>
        </p:nvSpPr>
        <p:spPr bwMode="auto">
          <a:xfrm flipH="1">
            <a:off x="7543800" y="2348934"/>
            <a:ext cx="18759" cy="286414"/>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
        <p:nvSpPr>
          <p:cNvPr id="13" name="Text Box 1029">
            <a:extLst>
              <a:ext uri="{FF2B5EF4-FFF2-40B4-BE49-F238E27FC236}">
                <a16:creationId xmlns="" xmlns:a16="http://schemas.microsoft.com/office/drawing/2014/main" id="{D49DBDC1-2B97-4EF6-B4E9-17956820ABAC}"/>
              </a:ext>
            </a:extLst>
          </p:cNvPr>
          <p:cNvSpPr txBox="1">
            <a:spLocks noChangeArrowheads="1"/>
          </p:cNvSpPr>
          <p:nvPr/>
        </p:nvSpPr>
        <p:spPr bwMode="auto">
          <a:xfrm>
            <a:off x="304800" y="2489452"/>
            <a:ext cx="209865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Judean wilderness</a:t>
            </a:r>
          </a:p>
        </p:txBody>
      </p:sp>
      <p:sp>
        <p:nvSpPr>
          <p:cNvPr id="14" name="Text Box 1029">
            <a:extLst>
              <a:ext uri="{FF2B5EF4-FFF2-40B4-BE49-F238E27FC236}">
                <a16:creationId xmlns="" xmlns:a16="http://schemas.microsoft.com/office/drawing/2014/main" id="{1C12AD9F-60C6-45A0-8F34-42866CA06B99}"/>
              </a:ext>
            </a:extLst>
          </p:cNvPr>
          <p:cNvSpPr txBox="1">
            <a:spLocks noChangeArrowheads="1"/>
          </p:cNvSpPr>
          <p:nvPr/>
        </p:nvSpPr>
        <p:spPr bwMode="auto">
          <a:xfrm>
            <a:off x="762000" y="5334000"/>
            <a:ext cx="2277547"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Route to Bethlehem</a:t>
            </a:r>
          </a:p>
        </p:txBody>
      </p:sp>
      <p:sp>
        <p:nvSpPr>
          <p:cNvPr id="15" name="Line 9">
            <a:extLst>
              <a:ext uri="{FF2B5EF4-FFF2-40B4-BE49-F238E27FC236}">
                <a16:creationId xmlns="" xmlns:a16="http://schemas.microsoft.com/office/drawing/2014/main" id="{0D2A8A75-4AE8-434E-A515-24CCF5B78329}"/>
              </a:ext>
            </a:extLst>
          </p:cNvPr>
          <p:cNvSpPr>
            <a:spLocks noChangeShapeType="1"/>
          </p:cNvSpPr>
          <p:nvPr/>
        </p:nvSpPr>
        <p:spPr bwMode="auto">
          <a:xfrm flipH="1">
            <a:off x="304800" y="5566454"/>
            <a:ext cx="461234" cy="72346"/>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Tree>
    <p:extLst>
      <p:ext uri="{BB962C8B-B14F-4D97-AF65-F5344CB8AC3E}">
        <p14:creationId xmlns:p14="http://schemas.microsoft.com/office/powerpoint/2010/main" val="172029392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94CFA83E-131F-404E-8666-1DC9E3A409B3}"/>
              </a:ext>
            </a:extLst>
          </p:cNvPr>
          <p:cNvSpPr>
            <a:spLocks noGrp="1"/>
          </p:cNvSpPr>
          <p:nvPr>
            <p:ph type="body" sz="quarter" idx="10"/>
          </p:nvPr>
        </p:nvSpPr>
        <p:spPr/>
        <p:txBody>
          <a:bodyPr/>
          <a:lstStyle/>
          <a:p>
            <a:r>
              <a:rPr lang="en-US" dirty="0"/>
              <a:t>Caravan route to Bethlehem</a:t>
            </a:r>
          </a:p>
        </p:txBody>
      </p:sp>
      <p:sp>
        <p:nvSpPr>
          <p:cNvPr id="3" name="Text Placeholder 2">
            <a:extLst>
              <a:ext uri="{FF2B5EF4-FFF2-40B4-BE49-F238E27FC236}">
                <a16:creationId xmlns="" xmlns:a16="http://schemas.microsoft.com/office/drawing/2014/main" id="{F67D957A-EF87-4F5A-BBD7-79A287DEA964}"/>
              </a:ext>
            </a:extLst>
          </p:cNvPr>
          <p:cNvSpPr>
            <a:spLocks noGrp="1"/>
          </p:cNvSpPr>
          <p:nvPr>
            <p:ph type="body" sz="quarter" idx="12"/>
          </p:nvPr>
        </p:nvSpPr>
        <p:spPr/>
        <p:txBody>
          <a:bodyPr/>
          <a:lstStyle/>
          <a:p>
            <a:r>
              <a:rPr lang="en-US" dirty="0"/>
              <a:t>1:7</a:t>
            </a:r>
          </a:p>
        </p:txBody>
      </p:sp>
      <p:sp>
        <p:nvSpPr>
          <p:cNvPr id="4" name="Title 3">
            <a:extLst>
              <a:ext uri="{FF2B5EF4-FFF2-40B4-BE49-F238E27FC236}">
                <a16:creationId xmlns="" xmlns:a16="http://schemas.microsoft.com/office/drawing/2014/main" id="{63FC10E1-EBF3-4BA0-8435-295185E4E4FD}"/>
              </a:ext>
            </a:extLst>
          </p:cNvPr>
          <p:cNvSpPr>
            <a:spLocks noGrp="1"/>
          </p:cNvSpPr>
          <p:nvPr>
            <p:ph type="title"/>
          </p:nvPr>
        </p:nvSpPr>
        <p:spPr/>
        <p:txBody>
          <a:bodyPr/>
          <a:lstStyle/>
          <a:p>
            <a:r>
              <a:rPr lang="en-US" dirty="0"/>
              <a:t>And they went on the road to return to the land of Judah</a:t>
            </a:r>
          </a:p>
        </p:txBody>
      </p:sp>
      <p:pic>
        <p:nvPicPr>
          <p:cNvPr id="6" name="Picture 5">
            <a:extLst>
              <a:ext uri="{FF2B5EF4-FFF2-40B4-BE49-F238E27FC236}">
                <a16:creationId xmlns="" xmlns:a16="http://schemas.microsoft.com/office/drawing/2014/main" id="{AA4EE747-8A1F-4A5B-A583-7BA0306AB9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4048"/>
            <a:ext cx="9144000" cy="6089904"/>
          </a:xfrm>
          <a:prstGeom prst="rect">
            <a:avLst/>
          </a:prstGeom>
        </p:spPr>
      </p:pic>
    </p:spTree>
    <p:extLst>
      <p:ext uri="{BB962C8B-B14F-4D97-AF65-F5344CB8AC3E}">
        <p14:creationId xmlns:p14="http://schemas.microsoft.com/office/powerpoint/2010/main" val="116610129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5E48ACB4-ED1A-4EB5-BD24-D7EE6D0729DA}"/>
              </a:ext>
            </a:extLst>
          </p:cNvPr>
          <p:cNvSpPr>
            <a:spLocks noGrp="1"/>
          </p:cNvSpPr>
          <p:nvPr>
            <p:ph type="body" sz="quarter" idx="10"/>
          </p:nvPr>
        </p:nvSpPr>
        <p:spPr/>
        <p:txBody>
          <a:bodyPr/>
          <a:lstStyle/>
          <a:p>
            <a:r>
              <a:rPr lang="en-US" dirty="0"/>
              <a:t>Bethlehem (aerial view from the northeast) </a:t>
            </a:r>
          </a:p>
        </p:txBody>
      </p:sp>
      <p:sp>
        <p:nvSpPr>
          <p:cNvPr id="3" name="Text Placeholder 2">
            <a:extLst>
              <a:ext uri="{FF2B5EF4-FFF2-40B4-BE49-F238E27FC236}">
                <a16:creationId xmlns="" xmlns:a16="http://schemas.microsoft.com/office/drawing/2014/main" id="{2DFBA6B4-F744-4BCC-A925-9C6240F1A425}"/>
              </a:ext>
            </a:extLst>
          </p:cNvPr>
          <p:cNvSpPr>
            <a:spLocks noGrp="1"/>
          </p:cNvSpPr>
          <p:nvPr>
            <p:ph type="body" sz="quarter" idx="12"/>
          </p:nvPr>
        </p:nvSpPr>
        <p:spPr/>
        <p:txBody>
          <a:bodyPr/>
          <a:lstStyle/>
          <a:p>
            <a:r>
              <a:rPr lang="en-US" dirty="0"/>
              <a:t>1:7</a:t>
            </a:r>
          </a:p>
        </p:txBody>
      </p:sp>
      <p:sp>
        <p:nvSpPr>
          <p:cNvPr id="4" name="Title 3">
            <a:extLst>
              <a:ext uri="{FF2B5EF4-FFF2-40B4-BE49-F238E27FC236}">
                <a16:creationId xmlns="" xmlns:a16="http://schemas.microsoft.com/office/drawing/2014/main" id="{D2753D3E-1E0C-4349-AB64-7AC76EBB2297}"/>
              </a:ext>
            </a:extLst>
          </p:cNvPr>
          <p:cNvSpPr>
            <a:spLocks noGrp="1"/>
          </p:cNvSpPr>
          <p:nvPr>
            <p:ph type="title"/>
          </p:nvPr>
        </p:nvSpPr>
        <p:spPr/>
        <p:txBody>
          <a:bodyPr/>
          <a:lstStyle/>
          <a:p>
            <a:r>
              <a:rPr lang="en-US" dirty="0"/>
              <a:t>And they went on the road to return to the land of Judah</a:t>
            </a:r>
          </a:p>
        </p:txBody>
      </p:sp>
      <p:pic>
        <p:nvPicPr>
          <p:cNvPr id="6" name="Picture 5">
            <a:extLst>
              <a:ext uri="{FF2B5EF4-FFF2-40B4-BE49-F238E27FC236}">
                <a16:creationId xmlns="" xmlns:a16="http://schemas.microsoft.com/office/drawing/2014/main" id="{3C7A12C2-65D2-4E54-A148-B579456245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6616"/>
            <a:ext cx="9144000" cy="6144768"/>
          </a:xfrm>
          <a:prstGeom prst="rect">
            <a:avLst/>
          </a:prstGeom>
        </p:spPr>
      </p:pic>
    </p:spTree>
    <p:extLst>
      <p:ext uri="{BB962C8B-B14F-4D97-AF65-F5344CB8AC3E}">
        <p14:creationId xmlns:p14="http://schemas.microsoft.com/office/powerpoint/2010/main" val="387055676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5E48ACB4-ED1A-4EB5-BD24-D7EE6D0729DA}"/>
              </a:ext>
            </a:extLst>
          </p:cNvPr>
          <p:cNvSpPr>
            <a:spLocks noGrp="1"/>
          </p:cNvSpPr>
          <p:nvPr>
            <p:ph type="body" sz="quarter" idx="10"/>
          </p:nvPr>
        </p:nvSpPr>
        <p:spPr/>
        <p:txBody>
          <a:bodyPr/>
          <a:lstStyle/>
          <a:p>
            <a:r>
              <a:rPr lang="en-US" dirty="0"/>
              <a:t>Bethlehem (aerial view from the northeast) </a:t>
            </a:r>
          </a:p>
        </p:txBody>
      </p:sp>
      <p:sp>
        <p:nvSpPr>
          <p:cNvPr id="3" name="Text Placeholder 2">
            <a:extLst>
              <a:ext uri="{FF2B5EF4-FFF2-40B4-BE49-F238E27FC236}">
                <a16:creationId xmlns="" xmlns:a16="http://schemas.microsoft.com/office/drawing/2014/main" id="{2DFBA6B4-F744-4BCC-A925-9C6240F1A425}"/>
              </a:ext>
            </a:extLst>
          </p:cNvPr>
          <p:cNvSpPr>
            <a:spLocks noGrp="1"/>
          </p:cNvSpPr>
          <p:nvPr>
            <p:ph type="body" sz="quarter" idx="12"/>
          </p:nvPr>
        </p:nvSpPr>
        <p:spPr/>
        <p:txBody>
          <a:bodyPr/>
          <a:lstStyle/>
          <a:p>
            <a:r>
              <a:rPr lang="en-US" dirty="0"/>
              <a:t>1:7</a:t>
            </a:r>
          </a:p>
        </p:txBody>
      </p:sp>
      <p:sp>
        <p:nvSpPr>
          <p:cNvPr id="4" name="Title 3">
            <a:extLst>
              <a:ext uri="{FF2B5EF4-FFF2-40B4-BE49-F238E27FC236}">
                <a16:creationId xmlns="" xmlns:a16="http://schemas.microsoft.com/office/drawing/2014/main" id="{D2753D3E-1E0C-4349-AB64-7AC76EBB2297}"/>
              </a:ext>
            </a:extLst>
          </p:cNvPr>
          <p:cNvSpPr>
            <a:spLocks noGrp="1"/>
          </p:cNvSpPr>
          <p:nvPr>
            <p:ph type="title"/>
          </p:nvPr>
        </p:nvSpPr>
        <p:spPr/>
        <p:txBody>
          <a:bodyPr/>
          <a:lstStyle/>
          <a:p>
            <a:r>
              <a:rPr lang="en-US" dirty="0"/>
              <a:t>And they went on the road to return to the land of Judah</a:t>
            </a:r>
          </a:p>
        </p:txBody>
      </p:sp>
      <p:pic>
        <p:nvPicPr>
          <p:cNvPr id="6" name="Picture 5">
            <a:extLst>
              <a:ext uri="{FF2B5EF4-FFF2-40B4-BE49-F238E27FC236}">
                <a16:creationId xmlns="" xmlns:a16="http://schemas.microsoft.com/office/drawing/2014/main" id="{3C7A12C2-65D2-4E54-A148-B579456245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6616"/>
            <a:ext cx="9144000" cy="6144768"/>
          </a:xfrm>
          <a:prstGeom prst="rect">
            <a:avLst/>
          </a:prstGeom>
        </p:spPr>
      </p:pic>
      <p:sp>
        <p:nvSpPr>
          <p:cNvPr id="7" name="Text Box 1029">
            <a:extLst>
              <a:ext uri="{FF2B5EF4-FFF2-40B4-BE49-F238E27FC236}">
                <a16:creationId xmlns="" xmlns:a16="http://schemas.microsoft.com/office/drawing/2014/main" id="{4D9CF413-66C8-4E4C-BEBD-386D9289D391}"/>
              </a:ext>
            </a:extLst>
          </p:cNvPr>
          <p:cNvSpPr txBox="1">
            <a:spLocks noChangeArrowheads="1"/>
          </p:cNvSpPr>
          <p:nvPr/>
        </p:nvSpPr>
        <p:spPr bwMode="auto">
          <a:xfrm>
            <a:off x="2185597" y="4141821"/>
            <a:ext cx="2057230"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 of Nativity</a:t>
            </a:r>
          </a:p>
        </p:txBody>
      </p:sp>
      <p:sp>
        <p:nvSpPr>
          <p:cNvPr id="5" name="Oval 4">
            <a:extLst>
              <a:ext uri="{FF2B5EF4-FFF2-40B4-BE49-F238E27FC236}">
                <a16:creationId xmlns="" xmlns:a16="http://schemas.microsoft.com/office/drawing/2014/main" id="{B61C5C0A-4857-4B3D-8FDB-352A413F6292}"/>
              </a:ext>
            </a:extLst>
          </p:cNvPr>
          <p:cNvSpPr/>
          <p:nvPr/>
        </p:nvSpPr>
        <p:spPr>
          <a:xfrm>
            <a:off x="1600200" y="3651915"/>
            <a:ext cx="990600" cy="5334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
        <p:nvSpPr>
          <p:cNvPr id="8" name="Oval 7">
            <a:extLst>
              <a:ext uri="{FF2B5EF4-FFF2-40B4-BE49-F238E27FC236}">
                <a16:creationId xmlns="" xmlns:a16="http://schemas.microsoft.com/office/drawing/2014/main" id="{10070711-5E67-41CE-87C9-F5A8B8EEA327}"/>
              </a:ext>
            </a:extLst>
          </p:cNvPr>
          <p:cNvSpPr/>
          <p:nvPr/>
        </p:nvSpPr>
        <p:spPr>
          <a:xfrm>
            <a:off x="0" y="3691512"/>
            <a:ext cx="1828800" cy="958185"/>
          </a:xfrm>
          <a:prstGeom prst="ellipse">
            <a:avLst/>
          </a:prstGeom>
          <a:noFill/>
          <a:ln w="22225" cap="flat" cmpd="sng" algn="ctr">
            <a:solidFill>
              <a:srgbClr val="FFFFFF"/>
            </a:solidFill>
            <a:prstDash val="sysDash"/>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9" name="Text Box 1029">
            <a:extLst>
              <a:ext uri="{FF2B5EF4-FFF2-40B4-BE49-F238E27FC236}">
                <a16:creationId xmlns="" xmlns:a16="http://schemas.microsoft.com/office/drawing/2014/main" id="{8F794127-9889-458A-A1F6-1F9CE8D018B9}"/>
              </a:ext>
            </a:extLst>
          </p:cNvPr>
          <p:cNvSpPr txBox="1">
            <a:spLocks noChangeArrowheads="1"/>
          </p:cNvSpPr>
          <p:nvPr/>
        </p:nvSpPr>
        <p:spPr bwMode="auto">
          <a:xfrm>
            <a:off x="154933" y="3242661"/>
            <a:ext cx="177773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Iron Age village</a:t>
            </a:r>
          </a:p>
        </p:txBody>
      </p:sp>
    </p:spTree>
    <p:extLst>
      <p:ext uri="{BB962C8B-B14F-4D97-AF65-F5344CB8AC3E}">
        <p14:creationId xmlns:p14="http://schemas.microsoft.com/office/powerpoint/2010/main" val="16857236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descr="A view of a mountain&#10;&#10;Description generated with very high confidence">
            <a:extLst>
              <a:ext uri="{FF2B5EF4-FFF2-40B4-BE49-F238E27FC236}">
                <a16:creationId xmlns="" xmlns:a16="http://schemas.microsoft.com/office/drawing/2014/main" id="{B2B90CF5-04B4-4ADC-B3F9-B8FAFF34BE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Bethlehem area (aerial view from the north)</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A certain man from Bethlehem of Judah</a:t>
            </a:r>
          </a:p>
        </p:txBody>
      </p:sp>
      <p:sp>
        <p:nvSpPr>
          <p:cNvPr id="21" name="Text Box 1029"/>
          <p:cNvSpPr txBox="1">
            <a:spLocks noChangeArrowheads="1"/>
          </p:cNvSpPr>
          <p:nvPr/>
        </p:nvSpPr>
        <p:spPr bwMode="auto">
          <a:xfrm>
            <a:off x="4495800" y="762000"/>
            <a:ext cx="3255418"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Bethlehem Church of Nativity</a:t>
            </a:r>
          </a:p>
        </p:txBody>
      </p:sp>
      <p:sp>
        <p:nvSpPr>
          <p:cNvPr id="22" name="Text Box 1030"/>
          <p:cNvSpPr txBox="1">
            <a:spLocks noChangeArrowheads="1"/>
          </p:cNvSpPr>
          <p:nvPr/>
        </p:nvSpPr>
        <p:spPr bwMode="auto">
          <a:xfrm>
            <a:off x="1101014" y="535215"/>
            <a:ext cx="122586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Herodium</a:t>
            </a:r>
          </a:p>
        </p:txBody>
      </p:sp>
      <p:sp>
        <p:nvSpPr>
          <p:cNvPr id="23" name="Text Box 1031"/>
          <p:cNvSpPr txBox="1">
            <a:spLocks noChangeArrowheads="1"/>
          </p:cNvSpPr>
          <p:nvPr/>
        </p:nvSpPr>
        <p:spPr bwMode="auto">
          <a:xfrm>
            <a:off x="76200" y="1809690"/>
            <a:ext cx="122941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err="1">
                <a:solidFill>
                  <a:srgbClr val="FFFFFF"/>
                </a:solidFill>
                <a:effectLst>
                  <a:glow rad="76200">
                    <a:srgbClr val="000000">
                      <a:alpha val="60000"/>
                    </a:srgbClr>
                  </a:glow>
                </a:effectLst>
                <a:cs typeface="Calibri" pitchFamily="34" charset="0"/>
              </a:rPr>
              <a:t>Har</a:t>
            </a:r>
            <a:r>
              <a:rPr lang="en-US" sz="2000" dirty="0">
                <a:solidFill>
                  <a:srgbClr val="FFFFFF"/>
                </a:solidFill>
                <a:effectLst>
                  <a:glow rad="76200">
                    <a:srgbClr val="000000">
                      <a:alpha val="60000"/>
                    </a:srgbClr>
                  </a:glow>
                </a:effectLst>
                <a:cs typeface="Calibri" pitchFamily="34" charset="0"/>
              </a:rPr>
              <a:t> Homa</a:t>
            </a:r>
          </a:p>
        </p:txBody>
      </p:sp>
      <p:sp>
        <p:nvSpPr>
          <p:cNvPr id="24" name="Text Box 1032"/>
          <p:cNvSpPr txBox="1">
            <a:spLocks noChangeArrowheads="1"/>
          </p:cNvSpPr>
          <p:nvPr/>
        </p:nvSpPr>
        <p:spPr bwMode="auto">
          <a:xfrm>
            <a:off x="6629400" y="2133600"/>
            <a:ext cx="854922"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Tantur</a:t>
            </a:r>
          </a:p>
        </p:txBody>
      </p:sp>
      <p:sp>
        <p:nvSpPr>
          <p:cNvPr id="25" name="Text Box 1033"/>
          <p:cNvSpPr txBox="1">
            <a:spLocks noChangeArrowheads="1"/>
          </p:cNvSpPr>
          <p:nvPr/>
        </p:nvSpPr>
        <p:spPr bwMode="auto">
          <a:xfrm>
            <a:off x="457200" y="3962400"/>
            <a:ext cx="1499379"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Ramat </a:t>
            </a:r>
            <a:r>
              <a:rPr lang="en-US" sz="2000" dirty="0" err="1">
                <a:solidFill>
                  <a:srgbClr val="FFFFFF"/>
                </a:solidFill>
                <a:effectLst>
                  <a:glow rad="76200">
                    <a:srgbClr val="000000">
                      <a:alpha val="60000"/>
                    </a:srgbClr>
                  </a:glow>
                </a:effectLst>
                <a:cs typeface="Calibri" pitchFamily="34" charset="0"/>
              </a:rPr>
              <a:t>Rahel</a:t>
            </a:r>
            <a:endParaRPr lang="en-US" sz="2000" dirty="0">
              <a:solidFill>
                <a:srgbClr val="FFFFFF"/>
              </a:solidFill>
              <a:effectLst>
                <a:glow rad="76200">
                  <a:srgbClr val="000000">
                    <a:alpha val="60000"/>
                  </a:srgbClr>
                </a:glow>
              </a:effectLst>
              <a:cs typeface="Calibri" pitchFamily="34" charset="0"/>
            </a:endParaRPr>
          </a:p>
        </p:txBody>
      </p:sp>
      <p:sp>
        <p:nvSpPr>
          <p:cNvPr id="26" name="Text Box 1034"/>
          <p:cNvSpPr txBox="1">
            <a:spLocks noChangeArrowheads="1"/>
          </p:cNvSpPr>
          <p:nvPr/>
        </p:nvSpPr>
        <p:spPr bwMode="auto">
          <a:xfrm>
            <a:off x="3048000" y="2743200"/>
            <a:ext cx="114033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Mar Elias</a:t>
            </a:r>
          </a:p>
        </p:txBody>
      </p:sp>
      <p:sp>
        <p:nvSpPr>
          <p:cNvPr id="27" name="Text Box 1037"/>
          <p:cNvSpPr txBox="1">
            <a:spLocks noChangeArrowheads="1"/>
          </p:cNvSpPr>
          <p:nvPr/>
        </p:nvSpPr>
        <p:spPr bwMode="auto">
          <a:xfrm>
            <a:off x="5943600" y="1600200"/>
            <a:ext cx="2286000" cy="400110"/>
          </a:xfrm>
          <a:prstGeom prst="rect">
            <a:avLst/>
          </a:prstGeom>
          <a:noFill/>
          <a:ln w="9525">
            <a:noFill/>
            <a:miter lim="800000"/>
            <a:headEnd/>
            <a:tailEnd/>
          </a:ln>
          <a:effectLst/>
        </p:spPr>
        <p:txBody>
          <a:bodyPr>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“Rachel’s Tomb”</a:t>
            </a:r>
          </a:p>
        </p:txBody>
      </p:sp>
      <p:sp>
        <p:nvSpPr>
          <p:cNvPr id="28" name="Oval 27"/>
          <p:cNvSpPr/>
          <p:nvPr/>
        </p:nvSpPr>
        <p:spPr>
          <a:xfrm>
            <a:off x="4096512" y="3026664"/>
            <a:ext cx="6858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
        <p:nvSpPr>
          <p:cNvPr id="29" name="Oval 28"/>
          <p:cNvSpPr/>
          <p:nvPr/>
        </p:nvSpPr>
        <p:spPr>
          <a:xfrm>
            <a:off x="5943600" y="2362200"/>
            <a:ext cx="762000" cy="4572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
        <p:nvSpPr>
          <p:cNvPr id="30" name="Oval 29"/>
          <p:cNvSpPr/>
          <p:nvPr/>
        </p:nvSpPr>
        <p:spPr>
          <a:xfrm>
            <a:off x="1905000" y="3657600"/>
            <a:ext cx="838200" cy="6096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
        <p:nvSpPr>
          <p:cNvPr id="31" name="Oval 30"/>
          <p:cNvSpPr/>
          <p:nvPr/>
        </p:nvSpPr>
        <p:spPr>
          <a:xfrm>
            <a:off x="5788152" y="1938528"/>
            <a:ext cx="228600" cy="2286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
        <p:nvSpPr>
          <p:cNvPr id="32" name="Oval 31"/>
          <p:cNvSpPr/>
          <p:nvPr/>
        </p:nvSpPr>
        <p:spPr>
          <a:xfrm>
            <a:off x="4242816" y="1124712"/>
            <a:ext cx="4572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
        <p:nvSpPr>
          <p:cNvPr id="33" name="Oval 32"/>
          <p:cNvSpPr/>
          <p:nvPr/>
        </p:nvSpPr>
        <p:spPr>
          <a:xfrm rot="21004223">
            <a:off x="734104" y="2068396"/>
            <a:ext cx="1959687" cy="743297"/>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
        <p:nvSpPr>
          <p:cNvPr id="34" name="Oval 33"/>
          <p:cNvSpPr/>
          <p:nvPr/>
        </p:nvSpPr>
        <p:spPr>
          <a:xfrm>
            <a:off x="502920" y="484632"/>
            <a:ext cx="548640" cy="41148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Tree>
    <p:extLst>
      <p:ext uri="{BB962C8B-B14F-4D97-AF65-F5344CB8AC3E}">
        <p14:creationId xmlns:p14="http://schemas.microsoft.com/office/powerpoint/2010/main" val="418550272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view of a rocky mountain&#10;&#10;Description generated with very high confidence">
            <a:extLst>
              <a:ext uri="{FF2B5EF4-FFF2-40B4-BE49-F238E27FC236}">
                <a16:creationId xmlns="" xmlns:a16="http://schemas.microsoft.com/office/drawing/2014/main" id="{1DD84A82-9CB5-4FE7-91CC-5B608000FC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p:cNvSpPr>
            <a:spLocks noGrp="1"/>
          </p:cNvSpPr>
          <p:nvPr>
            <p:ph type="body" sz="quarter" idx="10"/>
          </p:nvPr>
        </p:nvSpPr>
        <p:spPr/>
        <p:txBody>
          <a:bodyPr/>
          <a:lstStyle/>
          <a:p>
            <a:r>
              <a:rPr lang="en-US" dirty="0"/>
              <a:t>Bethlehem (aerial view from the west)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And they went on the road to return to the land of Judah</a:t>
            </a:r>
          </a:p>
        </p:txBody>
      </p:sp>
    </p:spTree>
    <p:extLst>
      <p:ext uri="{BB962C8B-B14F-4D97-AF65-F5344CB8AC3E}">
        <p14:creationId xmlns:p14="http://schemas.microsoft.com/office/powerpoint/2010/main" val="110997744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view of a rocky mountain&#10;&#10;Description generated with very high confidence">
            <a:extLst>
              <a:ext uri="{FF2B5EF4-FFF2-40B4-BE49-F238E27FC236}">
                <a16:creationId xmlns="" xmlns:a16="http://schemas.microsoft.com/office/drawing/2014/main" id="{1DD84A82-9CB5-4FE7-91CC-5B608000FC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p:cNvSpPr>
            <a:spLocks noGrp="1"/>
          </p:cNvSpPr>
          <p:nvPr>
            <p:ph type="body" sz="quarter" idx="10"/>
          </p:nvPr>
        </p:nvSpPr>
        <p:spPr/>
        <p:txBody>
          <a:bodyPr/>
          <a:lstStyle/>
          <a:p>
            <a:r>
              <a:rPr lang="en-US" dirty="0"/>
              <a:t>Bethlehem (aerial view from the west)</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And they went on the road to return to the land of Judah</a:t>
            </a:r>
          </a:p>
        </p:txBody>
      </p:sp>
      <p:sp>
        <p:nvSpPr>
          <p:cNvPr id="10" name="Text Box 1029">
            <a:extLst>
              <a:ext uri="{FF2B5EF4-FFF2-40B4-BE49-F238E27FC236}">
                <a16:creationId xmlns="" xmlns:a16="http://schemas.microsoft.com/office/drawing/2014/main" id="{8B0046D9-7C3E-4C2B-82D2-59E990A68FE1}"/>
              </a:ext>
            </a:extLst>
          </p:cNvPr>
          <p:cNvSpPr txBox="1">
            <a:spLocks noChangeArrowheads="1"/>
          </p:cNvSpPr>
          <p:nvPr/>
        </p:nvSpPr>
        <p:spPr bwMode="auto">
          <a:xfrm>
            <a:off x="3008461" y="5099125"/>
            <a:ext cx="2057230"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 of Nativity</a:t>
            </a:r>
          </a:p>
        </p:txBody>
      </p:sp>
      <p:sp>
        <p:nvSpPr>
          <p:cNvPr id="13" name="Freeform: Shape 12">
            <a:extLst>
              <a:ext uri="{FF2B5EF4-FFF2-40B4-BE49-F238E27FC236}">
                <a16:creationId xmlns="" xmlns:a16="http://schemas.microsoft.com/office/drawing/2014/main" id="{4A2C16A6-A5F3-40B2-A345-FF581DF8024E}"/>
              </a:ext>
            </a:extLst>
          </p:cNvPr>
          <p:cNvSpPr/>
          <p:nvPr/>
        </p:nvSpPr>
        <p:spPr>
          <a:xfrm>
            <a:off x="3550024" y="4615031"/>
            <a:ext cx="634701" cy="473336"/>
          </a:xfrm>
          <a:custGeom>
            <a:avLst/>
            <a:gdLst>
              <a:gd name="connsiteX0" fmla="*/ 0 w 634701"/>
              <a:gd name="connsiteY0" fmla="*/ 32273 h 473336"/>
              <a:gd name="connsiteX1" fmla="*/ 150607 w 634701"/>
              <a:gd name="connsiteY1" fmla="*/ 473336 h 473336"/>
              <a:gd name="connsiteX2" fmla="*/ 634701 w 634701"/>
              <a:gd name="connsiteY2" fmla="*/ 441063 h 473336"/>
              <a:gd name="connsiteX3" fmla="*/ 494851 w 634701"/>
              <a:gd name="connsiteY3" fmla="*/ 0 h 473336"/>
              <a:gd name="connsiteX4" fmla="*/ 0 w 634701"/>
              <a:gd name="connsiteY4" fmla="*/ 32273 h 473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701" h="473336">
                <a:moveTo>
                  <a:pt x="0" y="32273"/>
                </a:moveTo>
                <a:lnTo>
                  <a:pt x="150607" y="473336"/>
                </a:lnTo>
                <a:lnTo>
                  <a:pt x="634701" y="441063"/>
                </a:lnTo>
                <a:lnTo>
                  <a:pt x="494851" y="0"/>
                </a:lnTo>
                <a:lnTo>
                  <a:pt x="0" y="32273"/>
                </a:lnTo>
                <a:close/>
              </a:path>
            </a:pathLst>
          </a:cu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fontAlgn="base">
              <a:spcBef>
                <a:spcPct val="0"/>
              </a:spcBef>
              <a:spcAft>
                <a:spcPct val="0"/>
              </a:spcAft>
            </a:pPr>
            <a:endParaRPr lang="en-US" sz="2400" kern="0">
              <a:solidFill>
                <a:srgbClr val="000000"/>
              </a:solidFill>
              <a:latin typeface="Arial"/>
            </a:endParaRPr>
          </a:p>
        </p:txBody>
      </p:sp>
      <p:sp>
        <p:nvSpPr>
          <p:cNvPr id="14" name="Text Box 1029">
            <a:extLst>
              <a:ext uri="{FF2B5EF4-FFF2-40B4-BE49-F238E27FC236}">
                <a16:creationId xmlns="" xmlns:a16="http://schemas.microsoft.com/office/drawing/2014/main" id="{DE20D7EF-02DD-4E53-B4D3-4091D66C501D}"/>
              </a:ext>
            </a:extLst>
          </p:cNvPr>
          <p:cNvSpPr txBox="1">
            <a:spLocks noChangeArrowheads="1"/>
          </p:cNvSpPr>
          <p:nvPr/>
        </p:nvSpPr>
        <p:spPr bwMode="auto">
          <a:xfrm>
            <a:off x="6477000" y="1905000"/>
            <a:ext cx="1227324"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Herodium</a:t>
            </a:r>
          </a:p>
        </p:txBody>
      </p:sp>
      <p:cxnSp>
        <p:nvCxnSpPr>
          <p:cNvPr id="16" name="Straight Arrow Connector 15">
            <a:extLst>
              <a:ext uri="{FF2B5EF4-FFF2-40B4-BE49-F238E27FC236}">
                <a16:creationId xmlns="" xmlns:a16="http://schemas.microsoft.com/office/drawing/2014/main" id="{6834BC5A-37CE-48A2-8840-BDA80ACD419A}"/>
              </a:ext>
            </a:extLst>
          </p:cNvPr>
          <p:cNvCxnSpPr/>
          <p:nvPr/>
        </p:nvCxnSpPr>
        <p:spPr>
          <a:xfrm>
            <a:off x="7086600" y="2286000"/>
            <a:ext cx="0" cy="228600"/>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11" name="Oval 10">
            <a:extLst>
              <a:ext uri="{FF2B5EF4-FFF2-40B4-BE49-F238E27FC236}">
                <a16:creationId xmlns="" xmlns:a16="http://schemas.microsoft.com/office/drawing/2014/main" id="{6A738A7F-6BD2-4212-A7B3-494C8195D68F}"/>
              </a:ext>
            </a:extLst>
          </p:cNvPr>
          <p:cNvSpPr/>
          <p:nvPr/>
        </p:nvSpPr>
        <p:spPr>
          <a:xfrm>
            <a:off x="2952974" y="3877621"/>
            <a:ext cx="1828800" cy="958185"/>
          </a:xfrm>
          <a:prstGeom prst="ellipse">
            <a:avLst/>
          </a:prstGeom>
          <a:noFill/>
          <a:ln w="22225" cap="flat" cmpd="sng" algn="ctr">
            <a:solidFill>
              <a:srgbClr val="FFFFFF"/>
            </a:solidFill>
            <a:prstDash val="sysDash"/>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15" name="Text Box 1029">
            <a:extLst>
              <a:ext uri="{FF2B5EF4-FFF2-40B4-BE49-F238E27FC236}">
                <a16:creationId xmlns="" xmlns:a16="http://schemas.microsoft.com/office/drawing/2014/main" id="{CB61AAE4-59E9-418D-9FFC-120FB237B740}"/>
              </a:ext>
            </a:extLst>
          </p:cNvPr>
          <p:cNvSpPr txBox="1">
            <a:spLocks noChangeArrowheads="1"/>
          </p:cNvSpPr>
          <p:nvPr/>
        </p:nvSpPr>
        <p:spPr bwMode="auto">
          <a:xfrm>
            <a:off x="1163211" y="4156658"/>
            <a:ext cx="177773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Iron Age village</a:t>
            </a:r>
          </a:p>
        </p:txBody>
      </p:sp>
      <p:sp>
        <p:nvSpPr>
          <p:cNvPr id="17" name="Text Box 1029">
            <a:extLst>
              <a:ext uri="{FF2B5EF4-FFF2-40B4-BE49-F238E27FC236}">
                <a16:creationId xmlns="" xmlns:a16="http://schemas.microsoft.com/office/drawing/2014/main" id="{898C50A0-D80B-4A1E-9D10-ECBA1E5F53AD}"/>
              </a:ext>
            </a:extLst>
          </p:cNvPr>
          <p:cNvSpPr txBox="1">
            <a:spLocks noChangeArrowheads="1"/>
          </p:cNvSpPr>
          <p:nvPr/>
        </p:nvSpPr>
        <p:spPr bwMode="auto">
          <a:xfrm>
            <a:off x="1370702" y="2580269"/>
            <a:ext cx="209865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Judean wilderness</a:t>
            </a:r>
          </a:p>
        </p:txBody>
      </p:sp>
    </p:spTree>
    <p:extLst>
      <p:ext uri="{BB962C8B-B14F-4D97-AF65-F5344CB8AC3E}">
        <p14:creationId xmlns:p14="http://schemas.microsoft.com/office/powerpoint/2010/main" val="189632716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PLBL\HVHL - the 1900s\06 Traditional Life and Customs\Ruth Story\Ruth 1,8, Naomi said to her two daughters in law, mat12952.jpg"/>
          <p:cNvPicPr>
            <a:picLocks noChangeAspect="1" noChangeArrowheads="1"/>
          </p:cNvPicPr>
          <p:nvPr/>
        </p:nvPicPr>
        <p:blipFill rotWithShape="1">
          <a:blip r:embed="rId3">
            <a:extLst>
              <a:ext uri="{28A0092B-C50C-407E-A947-70E740481C1C}">
                <a14:useLocalDpi xmlns:a14="http://schemas.microsoft.com/office/drawing/2010/main" val="0"/>
              </a:ext>
            </a:extLst>
          </a:blip>
          <a:srcRect t="2926"/>
          <a:stretch/>
        </p:blipFill>
        <p:spPr bwMode="auto">
          <a:xfrm>
            <a:off x="0" y="366175"/>
            <a:ext cx="9144000" cy="612565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Bedouin women talking, from a reenactment of the story of Ruth</a:t>
            </a:r>
          </a:p>
        </p:txBody>
      </p:sp>
      <p:sp>
        <p:nvSpPr>
          <p:cNvPr id="4" name="Text Placeholder 3"/>
          <p:cNvSpPr>
            <a:spLocks noGrp="1"/>
          </p:cNvSpPr>
          <p:nvPr>
            <p:ph type="body" sz="quarter" idx="12"/>
          </p:nvPr>
        </p:nvSpPr>
        <p:spPr/>
        <p:txBody>
          <a:bodyPr/>
          <a:lstStyle/>
          <a:p>
            <a:r>
              <a:rPr lang="en-US" dirty="0"/>
              <a:t>1:8</a:t>
            </a:r>
          </a:p>
        </p:txBody>
      </p:sp>
      <p:sp>
        <p:nvSpPr>
          <p:cNvPr id="2" name="Title 1"/>
          <p:cNvSpPr>
            <a:spLocks noGrp="1"/>
          </p:cNvSpPr>
          <p:nvPr>
            <p:ph type="title"/>
          </p:nvPr>
        </p:nvSpPr>
        <p:spPr/>
        <p:txBody>
          <a:bodyPr/>
          <a:lstStyle/>
          <a:p>
            <a:r>
              <a:rPr lang="en-US" dirty="0"/>
              <a:t>Naomi said to her two daughters-in-law, “Go, return each of you to her mother’s house”</a:t>
            </a:r>
          </a:p>
        </p:txBody>
      </p:sp>
    </p:spTree>
    <p:extLst>
      <p:ext uri="{BB962C8B-B14F-4D97-AF65-F5344CB8AC3E}">
        <p14:creationId xmlns:p14="http://schemas.microsoft.com/office/powerpoint/2010/main" val="268031070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4281BBFF-74E5-44A7-9951-809DD172A2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5260"/>
            <a:ext cx="9144000" cy="6507480"/>
          </a:xfrm>
          <a:prstGeom prst="rect">
            <a:avLst/>
          </a:prstGeom>
        </p:spPr>
      </p:pic>
      <p:sp>
        <p:nvSpPr>
          <p:cNvPr id="2" name="Text Placeholder 1"/>
          <p:cNvSpPr>
            <a:spLocks noGrp="1"/>
          </p:cNvSpPr>
          <p:nvPr>
            <p:ph type="body" sz="quarter" idx="10"/>
          </p:nvPr>
        </p:nvSpPr>
        <p:spPr/>
        <p:txBody>
          <a:bodyPr/>
          <a:lstStyle/>
          <a:p>
            <a:r>
              <a:rPr lang="en-US" dirty="0"/>
              <a:t>Inscription mentioning Yahweh, from Beth </a:t>
            </a:r>
            <a:r>
              <a:rPr lang="en-US" dirty="0" err="1"/>
              <a:t>Loya</a:t>
            </a:r>
            <a:r>
              <a:rPr lang="en-US" dirty="0"/>
              <a:t>, 6th century BC</a:t>
            </a:r>
          </a:p>
        </p:txBody>
      </p:sp>
      <p:sp>
        <p:nvSpPr>
          <p:cNvPr id="3" name="Text Placeholder 2"/>
          <p:cNvSpPr>
            <a:spLocks noGrp="1"/>
          </p:cNvSpPr>
          <p:nvPr>
            <p:ph type="body" sz="quarter" idx="12"/>
          </p:nvPr>
        </p:nvSpPr>
        <p:spPr/>
        <p:txBody>
          <a:bodyPr/>
          <a:lstStyle/>
          <a:p>
            <a:r>
              <a:rPr lang="en-US" dirty="0"/>
              <a:t>1:8</a:t>
            </a:r>
          </a:p>
        </p:txBody>
      </p:sp>
      <p:sp>
        <p:nvSpPr>
          <p:cNvPr id="4" name="Title 3"/>
          <p:cNvSpPr>
            <a:spLocks noGrp="1"/>
          </p:cNvSpPr>
          <p:nvPr>
            <p:ph type="title"/>
          </p:nvPr>
        </p:nvSpPr>
        <p:spPr/>
        <p:txBody>
          <a:bodyPr/>
          <a:lstStyle/>
          <a:p>
            <a:r>
              <a:rPr lang="en-US" dirty="0"/>
              <a:t>May Yahweh deal kindly with you, as you have dealt with the dead and with me</a:t>
            </a:r>
          </a:p>
        </p:txBody>
      </p:sp>
    </p:spTree>
    <p:extLst>
      <p:ext uri="{BB962C8B-B14F-4D97-AF65-F5344CB8AC3E}">
        <p14:creationId xmlns:p14="http://schemas.microsoft.com/office/powerpoint/2010/main" val="155650732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0" y="175260"/>
            <a:ext cx="9144000" cy="6507480"/>
            <a:chOff x="0" y="175260"/>
            <a:chExt cx="9144000" cy="6507480"/>
          </a:xfrm>
        </p:grpSpPr>
        <p:pic>
          <p:nvPicPr>
            <p:cNvPr id="27" name="Picture 26">
              <a:extLst>
                <a:ext uri="{FF2B5EF4-FFF2-40B4-BE49-F238E27FC236}">
                  <a16:creationId xmlns:a16="http://schemas.microsoft.com/office/drawing/2014/main" xmlns="" id="{4281BBFF-74E5-44A7-9951-809DD172A2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5260"/>
              <a:ext cx="9144000" cy="6507480"/>
            </a:xfrm>
            <a:prstGeom prst="rect">
              <a:avLst/>
            </a:prstGeom>
          </p:spPr>
        </p:pic>
        <p:grpSp>
          <p:nvGrpSpPr>
            <p:cNvPr id="6" name="Group 5"/>
            <p:cNvGrpSpPr/>
            <p:nvPr/>
          </p:nvGrpSpPr>
          <p:grpSpPr>
            <a:xfrm>
              <a:off x="542925" y="2078834"/>
              <a:ext cx="7022307" cy="2874166"/>
              <a:chOff x="542925" y="2078834"/>
              <a:chExt cx="7022307" cy="2874166"/>
            </a:xfrm>
          </p:grpSpPr>
          <p:sp>
            <p:nvSpPr>
              <p:cNvPr id="10" name="Freeform 9"/>
              <p:cNvSpPr/>
              <p:nvPr/>
            </p:nvSpPr>
            <p:spPr>
              <a:xfrm>
                <a:off x="1181100" y="4324350"/>
                <a:ext cx="514350" cy="628650"/>
              </a:xfrm>
              <a:custGeom>
                <a:avLst/>
                <a:gdLst>
                  <a:gd name="connsiteX0" fmla="*/ 514350 w 514350"/>
                  <a:gd name="connsiteY0" fmla="*/ 0 h 628650"/>
                  <a:gd name="connsiteX1" fmla="*/ 333375 w 514350"/>
                  <a:gd name="connsiteY1" fmla="*/ 47625 h 628650"/>
                  <a:gd name="connsiteX2" fmla="*/ 152400 w 514350"/>
                  <a:gd name="connsiteY2" fmla="*/ 157163 h 628650"/>
                  <a:gd name="connsiteX3" fmla="*/ 0 w 514350"/>
                  <a:gd name="connsiteY3" fmla="*/ 200025 h 628650"/>
                  <a:gd name="connsiteX4" fmla="*/ 166688 w 514350"/>
                  <a:gd name="connsiteY4" fmla="*/ 152400 h 628650"/>
                  <a:gd name="connsiteX5" fmla="*/ 347663 w 514350"/>
                  <a:gd name="connsiteY5" fmla="*/ 47625 h 628650"/>
                  <a:gd name="connsiteX6" fmla="*/ 338138 w 514350"/>
                  <a:gd name="connsiteY6" fmla="*/ 23813 h 628650"/>
                  <a:gd name="connsiteX7" fmla="*/ 333375 w 514350"/>
                  <a:gd name="connsiteY7" fmla="*/ 161925 h 628650"/>
                  <a:gd name="connsiteX8" fmla="*/ 390525 w 514350"/>
                  <a:gd name="connsiteY8" fmla="*/ 147638 h 628650"/>
                  <a:gd name="connsiteX9" fmla="*/ 219075 w 514350"/>
                  <a:gd name="connsiteY9" fmla="*/ 190500 h 628650"/>
                  <a:gd name="connsiteX10" fmla="*/ 342900 w 514350"/>
                  <a:gd name="connsiteY10" fmla="*/ 157163 h 628650"/>
                  <a:gd name="connsiteX11" fmla="*/ 342900 w 514350"/>
                  <a:gd name="connsiteY11" fmla="*/ 280988 h 628650"/>
                  <a:gd name="connsiteX12" fmla="*/ 133350 w 514350"/>
                  <a:gd name="connsiteY12" fmla="*/ 319088 h 628650"/>
                  <a:gd name="connsiteX13" fmla="*/ 342900 w 514350"/>
                  <a:gd name="connsiteY13" fmla="*/ 290513 h 628650"/>
                  <a:gd name="connsiteX14" fmla="*/ 357188 w 514350"/>
                  <a:gd name="connsiteY14" fmla="*/ 538163 h 628650"/>
                  <a:gd name="connsiteX15" fmla="*/ 371475 w 514350"/>
                  <a:gd name="connsiteY15" fmla="*/ 628650 h 628650"/>
                  <a:gd name="connsiteX0" fmla="*/ 514350 w 514350"/>
                  <a:gd name="connsiteY0" fmla="*/ 0 h 628650"/>
                  <a:gd name="connsiteX1" fmla="*/ 333375 w 514350"/>
                  <a:gd name="connsiteY1" fmla="*/ 47625 h 628650"/>
                  <a:gd name="connsiteX2" fmla="*/ 152400 w 514350"/>
                  <a:gd name="connsiteY2" fmla="*/ 157163 h 628650"/>
                  <a:gd name="connsiteX3" fmla="*/ 0 w 514350"/>
                  <a:gd name="connsiteY3" fmla="*/ 200025 h 628650"/>
                  <a:gd name="connsiteX4" fmla="*/ 152400 w 514350"/>
                  <a:gd name="connsiteY4" fmla="*/ 154781 h 628650"/>
                  <a:gd name="connsiteX5" fmla="*/ 347663 w 514350"/>
                  <a:gd name="connsiteY5" fmla="*/ 47625 h 628650"/>
                  <a:gd name="connsiteX6" fmla="*/ 338138 w 514350"/>
                  <a:gd name="connsiteY6" fmla="*/ 23813 h 628650"/>
                  <a:gd name="connsiteX7" fmla="*/ 333375 w 514350"/>
                  <a:gd name="connsiteY7" fmla="*/ 161925 h 628650"/>
                  <a:gd name="connsiteX8" fmla="*/ 390525 w 514350"/>
                  <a:gd name="connsiteY8" fmla="*/ 147638 h 628650"/>
                  <a:gd name="connsiteX9" fmla="*/ 219075 w 514350"/>
                  <a:gd name="connsiteY9" fmla="*/ 190500 h 628650"/>
                  <a:gd name="connsiteX10" fmla="*/ 342900 w 514350"/>
                  <a:gd name="connsiteY10" fmla="*/ 157163 h 628650"/>
                  <a:gd name="connsiteX11" fmla="*/ 342900 w 514350"/>
                  <a:gd name="connsiteY11" fmla="*/ 280988 h 628650"/>
                  <a:gd name="connsiteX12" fmla="*/ 133350 w 514350"/>
                  <a:gd name="connsiteY12" fmla="*/ 319088 h 628650"/>
                  <a:gd name="connsiteX13" fmla="*/ 342900 w 514350"/>
                  <a:gd name="connsiteY13" fmla="*/ 290513 h 628650"/>
                  <a:gd name="connsiteX14" fmla="*/ 357188 w 514350"/>
                  <a:gd name="connsiteY14" fmla="*/ 538163 h 628650"/>
                  <a:gd name="connsiteX15" fmla="*/ 371475 w 514350"/>
                  <a:gd name="connsiteY15" fmla="*/ 628650 h 628650"/>
                  <a:gd name="connsiteX0" fmla="*/ 514350 w 514350"/>
                  <a:gd name="connsiteY0" fmla="*/ 0 h 628650"/>
                  <a:gd name="connsiteX1" fmla="*/ 340519 w 514350"/>
                  <a:gd name="connsiteY1" fmla="*/ 52388 h 628650"/>
                  <a:gd name="connsiteX2" fmla="*/ 152400 w 514350"/>
                  <a:gd name="connsiteY2" fmla="*/ 157163 h 628650"/>
                  <a:gd name="connsiteX3" fmla="*/ 0 w 514350"/>
                  <a:gd name="connsiteY3" fmla="*/ 200025 h 628650"/>
                  <a:gd name="connsiteX4" fmla="*/ 152400 w 514350"/>
                  <a:gd name="connsiteY4" fmla="*/ 154781 h 628650"/>
                  <a:gd name="connsiteX5" fmla="*/ 347663 w 514350"/>
                  <a:gd name="connsiteY5" fmla="*/ 47625 h 628650"/>
                  <a:gd name="connsiteX6" fmla="*/ 338138 w 514350"/>
                  <a:gd name="connsiteY6" fmla="*/ 23813 h 628650"/>
                  <a:gd name="connsiteX7" fmla="*/ 333375 w 514350"/>
                  <a:gd name="connsiteY7" fmla="*/ 161925 h 628650"/>
                  <a:gd name="connsiteX8" fmla="*/ 390525 w 514350"/>
                  <a:gd name="connsiteY8" fmla="*/ 147638 h 628650"/>
                  <a:gd name="connsiteX9" fmla="*/ 219075 w 514350"/>
                  <a:gd name="connsiteY9" fmla="*/ 190500 h 628650"/>
                  <a:gd name="connsiteX10" fmla="*/ 342900 w 514350"/>
                  <a:gd name="connsiteY10" fmla="*/ 157163 h 628650"/>
                  <a:gd name="connsiteX11" fmla="*/ 342900 w 514350"/>
                  <a:gd name="connsiteY11" fmla="*/ 280988 h 628650"/>
                  <a:gd name="connsiteX12" fmla="*/ 133350 w 514350"/>
                  <a:gd name="connsiteY12" fmla="*/ 319088 h 628650"/>
                  <a:gd name="connsiteX13" fmla="*/ 342900 w 514350"/>
                  <a:gd name="connsiteY13" fmla="*/ 290513 h 628650"/>
                  <a:gd name="connsiteX14" fmla="*/ 357188 w 514350"/>
                  <a:gd name="connsiteY14" fmla="*/ 538163 h 628650"/>
                  <a:gd name="connsiteX15" fmla="*/ 371475 w 514350"/>
                  <a:gd name="connsiteY15" fmla="*/ 628650 h 628650"/>
                  <a:gd name="connsiteX0" fmla="*/ 514350 w 514350"/>
                  <a:gd name="connsiteY0" fmla="*/ 0 h 628650"/>
                  <a:gd name="connsiteX1" fmla="*/ 340519 w 514350"/>
                  <a:gd name="connsiteY1" fmla="*/ 52388 h 628650"/>
                  <a:gd name="connsiteX2" fmla="*/ 152400 w 514350"/>
                  <a:gd name="connsiteY2" fmla="*/ 157163 h 628650"/>
                  <a:gd name="connsiteX3" fmla="*/ 0 w 514350"/>
                  <a:gd name="connsiteY3" fmla="*/ 200025 h 628650"/>
                  <a:gd name="connsiteX4" fmla="*/ 152400 w 514350"/>
                  <a:gd name="connsiteY4" fmla="*/ 154781 h 628650"/>
                  <a:gd name="connsiteX5" fmla="*/ 347663 w 514350"/>
                  <a:gd name="connsiteY5" fmla="*/ 47625 h 628650"/>
                  <a:gd name="connsiteX6" fmla="*/ 338138 w 514350"/>
                  <a:gd name="connsiteY6" fmla="*/ 23813 h 628650"/>
                  <a:gd name="connsiteX7" fmla="*/ 342900 w 514350"/>
                  <a:gd name="connsiteY7" fmla="*/ 157162 h 628650"/>
                  <a:gd name="connsiteX8" fmla="*/ 390525 w 514350"/>
                  <a:gd name="connsiteY8" fmla="*/ 147638 h 628650"/>
                  <a:gd name="connsiteX9" fmla="*/ 219075 w 514350"/>
                  <a:gd name="connsiteY9" fmla="*/ 190500 h 628650"/>
                  <a:gd name="connsiteX10" fmla="*/ 342900 w 514350"/>
                  <a:gd name="connsiteY10" fmla="*/ 157163 h 628650"/>
                  <a:gd name="connsiteX11" fmla="*/ 342900 w 514350"/>
                  <a:gd name="connsiteY11" fmla="*/ 280988 h 628650"/>
                  <a:gd name="connsiteX12" fmla="*/ 133350 w 514350"/>
                  <a:gd name="connsiteY12" fmla="*/ 319088 h 628650"/>
                  <a:gd name="connsiteX13" fmla="*/ 342900 w 514350"/>
                  <a:gd name="connsiteY13" fmla="*/ 290513 h 628650"/>
                  <a:gd name="connsiteX14" fmla="*/ 357188 w 514350"/>
                  <a:gd name="connsiteY14" fmla="*/ 538163 h 628650"/>
                  <a:gd name="connsiteX15" fmla="*/ 371475 w 514350"/>
                  <a:gd name="connsiteY15" fmla="*/ 628650 h 628650"/>
                  <a:gd name="connsiteX0" fmla="*/ 514350 w 514350"/>
                  <a:gd name="connsiteY0" fmla="*/ 0 h 628650"/>
                  <a:gd name="connsiteX1" fmla="*/ 340519 w 514350"/>
                  <a:gd name="connsiteY1" fmla="*/ 52388 h 628650"/>
                  <a:gd name="connsiteX2" fmla="*/ 152400 w 514350"/>
                  <a:gd name="connsiteY2" fmla="*/ 157163 h 628650"/>
                  <a:gd name="connsiteX3" fmla="*/ 0 w 514350"/>
                  <a:gd name="connsiteY3" fmla="*/ 200025 h 628650"/>
                  <a:gd name="connsiteX4" fmla="*/ 152400 w 514350"/>
                  <a:gd name="connsiteY4" fmla="*/ 154781 h 628650"/>
                  <a:gd name="connsiteX5" fmla="*/ 347663 w 514350"/>
                  <a:gd name="connsiteY5" fmla="*/ 47625 h 628650"/>
                  <a:gd name="connsiteX6" fmla="*/ 338138 w 514350"/>
                  <a:gd name="connsiteY6" fmla="*/ 23813 h 628650"/>
                  <a:gd name="connsiteX7" fmla="*/ 342900 w 514350"/>
                  <a:gd name="connsiteY7" fmla="*/ 157162 h 628650"/>
                  <a:gd name="connsiteX8" fmla="*/ 390525 w 514350"/>
                  <a:gd name="connsiteY8" fmla="*/ 147638 h 628650"/>
                  <a:gd name="connsiteX9" fmla="*/ 219075 w 514350"/>
                  <a:gd name="connsiteY9" fmla="*/ 190500 h 628650"/>
                  <a:gd name="connsiteX10" fmla="*/ 342900 w 514350"/>
                  <a:gd name="connsiteY10" fmla="*/ 157163 h 628650"/>
                  <a:gd name="connsiteX11" fmla="*/ 342900 w 514350"/>
                  <a:gd name="connsiteY11" fmla="*/ 280988 h 628650"/>
                  <a:gd name="connsiteX12" fmla="*/ 133350 w 514350"/>
                  <a:gd name="connsiteY12" fmla="*/ 319088 h 628650"/>
                  <a:gd name="connsiteX13" fmla="*/ 350044 w 514350"/>
                  <a:gd name="connsiteY13" fmla="*/ 276225 h 628650"/>
                  <a:gd name="connsiteX14" fmla="*/ 357188 w 514350"/>
                  <a:gd name="connsiteY14" fmla="*/ 538163 h 628650"/>
                  <a:gd name="connsiteX15" fmla="*/ 371475 w 514350"/>
                  <a:gd name="connsiteY15" fmla="*/ 628650 h 628650"/>
                  <a:gd name="connsiteX0" fmla="*/ 514350 w 514350"/>
                  <a:gd name="connsiteY0" fmla="*/ 0 h 628650"/>
                  <a:gd name="connsiteX1" fmla="*/ 340519 w 514350"/>
                  <a:gd name="connsiteY1" fmla="*/ 52388 h 628650"/>
                  <a:gd name="connsiteX2" fmla="*/ 152400 w 514350"/>
                  <a:gd name="connsiteY2" fmla="*/ 157163 h 628650"/>
                  <a:gd name="connsiteX3" fmla="*/ 0 w 514350"/>
                  <a:gd name="connsiteY3" fmla="*/ 200025 h 628650"/>
                  <a:gd name="connsiteX4" fmla="*/ 152400 w 514350"/>
                  <a:gd name="connsiteY4" fmla="*/ 154781 h 628650"/>
                  <a:gd name="connsiteX5" fmla="*/ 347663 w 514350"/>
                  <a:gd name="connsiteY5" fmla="*/ 47625 h 628650"/>
                  <a:gd name="connsiteX6" fmla="*/ 338138 w 514350"/>
                  <a:gd name="connsiteY6" fmla="*/ 23813 h 628650"/>
                  <a:gd name="connsiteX7" fmla="*/ 342900 w 514350"/>
                  <a:gd name="connsiteY7" fmla="*/ 157162 h 628650"/>
                  <a:gd name="connsiteX8" fmla="*/ 390525 w 514350"/>
                  <a:gd name="connsiteY8" fmla="*/ 147638 h 628650"/>
                  <a:gd name="connsiteX9" fmla="*/ 219075 w 514350"/>
                  <a:gd name="connsiteY9" fmla="*/ 190500 h 628650"/>
                  <a:gd name="connsiteX10" fmla="*/ 342900 w 514350"/>
                  <a:gd name="connsiteY10" fmla="*/ 157163 h 628650"/>
                  <a:gd name="connsiteX11" fmla="*/ 342900 w 514350"/>
                  <a:gd name="connsiteY11" fmla="*/ 280988 h 628650"/>
                  <a:gd name="connsiteX12" fmla="*/ 133350 w 514350"/>
                  <a:gd name="connsiteY12" fmla="*/ 319088 h 628650"/>
                  <a:gd name="connsiteX13" fmla="*/ 342900 w 514350"/>
                  <a:gd name="connsiteY13" fmla="*/ 276225 h 628650"/>
                  <a:gd name="connsiteX14" fmla="*/ 357188 w 514350"/>
                  <a:gd name="connsiteY14" fmla="*/ 538163 h 628650"/>
                  <a:gd name="connsiteX15" fmla="*/ 371475 w 514350"/>
                  <a:gd name="connsiteY15" fmla="*/ 628650 h 628650"/>
                  <a:gd name="connsiteX0" fmla="*/ 514350 w 514350"/>
                  <a:gd name="connsiteY0" fmla="*/ 0 h 628650"/>
                  <a:gd name="connsiteX1" fmla="*/ 340519 w 514350"/>
                  <a:gd name="connsiteY1" fmla="*/ 52388 h 628650"/>
                  <a:gd name="connsiteX2" fmla="*/ 152400 w 514350"/>
                  <a:gd name="connsiteY2" fmla="*/ 157163 h 628650"/>
                  <a:gd name="connsiteX3" fmla="*/ 0 w 514350"/>
                  <a:gd name="connsiteY3" fmla="*/ 200025 h 628650"/>
                  <a:gd name="connsiteX4" fmla="*/ 152400 w 514350"/>
                  <a:gd name="connsiteY4" fmla="*/ 154781 h 628650"/>
                  <a:gd name="connsiteX5" fmla="*/ 347663 w 514350"/>
                  <a:gd name="connsiteY5" fmla="*/ 47625 h 628650"/>
                  <a:gd name="connsiteX6" fmla="*/ 338138 w 514350"/>
                  <a:gd name="connsiteY6" fmla="*/ 23813 h 628650"/>
                  <a:gd name="connsiteX7" fmla="*/ 342900 w 514350"/>
                  <a:gd name="connsiteY7" fmla="*/ 157162 h 628650"/>
                  <a:gd name="connsiteX8" fmla="*/ 390525 w 514350"/>
                  <a:gd name="connsiteY8" fmla="*/ 147638 h 628650"/>
                  <a:gd name="connsiteX9" fmla="*/ 219075 w 514350"/>
                  <a:gd name="connsiteY9" fmla="*/ 190500 h 628650"/>
                  <a:gd name="connsiteX10" fmla="*/ 342900 w 514350"/>
                  <a:gd name="connsiteY10" fmla="*/ 157163 h 628650"/>
                  <a:gd name="connsiteX11" fmla="*/ 342900 w 514350"/>
                  <a:gd name="connsiteY11" fmla="*/ 280988 h 628650"/>
                  <a:gd name="connsiteX12" fmla="*/ 133350 w 514350"/>
                  <a:gd name="connsiteY12" fmla="*/ 319088 h 628650"/>
                  <a:gd name="connsiteX13" fmla="*/ 342900 w 514350"/>
                  <a:gd name="connsiteY13" fmla="*/ 276225 h 628650"/>
                  <a:gd name="connsiteX14" fmla="*/ 357188 w 514350"/>
                  <a:gd name="connsiteY14" fmla="*/ 538163 h 628650"/>
                  <a:gd name="connsiteX15" fmla="*/ 371475 w 514350"/>
                  <a:gd name="connsiteY15" fmla="*/ 628650 h 628650"/>
                  <a:gd name="connsiteX0" fmla="*/ 514350 w 514350"/>
                  <a:gd name="connsiteY0" fmla="*/ 0 h 628650"/>
                  <a:gd name="connsiteX1" fmla="*/ 340519 w 514350"/>
                  <a:gd name="connsiteY1" fmla="*/ 52388 h 628650"/>
                  <a:gd name="connsiteX2" fmla="*/ 152400 w 514350"/>
                  <a:gd name="connsiteY2" fmla="*/ 157163 h 628650"/>
                  <a:gd name="connsiteX3" fmla="*/ 0 w 514350"/>
                  <a:gd name="connsiteY3" fmla="*/ 200025 h 628650"/>
                  <a:gd name="connsiteX4" fmla="*/ 152400 w 514350"/>
                  <a:gd name="connsiteY4" fmla="*/ 154781 h 628650"/>
                  <a:gd name="connsiteX5" fmla="*/ 347663 w 514350"/>
                  <a:gd name="connsiteY5" fmla="*/ 47625 h 628650"/>
                  <a:gd name="connsiteX6" fmla="*/ 338138 w 514350"/>
                  <a:gd name="connsiteY6" fmla="*/ 23813 h 628650"/>
                  <a:gd name="connsiteX7" fmla="*/ 342900 w 514350"/>
                  <a:gd name="connsiteY7" fmla="*/ 157162 h 628650"/>
                  <a:gd name="connsiteX8" fmla="*/ 390525 w 514350"/>
                  <a:gd name="connsiteY8" fmla="*/ 147638 h 628650"/>
                  <a:gd name="connsiteX9" fmla="*/ 219075 w 514350"/>
                  <a:gd name="connsiteY9" fmla="*/ 190500 h 628650"/>
                  <a:gd name="connsiteX10" fmla="*/ 342900 w 514350"/>
                  <a:gd name="connsiteY10" fmla="*/ 157163 h 628650"/>
                  <a:gd name="connsiteX11" fmla="*/ 342900 w 514350"/>
                  <a:gd name="connsiteY11" fmla="*/ 280988 h 628650"/>
                  <a:gd name="connsiteX12" fmla="*/ 133350 w 514350"/>
                  <a:gd name="connsiteY12" fmla="*/ 319088 h 628650"/>
                  <a:gd name="connsiteX13" fmla="*/ 342900 w 514350"/>
                  <a:gd name="connsiteY13" fmla="*/ 276225 h 628650"/>
                  <a:gd name="connsiteX14" fmla="*/ 357188 w 514350"/>
                  <a:gd name="connsiteY14" fmla="*/ 538163 h 628650"/>
                  <a:gd name="connsiteX15" fmla="*/ 371475 w 514350"/>
                  <a:gd name="connsiteY15" fmla="*/ 628650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4350" h="628650">
                    <a:moveTo>
                      <a:pt x="514350" y="0"/>
                    </a:moveTo>
                    <a:lnTo>
                      <a:pt x="340519" y="52388"/>
                    </a:lnTo>
                    <a:lnTo>
                      <a:pt x="152400" y="157163"/>
                    </a:lnTo>
                    <a:lnTo>
                      <a:pt x="0" y="200025"/>
                    </a:lnTo>
                    <a:lnTo>
                      <a:pt x="152400" y="154781"/>
                    </a:lnTo>
                    <a:lnTo>
                      <a:pt x="347663" y="47625"/>
                    </a:lnTo>
                    <a:lnTo>
                      <a:pt x="338138" y="23813"/>
                    </a:lnTo>
                    <a:lnTo>
                      <a:pt x="342900" y="157162"/>
                    </a:lnTo>
                    <a:cubicBezTo>
                      <a:pt x="358775" y="153987"/>
                      <a:pt x="411162" y="142082"/>
                      <a:pt x="390525" y="147638"/>
                    </a:cubicBezTo>
                    <a:cubicBezTo>
                      <a:pt x="369888" y="153194"/>
                      <a:pt x="276225" y="176213"/>
                      <a:pt x="219075" y="190500"/>
                    </a:cubicBezTo>
                    <a:lnTo>
                      <a:pt x="342900" y="157163"/>
                    </a:lnTo>
                    <a:lnTo>
                      <a:pt x="342900" y="280988"/>
                    </a:lnTo>
                    <a:lnTo>
                      <a:pt x="133350" y="319088"/>
                    </a:lnTo>
                    <a:lnTo>
                      <a:pt x="342900" y="276225"/>
                    </a:lnTo>
                    <a:cubicBezTo>
                      <a:pt x="349249" y="319882"/>
                      <a:pt x="352426" y="479426"/>
                      <a:pt x="357188" y="538163"/>
                    </a:cubicBezTo>
                    <a:cubicBezTo>
                      <a:pt x="361951" y="596901"/>
                      <a:pt x="366713" y="598488"/>
                      <a:pt x="371475" y="628650"/>
                    </a:cubicBezTo>
                  </a:path>
                </a:pathLst>
              </a:custGeom>
              <a:noFill/>
              <a:ln w="19050" cap="rnd">
                <a:solidFill>
                  <a:srgbClr val="BF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724025" y="4512263"/>
                <a:ext cx="361950" cy="238330"/>
              </a:xfrm>
              <a:custGeom>
                <a:avLst/>
                <a:gdLst>
                  <a:gd name="connsiteX0" fmla="*/ 0 w 371475"/>
                  <a:gd name="connsiteY0" fmla="*/ 0 h 228600"/>
                  <a:gd name="connsiteX1" fmla="*/ 309563 w 371475"/>
                  <a:gd name="connsiteY1" fmla="*/ 42863 h 228600"/>
                  <a:gd name="connsiteX2" fmla="*/ 180975 w 371475"/>
                  <a:gd name="connsiteY2" fmla="*/ 133350 h 228600"/>
                  <a:gd name="connsiteX3" fmla="*/ 52388 w 371475"/>
                  <a:gd name="connsiteY3" fmla="*/ 104775 h 228600"/>
                  <a:gd name="connsiteX4" fmla="*/ 190500 w 371475"/>
                  <a:gd name="connsiteY4" fmla="*/ 138113 h 228600"/>
                  <a:gd name="connsiteX5" fmla="*/ 123825 w 371475"/>
                  <a:gd name="connsiteY5" fmla="*/ 176213 h 228600"/>
                  <a:gd name="connsiteX6" fmla="*/ 371475 w 371475"/>
                  <a:gd name="connsiteY6" fmla="*/ 228600 h 228600"/>
                  <a:gd name="connsiteX0" fmla="*/ 0 w 371475"/>
                  <a:gd name="connsiteY0" fmla="*/ 2162 h 230762"/>
                  <a:gd name="connsiteX1" fmla="*/ 309563 w 371475"/>
                  <a:gd name="connsiteY1" fmla="*/ 45025 h 230762"/>
                  <a:gd name="connsiteX2" fmla="*/ 180975 w 371475"/>
                  <a:gd name="connsiteY2" fmla="*/ 135512 h 230762"/>
                  <a:gd name="connsiteX3" fmla="*/ 52388 w 371475"/>
                  <a:gd name="connsiteY3" fmla="*/ 106937 h 230762"/>
                  <a:gd name="connsiteX4" fmla="*/ 190500 w 371475"/>
                  <a:gd name="connsiteY4" fmla="*/ 140275 h 230762"/>
                  <a:gd name="connsiteX5" fmla="*/ 123825 w 371475"/>
                  <a:gd name="connsiteY5" fmla="*/ 178375 h 230762"/>
                  <a:gd name="connsiteX6" fmla="*/ 371475 w 371475"/>
                  <a:gd name="connsiteY6" fmla="*/ 230762 h 230762"/>
                  <a:gd name="connsiteX0" fmla="*/ 0 w 371475"/>
                  <a:gd name="connsiteY0" fmla="*/ 2162 h 230762"/>
                  <a:gd name="connsiteX1" fmla="*/ 309563 w 371475"/>
                  <a:gd name="connsiteY1" fmla="*/ 45025 h 230762"/>
                  <a:gd name="connsiteX2" fmla="*/ 180975 w 371475"/>
                  <a:gd name="connsiteY2" fmla="*/ 135512 h 230762"/>
                  <a:gd name="connsiteX3" fmla="*/ 52388 w 371475"/>
                  <a:gd name="connsiteY3" fmla="*/ 106937 h 230762"/>
                  <a:gd name="connsiteX4" fmla="*/ 190500 w 371475"/>
                  <a:gd name="connsiteY4" fmla="*/ 140275 h 230762"/>
                  <a:gd name="connsiteX5" fmla="*/ 123825 w 371475"/>
                  <a:gd name="connsiteY5" fmla="*/ 178375 h 230762"/>
                  <a:gd name="connsiteX6" fmla="*/ 371475 w 371475"/>
                  <a:gd name="connsiteY6" fmla="*/ 230762 h 230762"/>
                  <a:gd name="connsiteX0" fmla="*/ 0 w 371475"/>
                  <a:gd name="connsiteY0" fmla="*/ 2506 h 231106"/>
                  <a:gd name="connsiteX1" fmla="*/ 309563 w 371475"/>
                  <a:gd name="connsiteY1" fmla="*/ 45369 h 231106"/>
                  <a:gd name="connsiteX2" fmla="*/ 180975 w 371475"/>
                  <a:gd name="connsiteY2" fmla="*/ 135856 h 231106"/>
                  <a:gd name="connsiteX3" fmla="*/ 52388 w 371475"/>
                  <a:gd name="connsiteY3" fmla="*/ 107281 h 231106"/>
                  <a:gd name="connsiteX4" fmla="*/ 190500 w 371475"/>
                  <a:gd name="connsiteY4" fmla="*/ 140619 h 231106"/>
                  <a:gd name="connsiteX5" fmla="*/ 123825 w 371475"/>
                  <a:gd name="connsiteY5" fmla="*/ 178719 h 231106"/>
                  <a:gd name="connsiteX6" fmla="*/ 371475 w 371475"/>
                  <a:gd name="connsiteY6" fmla="*/ 231106 h 231106"/>
                  <a:gd name="connsiteX0" fmla="*/ 0 w 371475"/>
                  <a:gd name="connsiteY0" fmla="*/ 2384 h 230984"/>
                  <a:gd name="connsiteX1" fmla="*/ 309563 w 371475"/>
                  <a:gd name="connsiteY1" fmla="*/ 45247 h 230984"/>
                  <a:gd name="connsiteX2" fmla="*/ 180975 w 371475"/>
                  <a:gd name="connsiteY2" fmla="*/ 135734 h 230984"/>
                  <a:gd name="connsiteX3" fmla="*/ 52388 w 371475"/>
                  <a:gd name="connsiteY3" fmla="*/ 107159 h 230984"/>
                  <a:gd name="connsiteX4" fmla="*/ 190500 w 371475"/>
                  <a:gd name="connsiteY4" fmla="*/ 140497 h 230984"/>
                  <a:gd name="connsiteX5" fmla="*/ 123825 w 371475"/>
                  <a:gd name="connsiteY5" fmla="*/ 178597 h 230984"/>
                  <a:gd name="connsiteX6" fmla="*/ 371475 w 371475"/>
                  <a:gd name="connsiteY6" fmla="*/ 230984 h 230984"/>
                  <a:gd name="connsiteX0" fmla="*/ 0 w 371475"/>
                  <a:gd name="connsiteY0" fmla="*/ 2286 h 230886"/>
                  <a:gd name="connsiteX1" fmla="*/ 309563 w 371475"/>
                  <a:gd name="connsiteY1" fmla="*/ 45149 h 230886"/>
                  <a:gd name="connsiteX2" fmla="*/ 180975 w 371475"/>
                  <a:gd name="connsiteY2" fmla="*/ 135636 h 230886"/>
                  <a:gd name="connsiteX3" fmla="*/ 52388 w 371475"/>
                  <a:gd name="connsiteY3" fmla="*/ 107061 h 230886"/>
                  <a:gd name="connsiteX4" fmla="*/ 190500 w 371475"/>
                  <a:gd name="connsiteY4" fmla="*/ 140399 h 230886"/>
                  <a:gd name="connsiteX5" fmla="*/ 123825 w 371475"/>
                  <a:gd name="connsiteY5" fmla="*/ 178499 h 230886"/>
                  <a:gd name="connsiteX6" fmla="*/ 371475 w 371475"/>
                  <a:gd name="connsiteY6" fmla="*/ 230886 h 230886"/>
                  <a:gd name="connsiteX0" fmla="*/ 0 w 371475"/>
                  <a:gd name="connsiteY0" fmla="*/ 2286 h 230886"/>
                  <a:gd name="connsiteX1" fmla="*/ 309563 w 371475"/>
                  <a:gd name="connsiteY1" fmla="*/ 45149 h 230886"/>
                  <a:gd name="connsiteX2" fmla="*/ 180975 w 371475"/>
                  <a:gd name="connsiteY2" fmla="*/ 135636 h 230886"/>
                  <a:gd name="connsiteX3" fmla="*/ 52388 w 371475"/>
                  <a:gd name="connsiteY3" fmla="*/ 107061 h 230886"/>
                  <a:gd name="connsiteX4" fmla="*/ 188119 w 371475"/>
                  <a:gd name="connsiteY4" fmla="*/ 138018 h 230886"/>
                  <a:gd name="connsiteX5" fmla="*/ 123825 w 371475"/>
                  <a:gd name="connsiteY5" fmla="*/ 178499 h 230886"/>
                  <a:gd name="connsiteX6" fmla="*/ 371475 w 371475"/>
                  <a:gd name="connsiteY6" fmla="*/ 230886 h 230886"/>
                  <a:gd name="connsiteX0" fmla="*/ 0 w 371475"/>
                  <a:gd name="connsiteY0" fmla="*/ 2587 h 231187"/>
                  <a:gd name="connsiteX1" fmla="*/ 309563 w 371475"/>
                  <a:gd name="connsiteY1" fmla="*/ 45450 h 231187"/>
                  <a:gd name="connsiteX2" fmla="*/ 190500 w 371475"/>
                  <a:gd name="connsiteY2" fmla="*/ 140699 h 231187"/>
                  <a:gd name="connsiteX3" fmla="*/ 52388 w 371475"/>
                  <a:gd name="connsiteY3" fmla="*/ 107362 h 231187"/>
                  <a:gd name="connsiteX4" fmla="*/ 188119 w 371475"/>
                  <a:gd name="connsiteY4" fmla="*/ 138319 h 231187"/>
                  <a:gd name="connsiteX5" fmla="*/ 123825 w 371475"/>
                  <a:gd name="connsiteY5" fmla="*/ 178800 h 231187"/>
                  <a:gd name="connsiteX6" fmla="*/ 371475 w 371475"/>
                  <a:gd name="connsiteY6" fmla="*/ 231187 h 231187"/>
                  <a:gd name="connsiteX0" fmla="*/ 0 w 371475"/>
                  <a:gd name="connsiteY0" fmla="*/ 2587 h 231187"/>
                  <a:gd name="connsiteX1" fmla="*/ 309563 w 371475"/>
                  <a:gd name="connsiteY1" fmla="*/ 45450 h 231187"/>
                  <a:gd name="connsiteX2" fmla="*/ 190500 w 371475"/>
                  <a:gd name="connsiteY2" fmla="*/ 140699 h 231187"/>
                  <a:gd name="connsiteX3" fmla="*/ 52388 w 371475"/>
                  <a:gd name="connsiteY3" fmla="*/ 107362 h 231187"/>
                  <a:gd name="connsiteX4" fmla="*/ 188119 w 371475"/>
                  <a:gd name="connsiteY4" fmla="*/ 138319 h 231187"/>
                  <a:gd name="connsiteX5" fmla="*/ 123825 w 371475"/>
                  <a:gd name="connsiteY5" fmla="*/ 178800 h 231187"/>
                  <a:gd name="connsiteX6" fmla="*/ 371475 w 371475"/>
                  <a:gd name="connsiteY6" fmla="*/ 231187 h 231187"/>
                  <a:gd name="connsiteX0" fmla="*/ 0 w 371475"/>
                  <a:gd name="connsiteY0" fmla="*/ 2587 h 231187"/>
                  <a:gd name="connsiteX1" fmla="*/ 309563 w 371475"/>
                  <a:gd name="connsiteY1" fmla="*/ 45450 h 231187"/>
                  <a:gd name="connsiteX2" fmla="*/ 190500 w 371475"/>
                  <a:gd name="connsiteY2" fmla="*/ 140699 h 231187"/>
                  <a:gd name="connsiteX3" fmla="*/ 52388 w 371475"/>
                  <a:gd name="connsiteY3" fmla="*/ 107362 h 231187"/>
                  <a:gd name="connsiteX4" fmla="*/ 188119 w 371475"/>
                  <a:gd name="connsiteY4" fmla="*/ 138319 h 231187"/>
                  <a:gd name="connsiteX5" fmla="*/ 123825 w 371475"/>
                  <a:gd name="connsiteY5" fmla="*/ 178800 h 231187"/>
                  <a:gd name="connsiteX6" fmla="*/ 371475 w 371475"/>
                  <a:gd name="connsiteY6" fmla="*/ 231187 h 231187"/>
                  <a:gd name="connsiteX0" fmla="*/ 0 w 371475"/>
                  <a:gd name="connsiteY0" fmla="*/ 2587 h 231187"/>
                  <a:gd name="connsiteX1" fmla="*/ 309563 w 371475"/>
                  <a:gd name="connsiteY1" fmla="*/ 45450 h 231187"/>
                  <a:gd name="connsiteX2" fmla="*/ 190500 w 371475"/>
                  <a:gd name="connsiteY2" fmla="*/ 140699 h 231187"/>
                  <a:gd name="connsiteX3" fmla="*/ 52388 w 371475"/>
                  <a:gd name="connsiteY3" fmla="*/ 107362 h 231187"/>
                  <a:gd name="connsiteX4" fmla="*/ 188119 w 371475"/>
                  <a:gd name="connsiteY4" fmla="*/ 138319 h 231187"/>
                  <a:gd name="connsiteX5" fmla="*/ 121444 w 371475"/>
                  <a:gd name="connsiteY5" fmla="*/ 188325 h 231187"/>
                  <a:gd name="connsiteX6" fmla="*/ 371475 w 371475"/>
                  <a:gd name="connsiteY6" fmla="*/ 231187 h 231187"/>
                  <a:gd name="connsiteX0" fmla="*/ 0 w 371475"/>
                  <a:gd name="connsiteY0" fmla="*/ 2587 h 231187"/>
                  <a:gd name="connsiteX1" fmla="*/ 309563 w 371475"/>
                  <a:gd name="connsiteY1" fmla="*/ 45450 h 231187"/>
                  <a:gd name="connsiteX2" fmla="*/ 190500 w 371475"/>
                  <a:gd name="connsiteY2" fmla="*/ 140699 h 231187"/>
                  <a:gd name="connsiteX3" fmla="*/ 52388 w 371475"/>
                  <a:gd name="connsiteY3" fmla="*/ 107362 h 231187"/>
                  <a:gd name="connsiteX4" fmla="*/ 188119 w 371475"/>
                  <a:gd name="connsiteY4" fmla="*/ 138319 h 231187"/>
                  <a:gd name="connsiteX5" fmla="*/ 121444 w 371475"/>
                  <a:gd name="connsiteY5" fmla="*/ 188325 h 231187"/>
                  <a:gd name="connsiteX6" fmla="*/ 371475 w 371475"/>
                  <a:gd name="connsiteY6" fmla="*/ 231187 h 231187"/>
                  <a:gd name="connsiteX0" fmla="*/ 0 w 371475"/>
                  <a:gd name="connsiteY0" fmla="*/ 2587 h 231187"/>
                  <a:gd name="connsiteX1" fmla="*/ 309563 w 371475"/>
                  <a:gd name="connsiteY1" fmla="*/ 45450 h 231187"/>
                  <a:gd name="connsiteX2" fmla="*/ 190500 w 371475"/>
                  <a:gd name="connsiteY2" fmla="*/ 140699 h 231187"/>
                  <a:gd name="connsiteX3" fmla="*/ 52388 w 371475"/>
                  <a:gd name="connsiteY3" fmla="*/ 119268 h 231187"/>
                  <a:gd name="connsiteX4" fmla="*/ 188119 w 371475"/>
                  <a:gd name="connsiteY4" fmla="*/ 138319 h 231187"/>
                  <a:gd name="connsiteX5" fmla="*/ 121444 w 371475"/>
                  <a:gd name="connsiteY5" fmla="*/ 188325 h 231187"/>
                  <a:gd name="connsiteX6" fmla="*/ 371475 w 371475"/>
                  <a:gd name="connsiteY6" fmla="*/ 231187 h 231187"/>
                  <a:gd name="connsiteX0" fmla="*/ 0 w 371475"/>
                  <a:gd name="connsiteY0" fmla="*/ 2587 h 231187"/>
                  <a:gd name="connsiteX1" fmla="*/ 309563 w 371475"/>
                  <a:gd name="connsiteY1" fmla="*/ 45450 h 231187"/>
                  <a:gd name="connsiteX2" fmla="*/ 190500 w 371475"/>
                  <a:gd name="connsiteY2" fmla="*/ 140699 h 231187"/>
                  <a:gd name="connsiteX3" fmla="*/ 52388 w 371475"/>
                  <a:gd name="connsiteY3" fmla="*/ 119268 h 231187"/>
                  <a:gd name="connsiteX4" fmla="*/ 188119 w 371475"/>
                  <a:gd name="connsiteY4" fmla="*/ 138319 h 231187"/>
                  <a:gd name="connsiteX5" fmla="*/ 121444 w 371475"/>
                  <a:gd name="connsiteY5" fmla="*/ 188325 h 231187"/>
                  <a:gd name="connsiteX6" fmla="*/ 371475 w 371475"/>
                  <a:gd name="connsiteY6" fmla="*/ 231187 h 231187"/>
                  <a:gd name="connsiteX0" fmla="*/ 0 w 371475"/>
                  <a:gd name="connsiteY0" fmla="*/ 2587 h 231187"/>
                  <a:gd name="connsiteX1" fmla="*/ 309563 w 371475"/>
                  <a:gd name="connsiteY1" fmla="*/ 45450 h 231187"/>
                  <a:gd name="connsiteX2" fmla="*/ 190500 w 371475"/>
                  <a:gd name="connsiteY2" fmla="*/ 140699 h 231187"/>
                  <a:gd name="connsiteX3" fmla="*/ 52388 w 371475"/>
                  <a:gd name="connsiteY3" fmla="*/ 119268 h 231187"/>
                  <a:gd name="connsiteX4" fmla="*/ 188119 w 371475"/>
                  <a:gd name="connsiteY4" fmla="*/ 138319 h 231187"/>
                  <a:gd name="connsiteX5" fmla="*/ 121444 w 371475"/>
                  <a:gd name="connsiteY5" fmla="*/ 188325 h 231187"/>
                  <a:gd name="connsiteX6" fmla="*/ 371475 w 371475"/>
                  <a:gd name="connsiteY6" fmla="*/ 231187 h 231187"/>
                  <a:gd name="connsiteX0" fmla="*/ 0 w 371475"/>
                  <a:gd name="connsiteY0" fmla="*/ 2587 h 231187"/>
                  <a:gd name="connsiteX1" fmla="*/ 309563 w 371475"/>
                  <a:gd name="connsiteY1" fmla="*/ 45450 h 231187"/>
                  <a:gd name="connsiteX2" fmla="*/ 190500 w 371475"/>
                  <a:gd name="connsiteY2" fmla="*/ 140699 h 231187"/>
                  <a:gd name="connsiteX3" fmla="*/ 52388 w 371475"/>
                  <a:gd name="connsiteY3" fmla="*/ 119268 h 231187"/>
                  <a:gd name="connsiteX4" fmla="*/ 188119 w 371475"/>
                  <a:gd name="connsiteY4" fmla="*/ 138319 h 231187"/>
                  <a:gd name="connsiteX5" fmla="*/ 121444 w 371475"/>
                  <a:gd name="connsiteY5" fmla="*/ 188325 h 231187"/>
                  <a:gd name="connsiteX6" fmla="*/ 371475 w 371475"/>
                  <a:gd name="connsiteY6" fmla="*/ 231187 h 231187"/>
                  <a:gd name="connsiteX0" fmla="*/ 0 w 361950"/>
                  <a:gd name="connsiteY0" fmla="*/ 2587 h 238330"/>
                  <a:gd name="connsiteX1" fmla="*/ 309563 w 361950"/>
                  <a:gd name="connsiteY1" fmla="*/ 45450 h 238330"/>
                  <a:gd name="connsiteX2" fmla="*/ 190500 w 361950"/>
                  <a:gd name="connsiteY2" fmla="*/ 140699 h 238330"/>
                  <a:gd name="connsiteX3" fmla="*/ 52388 w 361950"/>
                  <a:gd name="connsiteY3" fmla="*/ 119268 h 238330"/>
                  <a:gd name="connsiteX4" fmla="*/ 188119 w 361950"/>
                  <a:gd name="connsiteY4" fmla="*/ 138319 h 238330"/>
                  <a:gd name="connsiteX5" fmla="*/ 121444 w 361950"/>
                  <a:gd name="connsiteY5" fmla="*/ 188325 h 238330"/>
                  <a:gd name="connsiteX6" fmla="*/ 361950 w 361950"/>
                  <a:gd name="connsiteY6" fmla="*/ 238330 h 238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238330">
                    <a:moveTo>
                      <a:pt x="0" y="2587"/>
                    </a:moveTo>
                    <a:cubicBezTo>
                      <a:pt x="162720" y="-9319"/>
                      <a:pt x="277813" y="22431"/>
                      <a:pt x="309563" y="45450"/>
                    </a:cubicBezTo>
                    <a:cubicBezTo>
                      <a:pt x="341313" y="68469"/>
                      <a:pt x="238125" y="117681"/>
                      <a:pt x="190500" y="140699"/>
                    </a:cubicBezTo>
                    <a:cubicBezTo>
                      <a:pt x="144463" y="133555"/>
                      <a:pt x="134144" y="112124"/>
                      <a:pt x="52388" y="119268"/>
                    </a:cubicBezTo>
                    <a:cubicBezTo>
                      <a:pt x="133351" y="111330"/>
                      <a:pt x="142875" y="131969"/>
                      <a:pt x="188119" y="138319"/>
                    </a:cubicBezTo>
                    <a:cubicBezTo>
                      <a:pt x="200025" y="150225"/>
                      <a:pt x="92472" y="171657"/>
                      <a:pt x="121444" y="188325"/>
                    </a:cubicBezTo>
                    <a:cubicBezTo>
                      <a:pt x="150416" y="204993"/>
                      <a:pt x="257969" y="201817"/>
                      <a:pt x="361950" y="238330"/>
                    </a:cubicBezTo>
                  </a:path>
                </a:pathLst>
              </a:custGeom>
              <a:noFill/>
              <a:ln w="19050" cap="rnd">
                <a:solidFill>
                  <a:srgbClr val="BF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542925" y="4343400"/>
                <a:ext cx="423863" cy="361950"/>
              </a:xfrm>
              <a:custGeom>
                <a:avLst/>
                <a:gdLst>
                  <a:gd name="connsiteX0" fmla="*/ 0 w 423863"/>
                  <a:gd name="connsiteY0" fmla="*/ 242888 h 361950"/>
                  <a:gd name="connsiteX1" fmla="*/ 123825 w 423863"/>
                  <a:gd name="connsiteY1" fmla="*/ 171450 h 361950"/>
                  <a:gd name="connsiteX2" fmla="*/ 361950 w 423863"/>
                  <a:gd name="connsiteY2" fmla="*/ 0 h 361950"/>
                  <a:gd name="connsiteX3" fmla="*/ 276225 w 423863"/>
                  <a:gd name="connsiteY3" fmla="*/ 52388 h 361950"/>
                  <a:gd name="connsiteX4" fmla="*/ 304800 w 423863"/>
                  <a:gd name="connsiteY4" fmla="*/ 128588 h 361950"/>
                  <a:gd name="connsiteX5" fmla="*/ 104775 w 423863"/>
                  <a:gd name="connsiteY5" fmla="*/ 285750 h 361950"/>
                  <a:gd name="connsiteX6" fmla="*/ 357188 w 423863"/>
                  <a:gd name="connsiteY6" fmla="*/ 90488 h 361950"/>
                  <a:gd name="connsiteX7" fmla="*/ 304800 w 423863"/>
                  <a:gd name="connsiteY7" fmla="*/ 133350 h 361950"/>
                  <a:gd name="connsiteX8" fmla="*/ 423863 w 423863"/>
                  <a:gd name="connsiteY8" fmla="*/ 361950 h 361950"/>
                  <a:gd name="connsiteX0" fmla="*/ 0 w 423863"/>
                  <a:gd name="connsiteY0" fmla="*/ 242888 h 361950"/>
                  <a:gd name="connsiteX1" fmla="*/ 123825 w 423863"/>
                  <a:gd name="connsiteY1" fmla="*/ 171450 h 361950"/>
                  <a:gd name="connsiteX2" fmla="*/ 361950 w 423863"/>
                  <a:gd name="connsiteY2" fmla="*/ 0 h 361950"/>
                  <a:gd name="connsiteX3" fmla="*/ 261937 w 423863"/>
                  <a:gd name="connsiteY3" fmla="*/ 40482 h 361950"/>
                  <a:gd name="connsiteX4" fmla="*/ 304800 w 423863"/>
                  <a:gd name="connsiteY4" fmla="*/ 128588 h 361950"/>
                  <a:gd name="connsiteX5" fmla="*/ 104775 w 423863"/>
                  <a:gd name="connsiteY5" fmla="*/ 285750 h 361950"/>
                  <a:gd name="connsiteX6" fmla="*/ 357188 w 423863"/>
                  <a:gd name="connsiteY6" fmla="*/ 90488 h 361950"/>
                  <a:gd name="connsiteX7" fmla="*/ 304800 w 423863"/>
                  <a:gd name="connsiteY7" fmla="*/ 133350 h 361950"/>
                  <a:gd name="connsiteX8" fmla="*/ 423863 w 423863"/>
                  <a:gd name="connsiteY8" fmla="*/ 361950 h 361950"/>
                  <a:gd name="connsiteX0" fmla="*/ 0 w 423863"/>
                  <a:gd name="connsiteY0" fmla="*/ 242888 h 361950"/>
                  <a:gd name="connsiteX1" fmla="*/ 123825 w 423863"/>
                  <a:gd name="connsiteY1" fmla="*/ 171450 h 361950"/>
                  <a:gd name="connsiteX2" fmla="*/ 361950 w 423863"/>
                  <a:gd name="connsiteY2" fmla="*/ 0 h 361950"/>
                  <a:gd name="connsiteX3" fmla="*/ 269081 w 423863"/>
                  <a:gd name="connsiteY3" fmla="*/ 64294 h 361950"/>
                  <a:gd name="connsiteX4" fmla="*/ 261937 w 423863"/>
                  <a:gd name="connsiteY4" fmla="*/ 40482 h 361950"/>
                  <a:gd name="connsiteX5" fmla="*/ 304800 w 423863"/>
                  <a:gd name="connsiteY5" fmla="*/ 128588 h 361950"/>
                  <a:gd name="connsiteX6" fmla="*/ 104775 w 423863"/>
                  <a:gd name="connsiteY6" fmla="*/ 285750 h 361950"/>
                  <a:gd name="connsiteX7" fmla="*/ 357188 w 423863"/>
                  <a:gd name="connsiteY7" fmla="*/ 90488 h 361950"/>
                  <a:gd name="connsiteX8" fmla="*/ 304800 w 423863"/>
                  <a:gd name="connsiteY8" fmla="*/ 133350 h 361950"/>
                  <a:gd name="connsiteX9" fmla="*/ 423863 w 423863"/>
                  <a:gd name="connsiteY9" fmla="*/ 361950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863" h="361950">
                    <a:moveTo>
                      <a:pt x="0" y="242888"/>
                    </a:moveTo>
                    <a:lnTo>
                      <a:pt x="123825" y="171450"/>
                    </a:lnTo>
                    <a:lnTo>
                      <a:pt x="361950" y="0"/>
                    </a:lnTo>
                    <a:cubicBezTo>
                      <a:pt x="343694" y="6350"/>
                      <a:pt x="287337" y="57944"/>
                      <a:pt x="269081" y="64294"/>
                    </a:cubicBezTo>
                    <a:lnTo>
                      <a:pt x="261937" y="40482"/>
                    </a:lnTo>
                    <a:lnTo>
                      <a:pt x="304800" y="128588"/>
                    </a:lnTo>
                    <a:lnTo>
                      <a:pt x="104775" y="285750"/>
                    </a:lnTo>
                    <a:lnTo>
                      <a:pt x="357188" y="90488"/>
                    </a:lnTo>
                    <a:lnTo>
                      <a:pt x="304800" y="133350"/>
                    </a:lnTo>
                    <a:lnTo>
                      <a:pt x="423863" y="361950"/>
                    </a:lnTo>
                  </a:path>
                </a:pathLst>
              </a:custGeom>
              <a:noFill/>
              <a:ln w="19050" cap="rnd">
                <a:solidFill>
                  <a:srgbClr val="BF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981075" y="4462463"/>
                <a:ext cx="76200" cy="252412"/>
              </a:xfrm>
              <a:custGeom>
                <a:avLst/>
                <a:gdLst>
                  <a:gd name="connsiteX0" fmla="*/ 76200 w 76200"/>
                  <a:gd name="connsiteY0" fmla="*/ 252412 h 252412"/>
                  <a:gd name="connsiteX1" fmla="*/ 61913 w 76200"/>
                  <a:gd name="connsiteY1" fmla="*/ 114300 h 252412"/>
                  <a:gd name="connsiteX2" fmla="*/ 71438 w 76200"/>
                  <a:gd name="connsiteY2" fmla="*/ 0 h 252412"/>
                  <a:gd name="connsiteX3" fmla="*/ 71438 w 76200"/>
                  <a:gd name="connsiteY3" fmla="*/ 57150 h 252412"/>
                  <a:gd name="connsiteX4" fmla="*/ 0 w 76200"/>
                  <a:gd name="connsiteY4" fmla="*/ 52387 h 252412"/>
                  <a:gd name="connsiteX0" fmla="*/ 76200 w 76200"/>
                  <a:gd name="connsiteY0" fmla="*/ 252412 h 252412"/>
                  <a:gd name="connsiteX1" fmla="*/ 61913 w 76200"/>
                  <a:gd name="connsiteY1" fmla="*/ 114300 h 252412"/>
                  <a:gd name="connsiteX2" fmla="*/ 71438 w 76200"/>
                  <a:gd name="connsiteY2" fmla="*/ 0 h 252412"/>
                  <a:gd name="connsiteX3" fmla="*/ 71438 w 76200"/>
                  <a:gd name="connsiteY3" fmla="*/ 57150 h 252412"/>
                  <a:gd name="connsiteX4" fmla="*/ 0 w 76200"/>
                  <a:gd name="connsiteY4" fmla="*/ 52387 h 252412"/>
                  <a:gd name="connsiteX0" fmla="*/ 76200 w 76200"/>
                  <a:gd name="connsiteY0" fmla="*/ 252412 h 252412"/>
                  <a:gd name="connsiteX1" fmla="*/ 61913 w 76200"/>
                  <a:gd name="connsiteY1" fmla="*/ 114300 h 252412"/>
                  <a:gd name="connsiteX2" fmla="*/ 71438 w 76200"/>
                  <a:gd name="connsiteY2" fmla="*/ 0 h 252412"/>
                  <a:gd name="connsiteX3" fmla="*/ 66676 w 76200"/>
                  <a:gd name="connsiteY3" fmla="*/ 59532 h 252412"/>
                  <a:gd name="connsiteX4" fmla="*/ 0 w 76200"/>
                  <a:gd name="connsiteY4" fmla="*/ 52387 h 252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252412">
                    <a:moveTo>
                      <a:pt x="76200" y="252412"/>
                    </a:moveTo>
                    <a:cubicBezTo>
                      <a:pt x="71438" y="206375"/>
                      <a:pt x="62707" y="156369"/>
                      <a:pt x="61913" y="114300"/>
                    </a:cubicBezTo>
                    <a:cubicBezTo>
                      <a:pt x="61119" y="72231"/>
                      <a:pt x="69851" y="9525"/>
                      <a:pt x="71438" y="0"/>
                    </a:cubicBezTo>
                    <a:lnTo>
                      <a:pt x="66676" y="59532"/>
                    </a:lnTo>
                    <a:lnTo>
                      <a:pt x="0" y="52387"/>
                    </a:lnTo>
                  </a:path>
                </a:pathLst>
              </a:custGeom>
              <a:noFill/>
              <a:ln w="19050" cap="rnd">
                <a:solidFill>
                  <a:srgbClr val="BF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1019034" y="4271963"/>
                <a:ext cx="285891" cy="166687"/>
              </a:xfrm>
              <a:custGeom>
                <a:avLst/>
                <a:gdLst>
                  <a:gd name="connsiteX0" fmla="*/ 95250 w 285750"/>
                  <a:gd name="connsiteY0" fmla="*/ 166687 h 166687"/>
                  <a:gd name="connsiteX1" fmla="*/ 0 w 285750"/>
                  <a:gd name="connsiteY1" fmla="*/ 119062 h 166687"/>
                  <a:gd name="connsiteX2" fmla="*/ 161925 w 285750"/>
                  <a:gd name="connsiteY2" fmla="*/ 42862 h 166687"/>
                  <a:gd name="connsiteX3" fmla="*/ 285750 w 285750"/>
                  <a:gd name="connsiteY3" fmla="*/ 0 h 166687"/>
                  <a:gd name="connsiteX0" fmla="*/ 96368 w 286868"/>
                  <a:gd name="connsiteY0" fmla="*/ 166687 h 166687"/>
                  <a:gd name="connsiteX1" fmla="*/ 1118 w 286868"/>
                  <a:gd name="connsiteY1" fmla="*/ 119062 h 166687"/>
                  <a:gd name="connsiteX2" fmla="*/ 163043 w 286868"/>
                  <a:gd name="connsiteY2" fmla="*/ 42862 h 166687"/>
                  <a:gd name="connsiteX3" fmla="*/ 286868 w 286868"/>
                  <a:gd name="connsiteY3" fmla="*/ 0 h 166687"/>
                  <a:gd name="connsiteX0" fmla="*/ 95391 w 285891"/>
                  <a:gd name="connsiteY0" fmla="*/ 166687 h 166687"/>
                  <a:gd name="connsiteX1" fmla="*/ 141 w 285891"/>
                  <a:gd name="connsiteY1" fmla="*/ 119062 h 166687"/>
                  <a:gd name="connsiteX2" fmla="*/ 162066 w 285891"/>
                  <a:gd name="connsiteY2" fmla="*/ 42862 h 166687"/>
                  <a:gd name="connsiteX3" fmla="*/ 285891 w 285891"/>
                  <a:gd name="connsiteY3" fmla="*/ 0 h 166687"/>
                  <a:gd name="connsiteX0" fmla="*/ 95391 w 285891"/>
                  <a:gd name="connsiteY0" fmla="*/ 166687 h 166687"/>
                  <a:gd name="connsiteX1" fmla="*/ 141 w 285891"/>
                  <a:gd name="connsiteY1" fmla="*/ 119062 h 166687"/>
                  <a:gd name="connsiteX2" fmla="*/ 162066 w 285891"/>
                  <a:gd name="connsiteY2" fmla="*/ 42862 h 166687"/>
                  <a:gd name="connsiteX3" fmla="*/ 285891 w 285891"/>
                  <a:gd name="connsiteY3" fmla="*/ 0 h 166687"/>
                </a:gdLst>
                <a:ahLst/>
                <a:cxnLst>
                  <a:cxn ang="0">
                    <a:pos x="connsiteX0" y="connsiteY0"/>
                  </a:cxn>
                  <a:cxn ang="0">
                    <a:pos x="connsiteX1" y="connsiteY1"/>
                  </a:cxn>
                  <a:cxn ang="0">
                    <a:pos x="connsiteX2" y="connsiteY2"/>
                  </a:cxn>
                  <a:cxn ang="0">
                    <a:pos x="connsiteX3" y="connsiteY3"/>
                  </a:cxn>
                </a:cxnLst>
                <a:rect l="l" t="t" r="r" b="b"/>
                <a:pathLst>
                  <a:path w="285891" h="166687">
                    <a:moveTo>
                      <a:pt x="95391" y="166687"/>
                    </a:moveTo>
                    <a:cubicBezTo>
                      <a:pt x="63641" y="150812"/>
                      <a:pt x="-3477" y="142220"/>
                      <a:pt x="141" y="119062"/>
                    </a:cubicBezTo>
                    <a:cubicBezTo>
                      <a:pt x="4109" y="93663"/>
                      <a:pt x="113310" y="59738"/>
                      <a:pt x="162066" y="42862"/>
                    </a:cubicBezTo>
                    <a:lnTo>
                      <a:pt x="285891" y="0"/>
                    </a:lnTo>
                  </a:path>
                </a:pathLst>
              </a:custGeom>
              <a:noFill/>
              <a:ln w="19050" cap="rnd">
                <a:solidFill>
                  <a:srgbClr val="BF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6886575" y="2200275"/>
                <a:ext cx="304800" cy="204788"/>
              </a:xfrm>
              <a:custGeom>
                <a:avLst/>
                <a:gdLst>
                  <a:gd name="connsiteX0" fmla="*/ 261938 w 304800"/>
                  <a:gd name="connsiteY0" fmla="*/ 204788 h 204788"/>
                  <a:gd name="connsiteX1" fmla="*/ 242888 w 304800"/>
                  <a:gd name="connsiteY1" fmla="*/ 128588 h 204788"/>
                  <a:gd name="connsiteX2" fmla="*/ 33338 w 304800"/>
                  <a:gd name="connsiteY2" fmla="*/ 180975 h 204788"/>
                  <a:gd name="connsiteX3" fmla="*/ 238125 w 304800"/>
                  <a:gd name="connsiteY3" fmla="*/ 133350 h 204788"/>
                  <a:gd name="connsiteX4" fmla="*/ 223838 w 304800"/>
                  <a:gd name="connsiteY4" fmla="*/ 95250 h 204788"/>
                  <a:gd name="connsiteX5" fmla="*/ 33338 w 304800"/>
                  <a:gd name="connsiteY5" fmla="*/ 133350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35743 w 304800"/>
                  <a:gd name="connsiteY3" fmla="*/ 135731 h 204788"/>
                  <a:gd name="connsiteX4" fmla="*/ 223838 w 304800"/>
                  <a:gd name="connsiteY4" fmla="*/ 95250 h 204788"/>
                  <a:gd name="connsiteX5" fmla="*/ 33338 w 304800"/>
                  <a:gd name="connsiteY5" fmla="*/ 133350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47649 w 304800"/>
                  <a:gd name="connsiteY3" fmla="*/ 135731 h 204788"/>
                  <a:gd name="connsiteX4" fmla="*/ 223838 w 304800"/>
                  <a:gd name="connsiteY4" fmla="*/ 95250 h 204788"/>
                  <a:gd name="connsiteX5" fmla="*/ 33338 w 304800"/>
                  <a:gd name="connsiteY5" fmla="*/ 133350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47649 w 304800"/>
                  <a:gd name="connsiteY3" fmla="*/ 133350 h 204788"/>
                  <a:gd name="connsiteX4" fmla="*/ 223838 w 304800"/>
                  <a:gd name="connsiteY4" fmla="*/ 95250 h 204788"/>
                  <a:gd name="connsiteX5" fmla="*/ 33338 w 304800"/>
                  <a:gd name="connsiteY5" fmla="*/ 133350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47649 w 304800"/>
                  <a:gd name="connsiteY3" fmla="*/ 133350 h 204788"/>
                  <a:gd name="connsiteX4" fmla="*/ 223838 w 304800"/>
                  <a:gd name="connsiteY4" fmla="*/ 95250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47649 w 304800"/>
                  <a:gd name="connsiteY3" fmla="*/ 13335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54794 w 304800"/>
                  <a:gd name="connsiteY1" fmla="*/ 130970 h 204788"/>
                  <a:gd name="connsiteX2" fmla="*/ 33338 w 304800"/>
                  <a:gd name="connsiteY2" fmla="*/ 180975 h 204788"/>
                  <a:gd name="connsiteX3" fmla="*/ 247649 w 304800"/>
                  <a:gd name="connsiteY3" fmla="*/ 13335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5269 w 304800"/>
                  <a:gd name="connsiteY1" fmla="*/ 133351 h 204788"/>
                  <a:gd name="connsiteX2" fmla="*/ 33338 w 304800"/>
                  <a:gd name="connsiteY2" fmla="*/ 180975 h 204788"/>
                  <a:gd name="connsiteX3" fmla="*/ 247649 w 304800"/>
                  <a:gd name="connsiteY3" fmla="*/ 13335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204788">
                    <a:moveTo>
                      <a:pt x="261938" y="204788"/>
                    </a:moveTo>
                    <a:lnTo>
                      <a:pt x="245269" y="133351"/>
                    </a:lnTo>
                    <a:lnTo>
                      <a:pt x="33338" y="180975"/>
                    </a:lnTo>
                    <a:lnTo>
                      <a:pt x="247649" y="133350"/>
                    </a:lnTo>
                    <a:lnTo>
                      <a:pt x="226220" y="85725"/>
                    </a:lnTo>
                    <a:lnTo>
                      <a:pt x="40482" y="135731"/>
                    </a:lnTo>
                    <a:lnTo>
                      <a:pt x="223838" y="85725"/>
                    </a:lnTo>
                    <a:lnTo>
                      <a:pt x="200025" y="42863"/>
                    </a:lnTo>
                    <a:lnTo>
                      <a:pt x="0" y="119063"/>
                    </a:lnTo>
                    <a:lnTo>
                      <a:pt x="304800" y="0"/>
                    </a:lnTo>
                  </a:path>
                </a:pathLst>
              </a:custGeom>
              <a:noFill/>
              <a:ln w="19050" cap="rnd">
                <a:solidFill>
                  <a:srgbClr val="BF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7181851" y="2197951"/>
                <a:ext cx="238627" cy="116623"/>
              </a:xfrm>
              <a:custGeom>
                <a:avLst/>
                <a:gdLst>
                  <a:gd name="connsiteX0" fmla="*/ 0 w 233363"/>
                  <a:gd name="connsiteY0" fmla="*/ 71437 h 109537"/>
                  <a:gd name="connsiteX1" fmla="*/ 100013 w 233363"/>
                  <a:gd name="connsiteY1" fmla="*/ 23812 h 109537"/>
                  <a:gd name="connsiteX2" fmla="*/ 233363 w 233363"/>
                  <a:gd name="connsiteY2" fmla="*/ 0 h 109537"/>
                  <a:gd name="connsiteX3" fmla="*/ 214313 w 233363"/>
                  <a:gd name="connsiteY3" fmla="*/ 90487 h 109537"/>
                  <a:gd name="connsiteX4" fmla="*/ 104775 w 233363"/>
                  <a:gd name="connsiteY4" fmla="*/ 109537 h 109537"/>
                  <a:gd name="connsiteX5" fmla="*/ 219075 w 233363"/>
                  <a:gd name="connsiteY5" fmla="*/ 90487 h 109537"/>
                  <a:gd name="connsiteX0" fmla="*/ 0 w 233363"/>
                  <a:gd name="connsiteY0" fmla="*/ 74386 h 112486"/>
                  <a:gd name="connsiteX1" fmla="*/ 100013 w 233363"/>
                  <a:gd name="connsiteY1" fmla="*/ 26761 h 112486"/>
                  <a:gd name="connsiteX2" fmla="*/ 233363 w 233363"/>
                  <a:gd name="connsiteY2" fmla="*/ 2949 h 112486"/>
                  <a:gd name="connsiteX3" fmla="*/ 214313 w 233363"/>
                  <a:gd name="connsiteY3" fmla="*/ 93436 h 112486"/>
                  <a:gd name="connsiteX4" fmla="*/ 104775 w 233363"/>
                  <a:gd name="connsiteY4" fmla="*/ 112486 h 112486"/>
                  <a:gd name="connsiteX5" fmla="*/ 219075 w 233363"/>
                  <a:gd name="connsiteY5" fmla="*/ 93436 h 112486"/>
                  <a:gd name="connsiteX0" fmla="*/ 0 w 233514"/>
                  <a:gd name="connsiteY0" fmla="*/ 78523 h 116623"/>
                  <a:gd name="connsiteX1" fmla="*/ 100013 w 233514"/>
                  <a:gd name="connsiteY1" fmla="*/ 30898 h 116623"/>
                  <a:gd name="connsiteX2" fmla="*/ 233363 w 233514"/>
                  <a:gd name="connsiteY2" fmla="*/ 7086 h 116623"/>
                  <a:gd name="connsiteX3" fmla="*/ 214313 w 233514"/>
                  <a:gd name="connsiteY3" fmla="*/ 97573 h 116623"/>
                  <a:gd name="connsiteX4" fmla="*/ 104775 w 233514"/>
                  <a:gd name="connsiteY4" fmla="*/ 116623 h 116623"/>
                  <a:gd name="connsiteX5" fmla="*/ 219075 w 233514"/>
                  <a:gd name="connsiteY5" fmla="*/ 97573 h 116623"/>
                  <a:gd name="connsiteX0" fmla="*/ 0 w 238627"/>
                  <a:gd name="connsiteY0" fmla="*/ 78523 h 116623"/>
                  <a:gd name="connsiteX1" fmla="*/ 100013 w 238627"/>
                  <a:gd name="connsiteY1" fmla="*/ 30898 h 116623"/>
                  <a:gd name="connsiteX2" fmla="*/ 233363 w 238627"/>
                  <a:gd name="connsiteY2" fmla="*/ 7086 h 116623"/>
                  <a:gd name="connsiteX3" fmla="*/ 214313 w 238627"/>
                  <a:gd name="connsiteY3" fmla="*/ 97573 h 116623"/>
                  <a:gd name="connsiteX4" fmla="*/ 104775 w 238627"/>
                  <a:gd name="connsiteY4" fmla="*/ 116623 h 116623"/>
                  <a:gd name="connsiteX5" fmla="*/ 219075 w 238627"/>
                  <a:gd name="connsiteY5" fmla="*/ 97573 h 116623"/>
                  <a:gd name="connsiteX0" fmla="*/ 0 w 238627"/>
                  <a:gd name="connsiteY0" fmla="*/ 78523 h 116623"/>
                  <a:gd name="connsiteX1" fmla="*/ 100013 w 238627"/>
                  <a:gd name="connsiteY1" fmla="*/ 30898 h 116623"/>
                  <a:gd name="connsiteX2" fmla="*/ 233363 w 238627"/>
                  <a:gd name="connsiteY2" fmla="*/ 7086 h 116623"/>
                  <a:gd name="connsiteX3" fmla="*/ 214313 w 238627"/>
                  <a:gd name="connsiteY3" fmla="*/ 97573 h 116623"/>
                  <a:gd name="connsiteX4" fmla="*/ 104775 w 238627"/>
                  <a:gd name="connsiteY4" fmla="*/ 116623 h 1166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27" h="116623">
                    <a:moveTo>
                      <a:pt x="0" y="78523"/>
                    </a:moveTo>
                    <a:cubicBezTo>
                      <a:pt x="33338" y="62648"/>
                      <a:pt x="61119" y="42804"/>
                      <a:pt x="100013" y="30898"/>
                    </a:cubicBezTo>
                    <a:cubicBezTo>
                      <a:pt x="138907" y="18992"/>
                      <a:pt x="218856" y="-14495"/>
                      <a:pt x="233363" y="7086"/>
                    </a:cubicBezTo>
                    <a:cubicBezTo>
                      <a:pt x="250559" y="32667"/>
                      <a:pt x="220663" y="67411"/>
                      <a:pt x="214313" y="97573"/>
                    </a:cubicBezTo>
                    <a:lnTo>
                      <a:pt x="104775" y="116623"/>
                    </a:lnTo>
                  </a:path>
                </a:pathLst>
              </a:custGeom>
              <a:noFill/>
              <a:ln w="19050" cap="rnd">
                <a:solidFill>
                  <a:srgbClr val="BF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p:nvSpPr>
            <p:spPr>
              <a:xfrm>
                <a:off x="6838950" y="2295525"/>
                <a:ext cx="66675" cy="185738"/>
              </a:xfrm>
              <a:custGeom>
                <a:avLst/>
                <a:gdLst>
                  <a:gd name="connsiteX0" fmla="*/ 66675 w 66675"/>
                  <a:gd name="connsiteY0" fmla="*/ 185738 h 185738"/>
                  <a:gd name="connsiteX1" fmla="*/ 0 w 66675"/>
                  <a:gd name="connsiteY1" fmla="*/ 0 h 185738"/>
                </a:gdLst>
                <a:ahLst/>
                <a:cxnLst>
                  <a:cxn ang="0">
                    <a:pos x="connsiteX0" y="connsiteY0"/>
                  </a:cxn>
                  <a:cxn ang="0">
                    <a:pos x="connsiteX1" y="connsiteY1"/>
                  </a:cxn>
                </a:cxnLst>
                <a:rect l="l" t="t" r="r" b="b"/>
                <a:pathLst>
                  <a:path w="66675" h="185738">
                    <a:moveTo>
                      <a:pt x="66675" y="185738"/>
                    </a:moveTo>
                    <a:lnTo>
                      <a:pt x="0" y="0"/>
                    </a:lnTo>
                  </a:path>
                </a:pathLst>
              </a:custGeom>
              <a:noFill/>
              <a:ln w="19050" cap="rnd">
                <a:solidFill>
                  <a:srgbClr val="BF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6624638" y="2295525"/>
                <a:ext cx="138112" cy="180975"/>
              </a:xfrm>
              <a:custGeom>
                <a:avLst/>
                <a:gdLst>
                  <a:gd name="connsiteX0" fmla="*/ 128587 w 138112"/>
                  <a:gd name="connsiteY0" fmla="*/ 180975 h 180975"/>
                  <a:gd name="connsiteX1" fmla="*/ 28575 w 138112"/>
                  <a:gd name="connsiteY1" fmla="*/ 19050 h 180975"/>
                  <a:gd name="connsiteX2" fmla="*/ 52387 w 138112"/>
                  <a:gd name="connsiteY2" fmla="*/ 52388 h 180975"/>
                  <a:gd name="connsiteX3" fmla="*/ 138112 w 138112"/>
                  <a:gd name="connsiteY3" fmla="*/ 0 h 180975"/>
                  <a:gd name="connsiteX4" fmla="*/ 0 w 138112"/>
                  <a:gd name="connsiteY4" fmla="*/ 76200 h 180975"/>
                  <a:gd name="connsiteX0" fmla="*/ 128587 w 138112"/>
                  <a:gd name="connsiteY0" fmla="*/ 180975 h 180975"/>
                  <a:gd name="connsiteX1" fmla="*/ 28575 w 138112"/>
                  <a:gd name="connsiteY1" fmla="*/ 19050 h 180975"/>
                  <a:gd name="connsiteX2" fmla="*/ 47625 w 138112"/>
                  <a:gd name="connsiteY2" fmla="*/ 50007 h 180975"/>
                  <a:gd name="connsiteX3" fmla="*/ 138112 w 138112"/>
                  <a:gd name="connsiteY3" fmla="*/ 0 h 180975"/>
                  <a:gd name="connsiteX4" fmla="*/ 0 w 138112"/>
                  <a:gd name="connsiteY4" fmla="*/ 76200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112" h="180975">
                    <a:moveTo>
                      <a:pt x="128587" y="180975"/>
                    </a:moveTo>
                    <a:lnTo>
                      <a:pt x="28575" y="19050"/>
                    </a:lnTo>
                    <a:lnTo>
                      <a:pt x="47625" y="50007"/>
                    </a:lnTo>
                    <a:lnTo>
                      <a:pt x="138112" y="0"/>
                    </a:lnTo>
                    <a:lnTo>
                      <a:pt x="0" y="76200"/>
                    </a:lnTo>
                  </a:path>
                </a:pathLst>
              </a:custGeom>
              <a:noFill/>
              <a:ln w="19050" cap="rnd">
                <a:solidFill>
                  <a:srgbClr val="BF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p:cNvGrpSpPr/>
              <p:nvPr/>
            </p:nvGrpSpPr>
            <p:grpSpPr>
              <a:xfrm>
                <a:off x="6477001" y="2078834"/>
                <a:ext cx="1088231" cy="442910"/>
                <a:chOff x="6477001" y="2078834"/>
                <a:chExt cx="1088231" cy="442910"/>
              </a:xfrm>
            </p:grpSpPr>
            <p:sp>
              <p:nvSpPr>
                <p:cNvPr id="18" name="Freeform 17"/>
                <p:cNvSpPr/>
                <p:nvPr/>
              </p:nvSpPr>
              <p:spPr>
                <a:xfrm>
                  <a:off x="7372116" y="2314573"/>
                  <a:ext cx="193116" cy="55326"/>
                </a:xfrm>
                <a:custGeom>
                  <a:avLst/>
                  <a:gdLst>
                    <a:gd name="connsiteX0" fmla="*/ 14287 w 180975"/>
                    <a:gd name="connsiteY0" fmla="*/ 0 h 52387"/>
                    <a:gd name="connsiteX1" fmla="*/ 0 w 180975"/>
                    <a:gd name="connsiteY1" fmla="*/ 52387 h 52387"/>
                    <a:gd name="connsiteX2" fmla="*/ 180975 w 180975"/>
                    <a:gd name="connsiteY2" fmla="*/ 19050 h 52387"/>
                    <a:gd name="connsiteX0" fmla="*/ 24477 w 191165"/>
                    <a:gd name="connsiteY0" fmla="*/ 0 h 52659"/>
                    <a:gd name="connsiteX1" fmla="*/ 10190 w 191165"/>
                    <a:gd name="connsiteY1" fmla="*/ 52387 h 52659"/>
                    <a:gd name="connsiteX2" fmla="*/ 191165 w 191165"/>
                    <a:gd name="connsiteY2" fmla="*/ 19050 h 52659"/>
                    <a:gd name="connsiteX0" fmla="*/ 22585 w 189273"/>
                    <a:gd name="connsiteY0" fmla="*/ 0 h 57631"/>
                    <a:gd name="connsiteX1" fmla="*/ 8298 w 189273"/>
                    <a:gd name="connsiteY1" fmla="*/ 52387 h 57631"/>
                    <a:gd name="connsiteX2" fmla="*/ 189273 w 189273"/>
                    <a:gd name="connsiteY2" fmla="*/ 19050 h 57631"/>
                    <a:gd name="connsiteX0" fmla="*/ 22585 w 189273"/>
                    <a:gd name="connsiteY0" fmla="*/ 0 h 58839"/>
                    <a:gd name="connsiteX1" fmla="*/ 8298 w 189273"/>
                    <a:gd name="connsiteY1" fmla="*/ 52387 h 58839"/>
                    <a:gd name="connsiteX2" fmla="*/ 189273 w 189273"/>
                    <a:gd name="connsiteY2" fmla="*/ 19050 h 58839"/>
                    <a:gd name="connsiteX0" fmla="*/ 19284 w 193116"/>
                    <a:gd name="connsiteY0" fmla="*/ 0 h 55326"/>
                    <a:gd name="connsiteX1" fmla="*/ 12141 w 193116"/>
                    <a:gd name="connsiteY1" fmla="*/ 54769 h 55326"/>
                    <a:gd name="connsiteX2" fmla="*/ 193116 w 193116"/>
                    <a:gd name="connsiteY2" fmla="*/ 21432 h 55326"/>
                  </a:gdLst>
                  <a:ahLst/>
                  <a:cxnLst>
                    <a:cxn ang="0">
                      <a:pos x="connsiteX0" y="connsiteY0"/>
                    </a:cxn>
                    <a:cxn ang="0">
                      <a:pos x="connsiteX1" y="connsiteY1"/>
                    </a:cxn>
                    <a:cxn ang="0">
                      <a:pos x="connsiteX2" y="connsiteY2"/>
                    </a:cxn>
                  </a:cxnLst>
                  <a:rect l="l" t="t" r="r" b="b"/>
                  <a:pathLst>
                    <a:path w="193116" h="55326">
                      <a:moveTo>
                        <a:pt x="19284" y="0"/>
                      </a:moveTo>
                      <a:cubicBezTo>
                        <a:pt x="14522" y="17462"/>
                        <a:pt x="-16831" y="51197"/>
                        <a:pt x="12141" y="54769"/>
                      </a:cubicBezTo>
                      <a:cubicBezTo>
                        <a:pt x="41113" y="58341"/>
                        <a:pt x="132791" y="44451"/>
                        <a:pt x="193116" y="21432"/>
                      </a:cubicBezTo>
                    </a:path>
                  </a:pathLst>
                </a:custGeom>
                <a:noFill/>
                <a:ln w="12700" cap="rnd">
                  <a:solidFill>
                    <a:srgbClr val="BF0000">
                      <a:alpha val="6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6793694" y="2078834"/>
                  <a:ext cx="102405" cy="230982"/>
                </a:xfrm>
                <a:custGeom>
                  <a:avLst/>
                  <a:gdLst>
                    <a:gd name="connsiteX0" fmla="*/ 0 w 95250"/>
                    <a:gd name="connsiteY0" fmla="*/ 204788 h 204788"/>
                    <a:gd name="connsiteX1" fmla="*/ 95250 w 95250"/>
                    <a:gd name="connsiteY1" fmla="*/ 142875 h 204788"/>
                    <a:gd name="connsiteX2" fmla="*/ 0 w 95250"/>
                    <a:gd name="connsiteY2" fmla="*/ 138113 h 204788"/>
                    <a:gd name="connsiteX3" fmla="*/ 85725 w 95250"/>
                    <a:gd name="connsiteY3" fmla="*/ 0 h 204788"/>
                    <a:gd name="connsiteX0" fmla="*/ 31 w 95281"/>
                    <a:gd name="connsiteY0" fmla="*/ 204788 h 204788"/>
                    <a:gd name="connsiteX1" fmla="*/ 95281 w 95281"/>
                    <a:gd name="connsiteY1" fmla="*/ 142875 h 204788"/>
                    <a:gd name="connsiteX2" fmla="*/ 31 w 95281"/>
                    <a:gd name="connsiteY2" fmla="*/ 138113 h 204788"/>
                    <a:gd name="connsiteX3" fmla="*/ 85756 w 95281"/>
                    <a:gd name="connsiteY3" fmla="*/ 0 h 204788"/>
                    <a:gd name="connsiteX0" fmla="*/ 2232 w 97482"/>
                    <a:gd name="connsiteY0" fmla="*/ 204788 h 204788"/>
                    <a:gd name="connsiteX1" fmla="*/ 97482 w 97482"/>
                    <a:gd name="connsiteY1" fmla="*/ 142875 h 204788"/>
                    <a:gd name="connsiteX2" fmla="*/ 2232 w 97482"/>
                    <a:gd name="connsiteY2" fmla="*/ 138113 h 204788"/>
                    <a:gd name="connsiteX3" fmla="*/ 87957 w 97482"/>
                    <a:gd name="connsiteY3" fmla="*/ 0 h 204788"/>
                    <a:gd name="connsiteX0" fmla="*/ 11 w 102405"/>
                    <a:gd name="connsiteY0" fmla="*/ 230982 h 230982"/>
                    <a:gd name="connsiteX1" fmla="*/ 95261 w 102405"/>
                    <a:gd name="connsiteY1" fmla="*/ 169069 h 230982"/>
                    <a:gd name="connsiteX2" fmla="*/ 11 w 102405"/>
                    <a:gd name="connsiteY2" fmla="*/ 164307 h 230982"/>
                    <a:gd name="connsiteX3" fmla="*/ 102405 w 102405"/>
                    <a:gd name="connsiteY3" fmla="*/ 0 h 230982"/>
                    <a:gd name="connsiteX0" fmla="*/ 11 w 102405"/>
                    <a:gd name="connsiteY0" fmla="*/ 230982 h 230982"/>
                    <a:gd name="connsiteX1" fmla="*/ 95261 w 102405"/>
                    <a:gd name="connsiteY1" fmla="*/ 169069 h 230982"/>
                    <a:gd name="connsiteX2" fmla="*/ 11 w 102405"/>
                    <a:gd name="connsiteY2" fmla="*/ 164307 h 230982"/>
                    <a:gd name="connsiteX3" fmla="*/ 102405 w 102405"/>
                    <a:gd name="connsiteY3" fmla="*/ 0 h 230982"/>
                  </a:gdLst>
                  <a:ahLst/>
                  <a:cxnLst>
                    <a:cxn ang="0">
                      <a:pos x="connsiteX0" y="connsiteY0"/>
                    </a:cxn>
                    <a:cxn ang="0">
                      <a:pos x="connsiteX1" y="connsiteY1"/>
                    </a:cxn>
                    <a:cxn ang="0">
                      <a:pos x="connsiteX2" y="connsiteY2"/>
                    </a:cxn>
                    <a:cxn ang="0">
                      <a:pos x="connsiteX3" y="connsiteY3"/>
                    </a:cxn>
                  </a:cxnLst>
                  <a:rect l="l" t="t" r="r" b="b"/>
                  <a:pathLst>
                    <a:path w="102405" h="230982">
                      <a:moveTo>
                        <a:pt x="11" y="230982"/>
                      </a:moveTo>
                      <a:lnTo>
                        <a:pt x="95261" y="169069"/>
                      </a:lnTo>
                      <a:cubicBezTo>
                        <a:pt x="95261" y="157957"/>
                        <a:pt x="-1180" y="192485"/>
                        <a:pt x="11" y="164307"/>
                      </a:cubicBezTo>
                      <a:cubicBezTo>
                        <a:pt x="1202" y="136129"/>
                        <a:pt x="54780" y="43657"/>
                        <a:pt x="102405" y="0"/>
                      </a:cubicBezTo>
                    </a:path>
                  </a:pathLst>
                </a:custGeom>
                <a:noFill/>
                <a:ln w="12700" cap="rnd">
                  <a:solidFill>
                    <a:srgbClr val="BF0000">
                      <a:alpha val="6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1"/>
                <p:cNvSpPr/>
                <p:nvPr/>
              </p:nvSpPr>
              <p:spPr>
                <a:xfrm>
                  <a:off x="6477001" y="2381250"/>
                  <a:ext cx="130969" cy="71438"/>
                </a:xfrm>
                <a:custGeom>
                  <a:avLst/>
                  <a:gdLst>
                    <a:gd name="connsiteX0" fmla="*/ 130969 w 130969"/>
                    <a:gd name="connsiteY0" fmla="*/ 0 h 71438"/>
                    <a:gd name="connsiteX1" fmla="*/ 0 w 130969"/>
                    <a:gd name="connsiteY1" fmla="*/ 71438 h 71438"/>
                  </a:gdLst>
                  <a:ahLst/>
                  <a:cxnLst>
                    <a:cxn ang="0">
                      <a:pos x="connsiteX0" y="connsiteY0"/>
                    </a:cxn>
                    <a:cxn ang="0">
                      <a:pos x="connsiteX1" y="connsiteY1"/>
                    </a:cxn>
                  </a:cxnLst>
                  <a:rect l="l" t="t" r="r" b="b"/>
                  <a:pathLst>
                    <a:path w="130969" h="71438">
                      <a:moveTo>
                        <a:pt x="130969" y="0"/>
                      </a:moveTo>
                      <a:lnTo>
                        <a:pt x="0" y="71438"/>
                      </a:lnTo>
                    </a:path>
                  </a:pathLst>
                </a:custGeom>
                <a:noFill/>
                <a:ln w="12700" cap="rnd">
                  <a:solidFill>
                    <a:srgbClr val="BF0000">
                      <a:alpha val="6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22"/>
                <p:cNvSpPr/>
                <p:nvPr/>
              </p:nvSpPr>
              <p:spPr>
                <a:xfrm>
                  <a:off x="6529388" y="2395538"/>
                  <a:ext cx="150018" cy="80962"/>
                </a:xfrm>
                <a:custGeom>
                  <a:avLst/>
                  <a:gdLst>
                    <a:gd name="connsiteX0" fmla="*/ 150018 w 150018"/>
                    <a:gd name="connsiteY0" fmla="*/ 0 h 80962"/>
                    <a:gd name="connsiteX1" fmla="*/ 0 w 150018"/>
                    <a:gd name="connsiteY1" fmla="*/ 80962 h 80962"/>
                  </a:gdLst>
                  <a:ahLst/>
                  <a:cxnLst>
                    <a:cxn ang="0">
                      <a:pos x="connsiteX0" y="connsiteY0"/>
                    </a:cxn>
                    <a:cxn ang="0">
                      <a:pos x="connsiteX1" y="connsiteY1"/>
                    </a:cxn>
                  </a:cxnLst>
                  <a:rect l="l" t="t" r="r" b="b"/>
                  <a:pathLst>
                    <a:path w="150018" h="80962">
                      <a:moveTo>
                        <a:pt x="150018" y="0"/>
                      </a:moveTo>
                      <a:lnTo>
                        <a:pt x="0" y="80962"/>
                      </a:lnTo>
                    </a:path>
                  </a:pathLst>
                </a:custGeom>
                <a:noFill/>
                <a:ln w="12700" cap="rnd">
                  <a:solidFill>
                    <a:srgbClr val="BF0000">
                      <a:alpha val="6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a:xfrm>
                  <a:off x="6536531" y="2431256"/>
                  <a:ext cx="154782" cy="90488"/>
                </a:xfrm>
                <a:custGeom>
                  <a:avLst/>
                  <a:gdLst>
                    <a:gd name="connsiteX0" fmla="*/ 154782 w 154782"/>
                    <a:gd name="connsiteY0" fmla="*/ 0 h 90488"/>
                    <a:gd name="connsiteX1" fmla="*/ 0 w 154782"/>
                    <a:gd name="connsiteY1" fmla="*/ 90488 h 90488"/>
                  </a:gdLst>
                  <a:ahLst/>
                  <a:cxnLst>
                    <a:cxn ang="0">
                      <a:pos x="connsiteX0" y="connsiteY0"/>
                    </a:cxn>
                    <a:cxn ang="0">
                      <a:pos x="connsiteX1" y="connsiteY1"/>
                    </a:cxn>
                  </a:cxnLst>
                  <a:rect l="l" t="t" r="r" b="b"/>
                  <a:pathLst>
                    <a:path w="154782" h="90488">
                      <a:moveTo>
                        <a:pt x="154782" y="0"/>
                      </a:moveTo>
                      <a:lnTo>
                        <a:pt x="0" y="90488"/>
                      </a:lnTo>
                    </a:path>
                  </a:pathLst>
                </a:custGeom>
                <a:noFill/>
                <a:ln w="12700" cap="rnd">
                  <a:solidFill>
                    <a:srgbClr val="BF0000">
                      <a:alpha val="6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pic>
        <p:nvPicPr>
          <p:cNvPr id="8" name="Picture 7">
            <a:extLst>
              <a:ext uri="{FF2B5EF4-FFF2-40B4-BE49-F238E27FC236}">
                <a16:creationId xmlns:a16="http://schemas.microsoft.com/office/drawing/2014/main" xmlns="" id="{2CD2910B-D024-4CB2-93EB-1288FBD974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75260"/>
            <a:ext cx="9144000" cy="6507480"/>
          </a:xfrm>
          <a:prstGeom prst="rect">
            <a:avLst/>
          </a:prstGeom>
        </p:spPr>
      </p:pic>
      <p:sp>
        <p:nvSpPr>
          <p:cNvPr id="2" name="Text Placeholder 1"/>
          <p:cNvSpPr>
            <a:spLocks noGrp="1"/>
          </p:cNvSpPr>
          <p:nvPr>
            <p:ph type="body" sz="quarter" idx="10"/>
          </p:nvPr>
        </p:nvSpPr>
        <p:spPr/>
        <p:txBody>
          <a:bodyPr/>
          <a:lstStyle/>
          <a:p>
            <a:r>
              <a:rPr lang="en-US" dirty="0"/>
              <a:t>Inscription mentioning Yahweh, from Beth </a:t>
            </a:r>
            <a:r>
              <a:rPr lang="en-US" dirty="0" err="1"/>
              <a:t>Loya</a:t>
            </a:r>
            <a:r>
              <a:rPr lang="en-US" dirty="0"/>
              <a:t>, 6th century BC</a:t>
            </a:r>
          </a:p>
        </p:txBody>
      </p:sp>
      <p:sp>
        <p:nvSpPr>
          <p:cNvPr id="3" name="Text Placeholder 2"/>
          <p:cNvSpPr>
            <a:spLocks noGrp="1"/>
          </p:cNvSpPr>
          <p:nvPr>
            <p:ph type="body" sz="quarter" idx="12"/>
          </p:nvPr>
        </p:nvSpPr>
        <p:spPr/>
        <p:txBody>
          <a:bodyPr/>
          <a:lstStyle/>
          <a:p>
            <a:r>
              <a:rPr lang="en-US" dirty="0"/>
              <a:t>1:8</a:t>
            </a:r>
          </a:p>
        </p:txBody>
      </p:sp>
      <p:sp>
        <p:nvSpPr>
          <p:cNvPr id="4" name="Title 3"/>
          <p:cNvSpPr>
            <a:spLocks noGrp="1"/>
          </p:cNvSpPr>
          <p:nvPr>
            <p:ph type="title"/>
          </p:nvPr>
        </p:nvSpPr>
        <p:spPr/>
        <p:txBody>
          <a:bodyPr/>
          <a:lstStyle/>
          <a:p>
            <a:r>
              <a:rPr lang="en-US" dirty="0"/>
              <a:t>May Yahweh deal kindly with you, as you have dealt with the dead and with me</a:t>
            </a:r>
          </a:p>
        </p:txBody>
      </p:sp>
    </p:spTree>
    <p:extLst>
      <p:ext uri="{BB962C8B-B14F-4D97-AF65-F5344CB8AC3E}">
        <p14:creationId xmlns:p14="http://schemas.microsoft.com/office/powerpoint/2010/main" val="146377599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E805F236-CB69-4740-9E60-8A08B71554C0}"/>
              </a:ext>
            </a:extLst>
          </p:cNvPr>
          <p:cNvSpPr>
            <a:spLocks noGrp="1"/>
          </p:cNvSpPr>
          <p:nvPr>
            <p:ph type="body" sz="quarter" idx="10"/>
          </p:nvPr>
        </p:nvSpPr>
        <p:spPr/>
        <p:txBody>
          <a:bodyPr/>
          <a:lstStyle/>
          <a:p>
            <a:r>
              <a:rPr lang="en-US" dirty="0"/>
              <a:t>Four-room house at Tell el-Umeiri, 12th century BC</a:t>
            </a:r>
          </a:p>
        </p:txBody>
      </p:sp>
      <p:sp>
        <p:nvSpPr>
          <p:cNvPr id="3" name="Text Placeholder 2">
            <a:extLst>
              <a:ext uri="{FF2B5EF4-FFF2-40B4-BE49-F238E27FC236}">
                <a16:creationId xmlns="" xmlns:a16="http://schemas.microsoft.com/office/drawing/2014/main" id="{2773F73F-A281-450A-84B6-ECAD25BD2E96}"/>
              </a:ext>
            </a:extLst>
          </p:cNvPr>
          <p:cNvSpPr>
            <a:spLocks noGrp="1"/>
          </p:cNvSpPr>
          <p:nvPr>
            <p:ph type="body" sz="quarter" idx="12"/>
          </p:nvPr>
        </p:nvSpPr>
        <p:spPr/>
        <p:txBody>
          <a:bodyPr/>
          <a:lstStyle/>
          <a:p>
            <a:r>
              <a:rPr lang="en-US" dirty="0"/>
              <a:t>1:9</a:t>
            </a:r>
          </a:p>
        </p:txBody>
      </p:sp>
      <p:sp>
        <p:nvSpPr>
          <p:cNvPr id="4" name="Title 3">
            <a:extLst>
              <a:ext uri="{FF2B5EF4-FFF2-40B4-BE49-F238E27FC236}">
                <a16:creationId xmlns="" xmlns:a16="http://schemas.microsoft.com/office/drawing/2014/main" id="{02CA4DF3-CCA8-4217-9F9D-6A8389BB66EE}"/>
              </a:ext>
            </a:extLst>
          </p:cNvPr>
          <p:cNvSpPr>
            <a:spLocks noGrp="1"/>
          </p:cNvSpPr>
          <p:nvPr>
            <p:ph type="title"/>
          </p:nvPr>
        </p:nvSpPr>
        <p:spPr/>
        <p:txBody>
          <a:bodyPr/>
          <a:lstStyle/>
          <a:p>
            <a:r>
              <a:rPr lang="en-US" dirty="0"/>
              <a:t>May Yahweh grant that you may find rest, each of you in the house of her husband</a:t>
            </a:r>
          </a:p>
        </p:txBody>
      </p:sp>
      <p:pic>
        <p:nvPicPr>
          <p:cNvPr id="6" name="Picture 5">
            <a:extLst>
              <a:ext uri="{FF2B5EF4-FFF2-40B4-BE49-F238E27FC236}">
                <a16:creationId xmlns="" xmlns:a16="http://schemas.microsoft.com/office/drawing/2014/main" id="{EB422F5F-7F03-4B7A-AB63-192FD82518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10351720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7900" y="0"/>
            <a:ext cx="4642866" cy="6858000"/>
          </a:xfrm>
          <a:prstGeom prst="rect">
            <a:avLst/>
          </a:prstGeom>
        </p:spPr>
      </p:pic>
      <p:sp>
        <p:nvSpPr>
          <p:cNvPr id="2" name="Text Placeholder 1"/>
          <p:cNvSpPr>
            <a:spLocks noGrp="1"/>
          </p:cNvSpPr>
          <p:nvPr>
            <p:ph type="body" sz="quarter" idx="10"/>
          </p:nvPr>
        </p:nvSpPr>
        <p:spPr/>
        <p:txBody>
          <a:bodyPr/>
          <a:lstStyle/>
          <a:p>
            <a:r>
              <a:rPr lang="en-US" dirty="0"/>
              <a:t>Bedouin saluting at a wedding</a:t>
            </a:r>
          </a:p>
        </p:txBody>
      </p:sp>
      <p:sp>
        <p:nvSpPr>
          <p:cNvPr id="3" name="Text Placeholder 2"/>
          <p:cNvSpPr>
            <a:spLocks noGrp="1"/>
          </p:cNvSpPr>
          <p:nvPr>
            <p:ph type="body" sz="quarter" idx="12"/>
          </p:nvPr>
        </p:nvSpPr>
        <p:spPr/>
        <p:txBody>
          <a:bodyPr/>
          <a:lstStyle/>
          <a:p>
            <a:r>
              <a:rPr lang="en-US"/>
              <a:t>1:9</a:t>
            </a:r>
          </a:p>
        </p:txBody>
      </p:sp>
      <p:sp>
        <p:nvSpPr>
          <p:cNvPr id="4" name="Title 3"/>
          <p:cNvSpPr>
            <a:spLocks noGrp="1"/>
          </p:cNvSpPr>
          <p:nvPr>
            <p:ph type="title"/>
          </p:nvPr>
        </p:nvSpPr>
        <p:spPr/>
        <p:txBody>
          <a:bodyPr/>
          <a:lstStyle/>
          <a:p>
            <a:r>
              <a:rPr lang="en-US" dirty="0"/>
              <a:t>Then she kissed them, and they lifted up their voice and wept</a:t>
            </a:r>
          </a:p>
        </p:txBody>
      </p:sp>
    </p:spTree>
    <p:extLst>
      <p:ext uri="{BB962C8B-B14F-4D97-AF65-F5344CB8AC3E}">
        <p14:creationId xmlns:p14="http://schemas.microsoft.com/office/powerpoint/2010/main" val="277401835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one building&#10;&#10;Description generated with high confidence">
            <a:extLst>
              <a:ext uri="{FF2B5EF4-FFF2-40B4-BE49-F238E27FC236}">
                <a16:creationId xmlns="" xmlns:a16="http://schemas.microsoft.com/office/drawing/2014/main" id="{647A567C-883E-4686-AD9C-F242D151A2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Relief of mourning women, from Saqqara, late 18th–early 19th dynasty</a:t>
            </a:r>
          </a:p>
        </p:txBody>
      </p:sp>
      <p:sp>
        <p:nvSpPr>
          <p:cNvPr id="3" name="Text Placeholder 2"/>
          <p:cNvSpPr>
            <a:spLocks noGrp="1"/>
          </p:cNvSpPr>
          <p:nvPr>
            <p:ph type="body" sz="quarter" idx="12"/>
          </p:nvPr>
        </p:nvSpPr>
        <p:spPr/>
        <p:txBody>
          <a:bodyPr/>
          <a:lstStyle/>
          <a:p>
            <a:r>
              <a:rPr lang="en-US"/>
              <a:t>1:9</a:t>
            </a:r>
          </a:p>
        </p:txBody>
      </p:sp>
      <p:sp>
        <p:nvSpPr>
          <p:cNvPr id="4" name="Title 3"/>
          <p:cNvSpPr>
            <a:spLocks noGrp="1"/>
          </p:cNvSpPr>
          <p:nvPr>
            <p:ph type="title"/>
          </p:nvPr>
        </p:nvSpPr>
        <p:spPr/>
        <p:txBody>
          <a:bodyPr/>
          <a:lstStyle/>
          <a:p>
            <a:r>
              <a:rPr lang="en-US" dirty="0"/>
              <a:t>Then she kissed them, and they lifted up their voice and wept</a:t>
            </a:r>
          </a:p>
        </p:txBody>
      </p:sp>
    </p:spTree>
    <p:extLst>
      <p:ext uri="{BB962C8B-B14F-4D97-AF65-F5344CB8AC3E}">
        <p14:creationId xmlns:p14="http://schemas.microsoft.com/office/powerpoint/2010/main" val="162813185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“Judah” street sign in Jerusalem</a:t>
            </a:r>
          </a:p>
        </p:txBody>
      </p:sp>
      <p:sp>
        <p:nvSpPr>
          <p:cNvPr id="3" name="Text Placeholder 2"/>
          <p:cNvSpPr>
            <a:spLocks noGrp="1"/>
          </p:cNvSpPr>
          <p:nvPr>
            <p:ph type="body" sz="quarter" idx="12"/>
          </p:nvPr>
        </p:nvSpPr>
        <p:spPr/>
        <p:txBody>
          <a:bodyPr/>
          <a:lstStyle/>
          <a:p>
            <a:r>
              <a:rPr lang="en-US"/>
              <a:t>1:10</a:t>
            </a:r>
          </a:p>
        </p:txBody>
      </p:sp>
      <p:sp>
        <p:nvSpPr>
          <p:cNvPr id="4" name="Title 3"/>
          <p:cNvSpPr>
            <a:spLocks noGrp="1"/>
          </p:cNvSpPr>
          <p:nvPr>
            <p:ph type="title"/>
          </p:nvPr>
        </p:nvSpPr>
        <p:spPr/>
        <p:txBody>
          <a:bodyPr/>
          <a:lstStyle/>
          <a:p>
            <a:r>
              <a:rPr lang="en-US" dirty="0"/>
              <a:t>And they said to her, “No we will return with you to your people”</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81000"/>
            <a:ext cx="9144000" cy="6080798"/>
          </a:xfrm>
          <a:prstGeom prst="rect">
            <a:avLst/>
          </a:prstGeom>
        </p:spPr>
      </p:pic>
    </p:spTree>
    <p:extLst>
      <p:ext uri="{BB962C8B-B14F-4D97-AF65-F5344CB8AC3E}">
        <p14:creationId xmlns:p14="http://schemas.microsoft.com/office/powerpoint/2010/main" val="224427836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D314F334-0835-4689-B97C-C929EBD25AC7}"/>
              </a:ext>
            </a:extLst>
          </p:cNvPr>
          <p:cNvSpPr>
            <a:spLocks noGrp="1"/>
          </p:cNvSpPr>
          <p:nvPr>
            <p:ph type="body" sz="quarter" idx="10"/>
          </p:nvPr>
        </p:nvSpPr>
        <p:spPr/>
        <p:txBody>
          <a:bodyPr/>
          <a:lstStyle/>
          <a:p>
            <a:r>
              <a:rPr lang="en-US" dirty="0"/>
              <a:t>Flock and Bedouin tent at </a:t>
            </a:r>
            <a:r>
              <a:rPr lang="en-US" dirty="0" err="1"/>
              <a:t>Balu</a:t>
            </a:r>
            <a:r>
              <a:rPr lang="en-US" dirty="0"/>
              <a:t> in the land of Moab</a:t>
            </a:r>
          </a:p>
        </p:txBody>
      </p:sp>
      <p:sp>
        <p:nvSpPr>
          <p:cNvPr id="3" name="Text Placeholder 2">
            <a:extLst>
              <a:ext uri="{FF2B5EF4-FFF2-40B4-BE49-F238E27FC236}">
                <a16:creationId xmlns="" xmlns:a16="http://schemas.microsoft.com/office/drawing/2014/main" id="{ED6AE511-994A-40FA-8427-9B26EB072A36}"/>
              </a:ext>
            </a:extLst>
          </p:cNvPr>
          <p:cNvSpPr>
            <a:spLocks noGrp="1"/>
          </p:cNvSpPr>
          <p:nvPr>
            <p:ph type="body" sz="quarter" idx="12"/>
          </p:nvPr>
        </p:nvSpPr>
        <p:spPr/>
        <p:txBody>
          <a:bodyPr/>
          <a:lstStyle/>
          <a:p>
            <a:r>
              <a:rPr lang="en-US" dirty="0"/>
              <a:t>1:11</a:t>
            </a:r>
          </a:p>
        </p:txBody>
      </p:sp>
      <p:sp>
        <p:nvSpPr>
          <p:cNvPr id="4" name="Title 3">
            <a:extLst>
              <a:ext uri="{FF2B5EF4-FFF2-40B4-BE49-F238E27FC236}">
                <a16:creationId xmlns="" xmlns:a16="http://schemas.microsoft.com/office/drawing/2014/main" id="{7F1D6714-0B54-4BD4-91D5-537556AAE2DC}"/>
              </a:ext>
            </a:extLst>
          </p:cNvPr>
          <p:cNvSpPr>
            <a:spLocks noGrp="1"/>
          </p:cNvSpPr>
          <p:nvPr>
            <p:ph type="title"/>
          </p:nvPr>
        </p:nvSpPr>
        <p:spPr/>
        <p:txBody>
          <a:bodyPr/>
          <a:lstStyle/>
          <a:p>
            <a:r>
              <a:rPr lang="en-US" dirty="0"/>
              <a:t>Return, my daughters</a:t>
            </a:r>
          </a:p>
        </p:txBody>
      </p:sp>
      <p:pic>
        <p:nvPicPr>
          <p:cNvPr id="6" name="Picture 5">
            <a:extLst>
              <a:ext uri="{FF2B5EF4-FFF2-40B4-BE49-F238E27FC236}">
                <a16:creationId xmlns="" xmlns:a16="http://schemas.microsoft.com/office/drawing/2014/main" id="{AD54826B-9383-497E-A0F1-676163A76D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42622748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E:\0Projects\Dalman aerial photos\sr\032 Bethlehem south.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D:\Aerials Judah Mitchell sr\Dead Sea area\Nahal Arnon aerial from west2, tb q010703.jpg"/>
</p:tagLst>
</file>

<file path=ppt/tags/tag3.xml><?xml version="1.0" encoding="utf-8"?>
<p:tagLst xmlns:a="http://schemas.openxmlformats.org/drawingml/2006/main" xmlns:r="http://schemas.openxmlformats.org/officeDocument/2006/relationships" xmlns:p="http://schemas.openxmlformats.org/presentationml/2006/main">
  <p:tag name="PHOTO" val="TRUE"/>
  <p:tag name="FILENAME" val="D:\Aerials Judah Mitchell sr\Dead Sea area\Nahal Arnon aerial from west2, tb q010703.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50</TotalTime>
  <Words>13543</Words>
  <Application>Microsoft Office PowerPoint</Application>
  <PresentationFormat>On-screen Show (4:3)</PresentationFormat>
  <Paragraphs>1154</Paragraphs>
  <Slides>141</Slides>
  <Notes>141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141</vt:i4>
      </vt:variant>
    </vt:vector>
  </HeadingPairs>
  <TitlesOfParts>
    <vt:vector size="146" baseType="lpstr">
      <vt:lpstr>ＭＳ Ｐゴシック</vt:lpstr>
      <vt:lpstr>Arial</vt:lpstr>
      <vt:lpstr>Calibri</vt:lpstr>
      <vt:lpstr>Times New Roman</vt:lpstr>
      <vt:lpstr>PhotoCompanion</vt:lpstr>
      <vt:lpstr>RUTH 1</vt:lpstr>
      <vt:lpstr>In the days when the judges governed</vt:lpstr>
      <vt:lpstr>In the days when the judges governed, there was a famine in the land</vt:lpstr>
      <vt:lpstr>In the days when the judges governed, there was a famine in the land</vt:lpstr>
      <vt:lpstr>In the days when the judges governed, there was a famine in the land</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A certain man from Bethlehem of Judah went to sojourn in the land of Moab</vt:lpstr>
      <vt:lpstr>He and his wife and his two sons</vt:lpstr>
      <vt:lpstr>The name of the man was Elimelech, and the name of his wife was Naomi</vt:lpstr>
      <vt:lpstr>The names of his two sons were Mahlon and Chilion, Ephrathites of Bethlehem of Judah</vt:lpstr>
      <vt:lpstr>Ephrathites of Bethlehem of Judah</vt:lpstr>
      <vt:lpstr>Ephrathites of Bethlehem of Judah</vt:lpstr>
      <vt:lpstr>They went into the country of Moab, and remained there</vt:lpstr>
      <vt:lpstr>And Elimelech, Naomi’s husband, died</vt:lpstr>
      <vt:lpstr>And Elimelech, Naomi’s husband, died, and she was left with her two sons</vt:lpstr>
      <vt:lpstr>And they took Moabite wives; the name of the one was Orpah and the name of the other Ruth</vt:lpstr>
      <vt:lpstr>And they took Moabite wives; the name of the one was Orpah and the name of the other Ruth</vt:lpstr>
      <vt:lpstr>And they took Moabite wives; the name of the one was Orpah and the name of the other Ruth</vt:lpstr>
      <vt:lpstr>Both Mahlon and Chilion also died, and the woman was bereft of her two sons and her husband</vt:lpstr>
      <vt:lpstr>Then she arose with her daughters-in-law, that she might return from the country of Moab</vt:lpstr>
      <vt:lpstr>She had heard in the country of Moab that Yahweh had visited His people by giving them bread</vt:lpstr>
      <vt:lpstr>She had heard in the country of Moab that Yahweh had visited His people by giving them bread</vt:lpstr>
      <vt:lpstr>She had heard in the country of Moab that Yahweh had visited His people by giving them bread</vt:lpstr>
      <vt:lpstr>She had heard in the country of Moab that Yahweh had visited His people by giving them bread</vt:lpstr>
      <vt:lpstr>And they went on the road to return to the land of Judah</vt:lpstr>
      <vt:lpstr>And they went on the road to return to the land of Judah</vt:lpstr>
      <vt:lpstr>And they went on the road to return to the land of Judah</vt:lpstr>
      <vt:lpstr>And they went on the road to return to the land of Judah</vt:lpstr>
      <vt:lpstr>And they went on the road to return to the land of Judah</vt:lpstr>
      <vt:lpstr>And they went on the road to return to the land of Judah</vt:lpstr>
      <vt:lpstr>And they went on the road to return to the land of Judah</vt:lpstr>
      <vt:lpstr>And they went on the road to return to the land of Judah</vt:lpstr>
      <vt:lpstr>And they went on the road to return to the land of Judah</vt:lpstr>
      <vt:lpstr>And they went on the road to return to the land of Judah</vt:lpstr>
      <vt:lpstr>And they went on the road to return to the land of Judah</vt:lpstr>
      <vt:lpstr>And they went on the road to return to the land of Judah</vt:lpstr>
      <vt:lpstr>And they went on the road to return to the land of Judah</vt:lpstr>
      <vt:lpstr>And they went on the road to return to the land of Judah</vt:lpstr>
      <vt:lpstr>And they went on the road to return to the land of Judah</vt:lpstr>
      <vt:lpstr>And they went on the road to return to the land of Judah</vt:lpstr>
      <vt:lpstr>And they went on the road to return to the land of Judah</vt:lpstr>
      <vt:lpstr>And they went on the road to return to the land of Judah</vt:lpstr>
      <vt:lpstr>Naomi said to her two daughters-in-law, “Go, return each of you to her mother’s house”</vt:lpstr>
      <vt:lpstr>May Yahweh deal kindly with you, as you have dealt with the dead and with me</vt:lpstr>
      <vt:lpstr>May Yahweh deal kindly with you, as you have dealt with the dead and with me</vt:lpstr>
      <vt:lpstr>May Yahweh grant that you may find rest, each of you in the house of her husband</vt:lpstr>
      <vt:lpstr>Then she kissed them, and they lifted up their voice and wept</vt:lpstr>
      <vt:lpstr>Then she kissed them, and they lifted up their voice and wept</vt:lpstr>
      <vt:lpstr>And they said to her, “No we will return with you to your people”</vt:lpstr>
      <vt:lpstr>Return, my daughters</vt:lpstr>
      <vt:lpstr>Return, my daughters</vt:lpstr>
      <vt:lpstr>Return, my daughters</vt:lpstr>
      <vt:lpstr>Return, my daughters. Why should you go with me? Do I have more sons in my womb?</vt:lpstr>
      <vt:lpstr>I am too old to have a husband</vt:lpstr>
      <vt:lpstr>If I should bear sons, would you therefore wait until they were grown?</vt:lpstr>
      <vt:lpstr>The hand of Yahweh has gone out against me</vt:lpstr>
      <vt:lpstr>And they lifted up their voice and wept again</vt:lpstr>
      <vt:lpstr>And Orpah kissed her mother-in-law, but Ruth clung to her</vt:lpstr>
      <vt:lpstr>Your sister-in-law has gone back to her people</vt:lpstr>
      <vt:lpstr>Your sister-in-law has gone back to her people and to her gods</vt:lpstr>
      <vt:lpstr>Your sister-in-law has gone back to her people and to her gods</vt:lpstr>
      <vt:lpstr>Your sister-in-law has gone back to her people and to her gods</vt:lpstr>
      <vt:lpstr>Wherever you lodge, I will lodge</vt:lpstr>
      <vt:lpstr>Wherever you lodge, I will lodge</vt:lpstr>
      <vt:lpstr>Wherever you lodge, I will lodge</vt:lpstr>
      <vt:lpstr>Wherever you lodge, I will lodge</vt:lpstr>
      <vt:lpstr>Your people will be my people, and your God my God</vt:lpstr>
      <vt:lpstr>Where you die I will die, and I will be buried there</vt:lpstr>
      <vt:lpstr>May Yahweh do so to me, and more also, if anything but death parts me from you</vt:lpstr>
      <vt:lpstr>So the two of them went on until they came to Bethlehem</vt:lpstr>
      <vt:lpstr>So the two of them went on until they came to Bethlehem</vt:lpstr>
      <vt:lpstr>So the two of them went on until they came to Bethlehem</vt:lpstr>
      <vt:lpstr>So the two of them went on until they came to Bethlehem</vt:lpstr>
      <vt:lpstr>So the two of them went on until they came to Bethlehem</vt:lpstr>
      <vt:lpstr>When they came to Bethlehem, the whole town was stirred</vt:lpstr>
      <vt:lpstr>When they came to Bethlehem, the whole town was stirred</vt:lpstr>
      <vt:lpstr>When they came to Bethlehem, the whole town was stirred</vt:lpstr>
      <vt:lpstr>The women said, “Can this be Naomi?”</vt:lpstr>
      <vt:lpstr>Do not call me “Naomi”; call me “Mara,” because the Almighty has dealt very bitterly with me</vt:lpstr>
      <vt:lpstr>I went out full, and Yahweh has brought me back empty</vt:lpstr>
      <vt:lpstr>And they came to Bethlehem at the beginning of barley harvest</vt:lpstr>
      <vt:lpstr>And they came to Bethlehem at the beginning of barley harvest</vt:lpstr>
      <vt:lpstr>And they came to Bethlehem at the beginning of barley harvest</vt:lpstr>
      <vt:lpstr>And they came to Bethlehem at the beginning of barley harvest</vt:lpstr>
      <vt:lpstr>And they came to Bethlehem at the beginning of barley harvest</vt:lpstr>
      <vt:lpstr>And they came to Bethlehem at the beginning of barley harvest</vt:lpstr>
      <vt:lpstr>And they came to Bethlehem at the beginning of barley harvest</vt:lpstr>
      <vt:lpstr>And they came to Bethlehem at the beginning of barley harvest</vt:lpstr>
      <vt:lpstr>And they came to Bethlehem at the beginning of barley harvest</vt:lpstr>
      <vt:lpstr>And they came to Bethlehem at the beginning of barley harvest</vt:lpstr>
      <vt:lpstr>And they came to Bethlehem at the beginning of barley harvest</vt:lpstr>
      <vt:lpstr>And they came to Bethlehem at the beginning of barley harvest</vt:lpstr>
    </vt:vector>
  </TitlesOfParts>
  <Company>BiblePlaces.com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Ruth 1, Photo Companion to the Bible</dc:title>
  <dc:subject>Photo Companion to the Bible</dc:subject>
  <dc:creator>BiblePlaces.com</dc:creator>
  <cp:lastModifiedBy>Charity Udd</cp:lastModifiedBy>
  <cp:revision>12</cp:revision>
  <dcterms:created xsi:type="dcterms:W3CDTF">2019-10-09T03:34:37Z</dcterms:created>
  <dcterms:modified xsi:type="dcterms:W3CDTF">2021-01-19T19:54:32Z</dcterms:modified>
</cp:coreProperties>
</file>