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9"/>
  </p:notesMasterIdLst>
  <p:sldIdLst>
    <p:sldId id="395" r:id="rId2"/>
    <p:sldId id="367" r:id="rId3"/>
    <p:sldId id="368" r:id="rId4"/>
    <p:sldId id="293" r:id="rId5"/>
    <p:sldId id="369" r:id="rId6"/>
    <p:sldId id="366" r:id="rId7"/>
    <p:sldId id="370" r:id="rId8"/>
    <p:sldId id="295" r:id="rId9"/>
    <p:sldId id="371" r:id="rId10"/>
    <p:sldId id="372" r:id="rId11"/>
    <p:sldId id="373" r:id="rId12"/>
    <p:sldId id="374" r:id="rId13"/>
    <p:sldId id="297" r:id="rId14"/>
    <p:sldId id="298" r:id="rId15"/>
    <p:sldId id="375" r:id="rId16"/>
    <p:sldId id="365" r:id="rId17"/>
    <p:sldId id="376" r:id="rId18"/>
    <p:sldId id="397" r:id="rId19"/>
    <p:sldId id="377" r:id="rId20"/>
    <p:sldId id="380" r:id="rId21"/>
    <p:sldId id="382" r:id="rId22"/>
    <p:sldId id="381" r:id="rId23"/>
    <p:sldId id="302" r:id="rId24"/>
    <p:sldId id="383" r:id="rId25"/>
    <p:sldId id="384" r:id="rId26"/>
    <p:sldId id="307" r:id="rId27"/>
    <p:sldId id="308" r:id="rId28"/>
    <p:sldId id="309" r:id="rId29"/>
    <p:sldId id="311" r:id="rId30"/>
    <p:sldId id="312" r:id="rId31"/>
    <p:sldId id="314" r:id="rId32"/>
    <p:sldId id="315" r:id="rId33"/>
    <p:sldId id="316" r:id="rId34"/>
    <p:sldId id="317" r:id="rId35"/>
    <p:sldId id="319" r:id="rId36"/>
    <p:sldId id="394" r:id="rId37"/>
    <p:sldId id="318" r:id="rId38"/>
    <p:sldId id="321" r:id="rId39"/>
    <p:sldId id="322" r:id="rId40"/>
    <p:sldId id="323" r:id="rId41"/>
    <p:sldId id="324" r:id="rId42"/>
    <p:sldId id="325" r:id="rId43"/>
    <p:sldId id="326" r:id="rId44"/>
    <p:sldId id="327" r:id="rId45"/>
    <p:sldId id="328" r:id="rId46"/>
    <p:sldId id="329" r:id="rId47"/>
    <p:sldId id="330" r:id="rId48"/>
    <p:sldId id="387" r:id="rId49"/>
    <p:sldId id="391" r:id="rId50"/>
    <p:sldId id="332" r:id="rId51"/>
    <p:sldId id="388" r:id="rId52"/>
    <p:sldId id="389" r:id="rId53"/>
    <p:sldId id="392" r:id="rId54"/>
    <p:sldId id="390" r:id="rId55"/>
    <p:sldId id="336" r:id="rId56"/>
    <p:sldId id="337" r:id="rId57"/>
    <p:sldId id="338" r:id="rId58"/>
    <p:sldId id="340" r:id="rId59"/>
    <p:sldId id="341" r:id="rId60"/>
    <p:sldId id="344" r:id="rId61"/>
    <p:sldId id="342" r:id="rId62"/>
    <p:sldId id="385" r:id="rId63"/>
    <p:sldId id="346" r:id="rId64"/>
    <p:sldId id="347" r:id="rId65"/>
    <p:sldId id="350" r:id="rId66"/>
    <p:sldId id="351" r:id="rId67"/>
    <p:sldId id="352" r:id="rId68"/>
    <p:sldId id="396" r:id="rId69"/>
    <p:sldId id="354" r:id="rId70"/>
    <p:sldId id="364" r:id="rId71"/>
    <p:sldId id="356" r:id="rId72"/>
    <p:sldId id="357" r:id="rId73"/>
    <p:sldId id="358" r:id="rId74"/>
    <p:sldId id="359" r:id="rId75"/>
    <p:sldId id="360" r:id="rId76"/>
    <p:sldId id="361" r:id="rId77"/>
    <p:sldId id="393"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000"/>
    <a:srgbClr val="FEFFFF"/>
    <a:srgbClr val="FEFF00"/>
    <a:srgbClr val="FFFFFF"/>
    <a:srgbClr val="000000"/>
    <a:srgbClr val="CC00CC"/>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06590D-BA15-4C3D-844A-8F5ACC2CFAC3}" v="5" dt="2020-09-29T16:53:03.2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85311" autoAdjust="0"/>
  </p:normalViewPr>
  <p:slideViewPr>
    <p:cSldViewPr>
      <p:cViewPr varScale="1">
        <p:scale>
          <a:sx n="60" d="100"/>
          <a:sy n="60" d="100"/>
        </p:scale>
        <p:origin x="154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158"/>
    </p:cViewPr>
  </p:sorterViewPr>
  <p:notesViewPr>
    <p:cSldViewPr>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y Bolen" userId="8e338a04f9f07398" providerId="LiveId" clId="{AC06590D-BA15-4C3D-844A-8F5ACC2CFAC3}"/>
    <pc:docChg chg="custSel modSld">
      <pc:chgData name="Bethany Bolen" userId="8e338a04f9f07398" providerId="LiveId" clId="{AC06590D-BA15-4C3D-844A-8F5ACC2CFAC3}" dt="2020-09-29T16:53:11.478" v="38" actId="167"/>
      <pc:docMkLst>
        <pc:docMk/>
      </pc:docMkLst>
      <pc:sldChg chg="addSp delSp modSp mod">
        <pc:chgData name="Bethany Bolen" userId="8e338a04f9f07398" providerId="LiveId" clId="{AC06590D-BA15-4C3D-844A-8F5ACC2CFAC3}" dt="2020-09-29T16:52:02.847" v="4" actId="478"/>
        <pc:sldMkLst>
          <pc:docMk/>
          <pc:sldMk cId="2611944772" sldId="317"/>
        </pc:sldMkLst>
        <pc:picChg chg="add mod ord">
          <ac:chgData name="Bethany Bolen" userId="8e338a04f9f07398" providerId="LiveId" clId="{AC06590D-BA15-4C3D-844A-8F5ACC2CFAC3}" dt="2020-09-29T16:52:01.987" v="3" actId="167"/>
          <ac:picMkLst>
            <pc:docMk/>
            <pc:sldMk cId="2611944772" sldId="317"/>
            <ac:picMk id="6" creationId="{ED9037EF-577A-44FB-B2C7-E013F93DEEAB}"/>
          </ac:picMkLst>
        </pc:picChg>
        <pc:picChg chg="del">
          <ac:chgData name="Bethany Bolen" userId="8e338a04f9f07398" providerId="LiveId" clId="{AC06590D-BA15-4C3D-844A-8F5ACC2CFAC3}" dt="2020-09-29T16:52:02.847" v="4" actId="478"/>
          <ac:picMkLst>
            <pc:docMk/>
            <pc:sldMk cId="2611944772" sldId="317"/>
            <ac:picMk id="7" creationId="{00000000-0000-0000-0000-000000000000}"/>
          </ac:picMkLst>
        </pc:picChg>
      </pc:sldChg>
      <pc:sldChg chg="addSp delSp modSp mod">
        <pc:chgData name="Bethany Bolen" userId="8e338a04f9f07398" providerId="LiveId" clId="{AC06590D-BA15-4C3D-844A-8F5ACC2CFAC3}" dt="2020-09-29T16:52:16.044" v="9" actId="478"/>
        <pc:sldMkLst>
          <pc:docMk/>
          <pc:sldMk cId="642303727" sldId="354"/>
        </pc:sldMkLst>
        <pc:picChg chg="del">
          <ac:chgData name="Bethany Bolen" userId="8e338a04f9f07398" providerId="LiveId" clId="{AC06590D-BA15-4C3D-844A-8F5ACC2CFAC3}" dt="2020-09-29T16:52:16.044" v="9" actId="478"/>
          <ac:picMkLst>
            <pc:docMk/>
            <pc:sldMk cId="642303727" sldId="354"/>
            <ac:picMk id="6" creationId="{12F4245A-4DF0-48E0-A875-0FD36C554943}"/>
          </ac:picMkLst>
        </pc:picChg>
        <pc:picChg chg="add mod ord">
          <ac:chgData name="Bethany Bolen" userId="8e338a04f9f07398" providerId="LiveId" clId="{AC06590D-BA15-4C3D-844A-8F5ACC2CFAC3}" dt="2020-09-29T16:52:14.927" v="8" actId="167"/>
          <ac:picMkLst>
            <pc:docMk/>
            <pc:sldMk cId="642303727" sldId="354"/>
            <ac:picMk id="9" creationId="{47DB0465-466F-4FB1-A721-66B45FF44FB2}"/>
          </ac:picMkLst>
        </pc:picChg>
      </pc:sldChg>
      <pc:sldChg chg="addSp delSp modSp mod">
        <pc:chgData name="Bethany Bolen" userId="8e338a04f9f07398" providerId="LiveId" clId="{AC06590D-BA15-4C3D-844A-8F5ACC2CFAC3}" dt="2020-09-29T16:53:11.478" v="38" actId="167"/>
        <pc:sldMkLst>
          <pc:docMk/>
          <pc:sldMk cId="1236424448" sldId="361"/>
        </pc:sldMkLst>
        <pc:picChg chg="add mod ord modCrop">
          <ac:chgData name="Bethany Bolen" userId="8e338a04f9f07398" providerId="LiveId" clId="{AC06590D-BA15-4C3D-844A-8F5ACC2CFAC3}" dt="2020-09-29T16:53:11.478" v="38" actId="167"/>
          <ac:picMkLst>
            <pc:docMk/>
            <pc:sldMk cId="1236424448" sldId="361"/>
            <ac:picMk id="6" creationId="{D3D58CCD-3720-4557-BFE4-5F8D4943B10B}"/>
          </ac:picMkLst>
        </pc:picChg>
        <pc:picChg chg="del">
          <ac:chgData name="Bethany Bolen" userId="8e338a04f9f07398" providerId="LiveId" clId="{AC06590D-BA15-4C3D-844A-8F5ACC2CFAC3}" dt="2020-09-29T16:53:03.227" v="34" actId="478"/>
          <ac:picMkLst>
            <pc:docMk/>
            <pc:sldMk cId="1236424448" sldId="361"/>
            <ac:picMk id="2050" creationId="{00000000-0000-0000-0000-000000000000}"/>
          </ac:picMkLst>
        </pc:picChg>
      </pc:sldChg>
      <pc:sldChg chg="addSp delSp modSp mod">
        <pc:chgData name="Bethany Bolen" userId="8e338a04f9f07398" providerId="LiveId" clId="{AC06590D-BA15-4C3D-844A-8F5ACC2CFAC3}" dt="2020-09-29T16:52:51.173" v="20" actId="478"/>
        <pc:sldMkLst>
          <pc:docMk/>
          <pc:sldMk cId="1440692693" sldId="364"/>
        </pc:sldMkLst>
        <pc:picChg chg="add del mod modCrop">
          <ac:chgData name="Bethany Bolen" userId="8e338a04f9f07398" providerId="LiveId" clId="{AC06590D-BA15-4C3D-844A-8F5ACC2CFAC3}" dt="2020-09-29T16:52:51.173" v="20" actId="478"/>
          <ac:picMkLst>
            <pc:docMk/>
            <pc:sldMk cId="1440692693" sldId="364"/>
            <ac:picMk id="6" creationId="{D44B85CC-72D6-4FD5-8991-597386A512C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CCC14-810E-455D-A119-B200546DAE01}" type="datetimeFigureOut">
              <a:rPr lang="en-US" smtClean="0"/>
              <a:t>3/5/2022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4946A3-FD68-4E77-9DEF-1E7536A4AD96}" type="slidenum">
              <a:rPr lang="en-US" smtClean="0"/>
              <a:t>‹#›</a:t>
            </a:fld>
            <a:endParaRPr lang="en-US"/>
          </a:p>
        </p:txBody>
      </p:sp>
    </p:spTree>
    <p:extLst>
      <p:ext uri="{BB962C8B-B14F-4D97-AF65-F5344CB8AC3E}">
        <p14:creationId xmlns:p14="http://schemas.microsoft.com/office/powerpoint/2010/main" val="313795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a:solidFill>
                  <a:schemeClr val="tx1"/>
                </a:solidFill>
                <a:effectLst/>
                <a:latin typeface="+mn-lt"/>
                <a:ea typeface="+mn-ea"/>
                <a:cs typeface="+mn-cs"/>
              </a:rPr>
              <a:t>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is an image-rich resource for Bible students, teachers, and researchers. Just as a librarian stocks the shelves with as many relevant materials as possible, so we have tried to provide a broad selection of images. We do not expect many situations where someone will need, desire, or even approve of every image, but our goal is that you will find in this “library” whatever it is you are looking for. </a:t>
            </a:r>
          </a:p>
          <a:p>
            <a:endParaRPr lang="en-US" sz="1100" kern="1200" dirty="0">
              <a:solidFill>
                <a:schemeClr val="tx1"/>
              </a:solidFill>
              <a:effectLst/>
              <a:latin typeface="+mn-lt"/>
              <a:ea typeface="+mn-ea"/>
              <a:cs typeface="+mn-cs"/>
            </a:endParaRPr>
          </a:p>
          <a:p>
            <a:pPr rtl="0"/>
            <a:r>
              <a:rPr lang="en-US" sz="1100" b="1" kern="1200" dirty="0">
                <a:solidFill>
                  <a:schemeClr val="tx1"/>
                </a:solidFill>
                <a:effectLst/>
                <a:latin typeface="+mn-lt"/>
                <a:ea typeface="+mn-ea"/>
                <a:cs typeface="+mn-cs"/>
              </a:rPr>
              <a:t>Credits:</a:t>
            </a:r>
            <a:r>
              <a:rPr lang="en-US" sz="1100" kern="1200" dirty="0">
                <a:solidFill>
                  <a:schemeClr val="tx1"/>
                </a:solidFill>
                <a:effectLst/>
                <a:latin typeface="+mn-lt"/>
                <a:ea typeface="+mn-ea"/>
                <a:cs typeface="+mn-cs"/>
              </a:rPr>
              <a:t> The primary creators of this presentation are Todd Bolen, Steven D. Anderson, Chris McKinny, and A.D. Riddle. The photographs have an individual file code which usually includes the initials of the photographer. Other images have additional credit or source information.</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Updates:</a:t>
            </a:r>
            <a:r>
              <a:rPr lang="en-US" sz="1100" kern="1200" dirty="0">
                <a:solidFill>
                  <a:schemeClr val="tx1"/>
                </a:solidFill>
                <a:effectLst/>
                <a:latin typeface="+mn-lt"/>
                <a:ea typeface="+mn-ea"/>
                <a:cs typeface="+mn-cs"/>
              </a:rPr>
              <a:t> We plan to update this collection as we are able. We welcome your suggestions for improving this resource (photocompanion@bibleplaces.com). If you have purchased the Ruth volume, you may access the most recent version of the Ruth presentations at this private link: http://www.BiblePlaces.com/PCB-Ruth-updates30150/</a:t>
            </a:r>
          </a:p>
          <a:p>
            <a:endParaRPr lang="en-US" sz="1100"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Copyright:</a:t>
            </a:r>
            <a:r>
              <a:rPr lang="en-US" sz="1100" kern="1200" dirty="0">
                <a:solidFill>
                  <a:schemeClr val="tx1"/>
                </a:solidFill>
                <a:effectLst/>
                <a:latin typeface="+mn-lt"/>
                <a:ea typeface="+mn-ea"/>
                <a:cs typeface="+mn-cs"/>
              </a:rPr>
              <a:t> This photo collection is protected by copyright law and may not be distributed without written permission from BiblePlaces.com. Slide notes should be treated as any other copyrighted written material, with credit given when quoting from these notes.</a:t>
            </a:r>
          </a:p>
          <a:p>
            <a:endParaRPr lang="en-US" sz="110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For more information, see our complete “Introduction to the </a:t>
            </a:r>
            <a:r>
              <a:rPr lang="en-US" sz="1100" i="1" kern="1200" dirty="0">
                <a:solidFill>
                  <a:schemeClr val="tx1"/>
                </a:solidFill>
                <a:effectLst/>
                <a:latin typeface="+mn-lt"/>
                <a:ea typeface="+mn-ea"/>
                <a:cs typeface="+mn-cs"/>
              </a:rPr>
              <a:t>Photo Companion to the Bible</a:t>
            </a:r>
            <a:r>
              <a:rPr lang="en-US" sz="1100" kern="1200" dirty="0">
                <a:solidFill>
                  <a:schemeClr val="tx1"/>
                </a:solidFill>
                <a:effectLst/>
                <a:latin typeface="+mn-lt"/>
                <a:ea typeface="+mn-ea"/>
                <a:cs typeface="+mn-cs"/>
              </a:rPr>
              <a:t>” online at http://www.BiblePlaces.com/Intro-Photo-Companion-Bible/. Here you will find more information about photo selection, explanatory notes, Bible translation, credit information, and copyright allowances. </a:t>
            </a:r>
          </a:p>
        </p:txBody>
      </p:sp>
      <p:sp>
        <p:nvSpPr>
          <p:cNvPr id="4" name="Slide Number Placeholder 3"/>
          <p:cNvSpPr>
            <a:spLocks noGrp="1"/>
          </p:cNvSpPr>
          <p:nvPr>
            <p:ph type="sldNum" sz="quarter" idx="10"/>
          </p:nvPr>
        </p:nvSpPr>
        <p:spPr/>
        <p:txBody>
          <a:bodyPr/>
          <a:lstStyle/>
          <a:p>
            <a:fld id="{4E4946A3-FD68-4E77-9DEF-1E7536A4AD96}" type="slidenum">
              <a:rPr lang="en-US" smtClean="0"/>
              <a:t>1</a:t>
            </a:fld>
            <a:endParaRPr lang="en-US"/>
          </a:p>
        </p:txBody>
      </p:sp>
    </p:spTree>
    <p:extLst>
      <p:ext uri="{BB962C8B-B14F-4D97-AF65-F5344CB8AC3E}">
        <p14:creationId xmlns:p14="http://schemas.microsoft.com/office/powerpoint/2010/main" val="545799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city gate of Dan was larger and more impressive than that of the insignificant village of Bethlehem. Bethlehem was not only a small agricultural village, but gates in the earlier Iron I period were less substantial than those constructed under the strong central governments of Jerusalem and Samaria.</a:t>
            </a:r>
          </a:p>
          <a:p>
            <a:endParaRPr lang="en-US" dirty="0"/>
          </a:p>
          <a:p>
            <a:r>
              <a:rPr lang="en-US" dirty="0"/>
              <a:t>adr1305061735</a:t>
            </a:r>
          </a:p>
        </p:txBody>
      </p:sp>
      <p:sp>
        <p:nvSpPr>
          <p:cNvPr id="4" name="Slide Number Placeholder 3"/>
          <p:cNvSpPr>
            <a:spLocks noGrp="1"/>
          </p:cNvSpPr>
          <p:nvPr>
            <p:ph type="sldNum" sz="quarter" idx="10"/>
          </p:nvPr>
        </p:nvSpPr>
        <p:spPr/>
        <p:txBody>
          <a:bodyPr/>
          <a:lstStyle/>
          <a:p>
            <a:fld id="{4E4946A3-FD68-4E77-9DEF-1E7536A4AD96}" type="slidenum">
              <a:rPr lang="en-US" smtClean="0"/>
              <a:t>10</a:t>
            </a:fld>
            <a:endParaRPr lang="en-US"/>
          </a:p>
        </p:txBody>
      </p:sp>
    </p:spTree>
    <p:extLst>
      <p:ext uri="{BB962C8B-B14F-4D97-AF65-F5344CB8AC3E}">
        <p14:creationId xmlns:p14="http://schemas.microsoft.com/office/powerpoint/2010/main" val="822870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adr1305061727</a:t>
            </a:r>
          </a:p>
        </p:txBody>
      </p:sp>
      <p:sp>
        <p:nvSpPr>
          <p:cNvPr id="4" name="Slide Number Placeholder 3"/>
          <p:cNvSpPr>
            <a:spLocks noGrp="1"/>
          </p:cNvSpPr>
          <p:nvPr>
            <p:ph type="sldNum" sz="quarter" idx="10"/>
          </p:nvPr>
        </p:nvSpPr>
        <p:spPr/>
        <p:txBody>
          <a:bodyPr/>
          <a:lstStyle/>
          <a:p>
            <a:fld id="{4E4946A3-FD68-4E77-9DEF-1E7536A4AD96}" type="slidenum">
              <a:rPr lang="en-US" smtClean="0"/>
              <a:t>11</a:t>
            </a:fld>
            <a:endParaRPr lang="en-US"/>
          </a:p>
        </p:txBody>
      </p:sp>
    </p:spTree>
    <p:extLst>
      <p:ext uri="{BB962C8B-B14F-4D97-AF65-F5344CB8AC3E}">
        <p14:creationId xmlns:p14="http://schemas.microsoft.com/office/powerpoint/2010/main" val="1654386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 not know whether Bethlehem’s gate had chambers, and if it did, how large they were. The main gate of Dan provides an impressive image of four large chambers which would have been ideally suited for meetings of the city’s elders as well as for commerce, storage, and security.</a:t>
            </a:r>
          </a:p>
          <a:p>
            <a:endParaRPr lang="en-US" dirty="0"/>
          </a:p>
          <a:p>
            <a:r>
              <a:rPr lang="en-US" dirty="0"/>
              <a:t>tb052907069</a:t>
            </a:r>
          </a:p>
        </p:txBody>
      </p:sp>
      <p:sp>
        <p:nvSpPr>
          <p:cNvPr id="4" name="Slide Number Placeholder 3"/>
          <p:cNvSpPr>
            <a:spLocks noGrp="1"/>
          </p:cNvSpPr>
          <p:nvPr>
            <p:ph type="sldNum" sz="quarter" idx="10"/>
          </p:nvPr>
        </p:nvSpPr>
        <p:spPr/>
        <p:txBody>
          <a:bodyPr/>
          <a:lstStyle/>
          <a:p>
            <a:fld id="{4E4946A3-FD68-4E77-9DEF-1E7536A4AD96}" type="slidenum">
              <a:rPr lang="en-US" smtClean="0"/>
              <a:t>12</a:t>
            </a:fld>
            <a:endParaRPr lang="en-US"/>
          </a:p>
        </p:txBody>
      </p:sp>
    </p:spTree>
    <p:extLst>
      <p:ext uri="{BB962C8B-B14F-4D97-AF65-F5344CB8AC3E}">
        <p14:creationId xmlns:p14="http://schemas.microsoft.com/office/powerpoint/2010/main" val="4053277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“ruler’s podium” at Dan was the seat of the governor of</a:t>
            </a:r>
            <a:r>
              <a:rPr lang="en-US" baseline="0" dirty="0"/>
              <a:t> the city, which was one of Ahab’s most important towns. The significance of the gate as a place for commerce, agriculture, and governance is clearly seen in 1 Kings 22:10 and other passages. Though there is no reason to believe there was such a podium at Bethlehem, its presence here reflects the later development of governing functions in the city gate. The podium shown here is located between the main gate (visible on the right side) and the outer gate.</a:t>
            </a:r>
          </a:p>
          <a:p>
            <a:endParaRPr lang="en-US" dirty="0"/>
          </a:p>
          <a:p>
            <a:r>
              <a:rPr lang="en-US" dirty="0"/>
              <a:t>tb011500027</a:t>
            </a:r>
          </a:p>
        </p:txBody>
      </p:sp>
      <p:sp>
        <p:nvSpPr>
          <p:cNvPr id="4" name="Slide Number Placeholder 3"/>
          <p:cNvSpPr>
            <a:spLocks noGrp="1"/>
          </p:cNvSpPr>
          <p:nvPr>
            <p:ph type="sldNum" sz="quarter" idx="10"/>
          </p:nvPr>
        </p:nvSpPr>
        <p:spPr/>
        <p:txBody>
          <a:bodyPr/>
          <a:lstStyle/>
          <a:p>
            <a:fld id="{4E4946A3-FD68-4E77-9DEF-1E7536A4AD96}" type="slidenum">
              <a:rPr lang="en-US" smtClean="0"/>
              <a:t>13</a:t>
            </a:fld>
            <a:endParaRPr lang="en-US"/>
          </a:p>
        </p:txBody>
      </p:sp>
    </p:spTree>
    <p:extLst>
      <p:ext uri="{BB962C8B-B14F-4D97-AF65-F5344CB8AC3E}">
        <p14:creationId xmlns:p14="http://schemas.microsoft.com/office/powerpoint/2010/main" val="2773348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Beersheba, a city of Judah, provides another example of a gatehouse that is contemporary with that at Dan. As with Dan, this gate structure is larger and more complex than would</a:t>
            </a:r>
            <a:r>
              <a:rPr lang="en-US" baseline="0" dirty="0"/>
              <a:t> have existed </a:t>
            </a:r>
            <a:r>
              <a:rPr lang="en-US" dirty="0"/>
              <a:t>at Bethlehem. But the functions seem to have been similar through the centuries. See the next slide for labels.</a:t>
            </a:r>
          </a:p>
          <a:p>
            <a:endParaRPr lang="en-US" dirty="0"/>
          </a:p>
          <a:p>
            <a:r>
              <a:rPr lang="en-US" dirty="0"/>
              <a:t>ws120616699</a:t>
            </a:r>
          </a:p>
        </p:txBody>
      </p:sp>
    </p:spTree>
    <p:extLst>
      <p:ext uri="{BB962C8B-B14F-4D97-AF65-F5344CB8AC3E}">
        <p14:creationId xmlns:p14="http://schemas.microsoft.com/office/powerpoint/2010/main" val="577999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Beersheba, a city of Judah, provides another example of a gatehouse that is contemporary with that at Dan. As with Dan, this gate structure is larger and more complex than would</a:t>
            </a:r>
            <a:r>
              <a:rPr lang="en-US" baseline="0" dirty="0"/>
              <a:t> have existed </a:t>
            </a:r>
            <a:r>
              <a:rPr lang="en-US" dirty="0"/>
              <a:t>at Bethlehem. But the functions seem to have been similar through the centuries. </a:t>
            </a:r>
          </a:p>
          <a:p>
            <a:endParaRPr lang="en-US" dirty="0"/>
          </a:p>
          <a:p>
            <a:r>
              <a:rPr lang="en-US" dirty="0"/>
              <a:t>ws120616699</a:t>
            </a:r>
          </a:p>
        </p:txBody>
      </p:sp>
    </p:spTree>
    <p:extLst>
      <p:ext uri="{BB962C8B-B14F-4D97-AF65-F5344CB8AC3E}">
        <p14:creationId xmlns:p14="http://schemas.microsoft.com/office/powerpoint/2010/main" val="1200064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approach to the city of Beersheba is clear from this aerial perspective. One came up the approach ramp, passed through the outer gate and continued up the road to the inner gate. See the next slide for labels.</a:t>
            </a:r>
          </a:p>
          <a:p>
            <a:endParaRPr lang="en-US" dirty="0"/>
          </a:p>
          <a:p>
            <a:r>
              <a:rPr lang="en-US" dirty="0"/>
              <a:t>ws12061670e</a:t>
            </a:r>
          </a:p>
        </p:txBody>
      </p:sp>
    </p:spTree>
    <p:extLst>
      <p:ext uri="{BB962C8B-B14F-4D97-AF65-F5344CB8AC3E}">
        <p14:creationId xmlns:p14="http://schemas.microsoft.com/office/powerpoint/2010/main" val="2918005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approach to the city of Beersheba is clear from this aerial perspective. One came up the approach ramp, passed through the outer gate and continued up the road to the inner gate. </a:t>
            </a:r>
          </a:p>
          <a:p>
            <a:endParaRPr lang="en-US" dirty="0"/>
          </a:p>
          <a:p>
            <a:r>
              <a:rPr lang="en-US" dirty="0"/>
              <a:t>ws12061670e</a:t>
            </a:r>
          </a:p>
        </p:txBody>
      </p:sp>
    </p:spTree>
    <p:extLst>
      <p:ext uri="{BB962C8B-B14F-4D97-AF65-F5344CB8AC3E}">
        <p14:creationId xmlns:p14="http://schemas.microsoft.com/office/powerpoint/2010/main" val="978444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model shows a typical Israelite village from the Iron I period, as known from archaeological excavations and surveys in the hill country of Manasseh, Ephraim, and Judah. The gate, with its approach road, provides the only access to the village. The gate shown here is a simple style, appropriate to a small village. This model was photographed in the Hecht Museum at the University of Haifa.</a:t>
            </a:r>
          </a:p>
          <a:p>
            <a:endParaRPr lang="en-US" dirty="0"/>
          </a:p>
          <a:p>
            <a:r>
              <a:rPr lang="en-US" dirty="0"/>
              <a:t>adr1805242800</a:t>
            </a:r>
          </a:p>
        </p:txBody>
      </p:sp>
    </p:spTree>
    <p:extLst>
      <p:ext uri="{BB962C8B-B14F-4D97-AF65-F5344CB8AC3E}">
        <p14:creationId xmlns:p14="http://schemas.microsoft.com/office/powerpoint/2010/main" val="3236575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19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provides a ground-level perspective of the inner gatehouse. As at Dan, the inner gate of Beersheba had four chambers that would have served the city’s governing, commercial, and security needs. In the case of Boaz, this image helps to visualize how the town elders sat down “in the city gate” to discuss important business.</a:t>
            </a:r>
          </a:p>
          <a:p>
            <a:endParaRPr lang="en-US" dirty="0"/>
          </a:p>
          <a:p>
            <a:r>
              <a:rPr lang="en-US" dirty="0"/>
              <a:t>tb060916632</a:t>
            </a:r>
          </a:p>
        </p:txBody>
      </p:sp>
    </p:spTree>
    <p:extLst>
      <p:ext uri="{BB962C8B-B14F-4D97-AF65-F5344CB8AC3E}">
        <p14:creationId xmlns:p14="http://schemas.microsoft.com/office/powerpoint/2010/main" val="821637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setting of the events of this chapter is Bethlehem, and so we begin this section with an aerial photograph of the area of ancient Bethlehem. See the next slide for labels. Unfortunately, few excavations have been done in Bethlehem, and none have revealed anything of the Iron Age village architecture or its gate. Thus the following slides will illustrate the nature of ancient gates from other sites.</a:t>
            </a:r>
          </a:p>
          <a:p>
            <a:endParaRPr lang="en-US" dirty="0"/>
          </a:p>
          <a:p>
            <a:r>
              <a:rPr lang="en-US" dirty="0"/>
              <a:t>ws110117673</a:t>
            </a:r>
          </a:p>
        </p:txBody>
      </p:sp>
    </p:spTree>
    <p:extLst>
      <p:ext uri="{BB962C8B-B14F-4D97-AF65-F5344CB8AC3E}">
        <p14:creationId xmlns:p14="http://schemas.microsoft.com/office/powerpoint/2010/main" val="2793875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walls and benches of the gate chamber have been restored, several times, since its excavation by Yohanan Aharoni in the 1970s.</a:t>
            </a:r>
          </a:p>
          <a:p>
            <a:endParaRPr lang="en-US" dirty="0"/>
          </a:p>
          <a:p>
            <a:r>
              <a:rPr lang="en-US" dirty="0"/>
              <a:t>tb052407948</a:t>
            </a:r>
          </a:p>
        </p:txBody>
      </p:sp>
    </p:spTree>
    <p:extLst>
      <p:ext uri="{BB962C8B-B14F-4D97-AF65-F5344CB8AC3E}">
        <p14:creationId xmlns:p14="http://schemas.microsoft.com/office/powerpoint/2010/main" val="2333844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example of a Judahite city with a multi-chambered gatehouse with preserved benches is at Gezer. This gate is dated to the time of Solomon, the great-great grandson of Boaz.</a:t>
            </a:r>
          </a:p>
          <a:p>
            <a:endParaRPr lang="en-US" dirty="0"/>
          </a:p>
          <a:p>
            <a:r>
              <a:rPr lang="en-US" dirty="0"/>
              <a:t>tb052007794</a:t>
            </a:r>
          </a:p>
        </p:txBody>
      </p:sp>
    </p:spTree>
    <p:extLst>
      <p:ext uri="{BB962C8B-B14F-4D97-AF65-F5344CB8AC3E}">
        <p14:creationId xmlns:p14="http://schemas.microsoft.com/office/powerpoint/2010/main" val="1222021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tb052007792</a:t>
            </a:r>
          </a:p>
        </p:txBody>
      </p:sp>
    </p:spTree>
    <p:extLst>
      <p:ext uri="{BB962C8B-B14F-4D97-AF65-F5344CB8AC3E}">
        <p14:creationId xmlns:p14="http://schemas.microsoft.com/office/powerpoint/2010/main" val="765474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photograph</a:t>
            </a:r>
            <a:r>
              <a:rPr lang="en-US" baseline="0" dirty="0"/>
              <a:t> was taken on Mount Gerizim while the Passover lambs were being prepared for roasting.</a:t>
            </a:r>
          </a:p>
          <a:p>
            <a:endParaRPr lang="en-US" dirty="0"/>
          </a:p>
          <a:p>
            <a:r>
              <a:rPr lang="en-US" dirty="0"/>
              <a:t>tb043007220</a:t>
            </a:r>
          </a:p>
        </p:txBody>
      </p:sp>
      <p:sp>
        <p:nvSpPr>
          <p:cNvPr id="4" name="Slide Number Placeholder 3"/>
          <p:cNvSpPr>
            <a:spLocks noGrp="1"/>
          </p:cNvSpPr>
          <p:nvPr>
            <p:ph type="sldNum" sz="quarter" idx="10"/>
          </p:nvPr>
        </p:nvSpPr>
        <p:spPr/>
        <p:txBody>
          <a:bodyPr/>
          <a:lstStyle/>
          <a:p>
            <a:fld id="{4E4946A3-FD68-4E77-9DEF-1E7536A4AD96}" type="slidenum">
              <a:rPr lang="en-US" smtClean="0"/>
              <a:t>23</a:t>
            </a:fld>
            <a:endParaRPr lang="en-US"/>
          </a:p>
        </p:txBody>
      </p:sp>
    </p:spTree>
    <p:extLst>
      <p:ext uri="{BB962C8B-B14F-4D97-AF65-F5344CB8AC3E}">
        <p14:creationId xmlns:p14="http://schemas.microsoft.com/office/powerpoint/2010/main" val="2663741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shows the impressive view that the ancient capital of Moab had of the surrounding landscape. Elimelech and his family may well have settled in the environs of this site. Because the name “Mizpah” means “view,” some have speculated that this was another name for the site. Ruth’s great-grandson David later brought his parents to Mizpah for safety during the time when King Saul was seeking to kill him (1 Sam 22:3). It is possible that David chose Mizpah because family from Ruth’s side lived here.</a:t>
            </a:r>
          </a:p>
          <a:p>
            <a:endParaRPr lang="en-US" dirty="0"/>
          </a:p>
          <a:p>
            <a:r>
              <a:rPr lang="en-US" dirty="0"/>
              <a:t>tb061404158</a:t>
            </a:r>
          </a:p>
        </p:txBody>
      </p:sp>
      <p:sp>
        <p:nvSpPr>
          <p:cNvPr id="4" name="Slide Number Placeholder 3"/>
          <p:cNvSpPr>
            <a:spLocks noGrp="1"/>
          </p:cNvSpPr>
          <p:nvPr>
            <p:ph type="sldNum" sz="quarter" idx="10"/>
          </p:nvPr>
        </p:nvSpPr>
        <p:spPr/>
        <p:txBody>
          <a:bodyPr/>
          <a:lstStyle/>
          <a:p>
            <a:fld id="{4E4946A3-FD68-4E77-9DEF-1E7536A4AD96}" type="slidenum">
              <a:rPr lang="en-US" smtClean="0"/>
              <a:t>24</a:t>
            </a:fld>
            <a:endParaRPr lang="en-US"/>
          </a:p>
        </p:txBody>
      </p:sp>
    </p:spTree>
    <p:extLst>
      <p:ext uri="{BB962C8B-B14F-4D97-AF65-F5344CB8AC3E}">
        <p14:creationId xmlns:p14="http://schemas.microsoft.com/office/powerpoint/2010/main" val="3496219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map 1-6 from the </a:t>
            </a:r>
            <a:r>
              <a:rPr lang="en-US" i="1" dirty="0"/>
              <a:t>Satellite Bible Atlas</a:t>
            </a:r>
            <a:r>
              <a:rPr lang="en-US" dirty="0"/>
              <a:t>, by William Schlegel. Used by permission. </a:t>
            </a:r>
          </a:p>
          <a:p>
            <a:endParaRPr lang="en-US" dirty="0"/>
          </a:p>
        </p:txBody>
      </p:sp>
    </p:spTree>
    <p:extLst>
      <p:ext uri="{BB962C8B-B14F-4D97-AF65-F5344CB8AC3E}">
        <p14:creationId xmlns:p14="http://schemas.microsoft.com/office/powerpoint/2010/main" val="1201650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26</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1925 and 1946.</a:t>
            </a:r>
          </a:p>
          <a:p>
            <a:endParaRPr lang="en-US" sz="1200" b="0" i="0" kern="1200" dirty="0">
              <a:solidFill>
                <a:schemeClr val="tx1"/>
              </a:solidFill>
              <a:effectLst/>
              <a:latin typeface="+mn-lt"/>
              <a:ea typeface="+mn-ea"/>
              <a:cs typeface="+mn-cs"/>
            </a:endParaRPr>
          </a:p>
          <a:p>
            <a:r>
              <a:rPr lang="en-US" sz="1200" dirty="0"/>
              <a:t>mat14350</a:t>
            </a:r>
            <a:endParaRPr lang="en-US" dirty="0"/>
          </a:p>
        </p:txBody>
      </p:sp>
    </p:spTree>
    <p:extLst>
      <p:ext uri="{BB962C8B-B14F-4D97-AF65-F5344CB8AC3E}">
        <p14:creationId xmlns:p14="http://schemas.microsoft.com/office/powerpoint/2010/main" val="2470438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tb102603552</a:t>
            </a:r>
            <a:endParaRPr lang="en-US" dirty="0"/>
          </a:p>
        </p:txBody>
      </p:sp>
    </p:spTree>
    <p:extLst>
      <p:ext uri="{BB962C8B-B14F-4D97-AF65-F5344CB8AC3E}">
        <p14:creationId xmlns:p14="http://schemas.microsoft.com/office/powerpoint/2010/main" val="3778788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28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a:t>
            </a:r>
            <a:r>
              <a:rPr lang="en-US" baseline="0" dirty="0"/>
              <a:t> side of the copper tablet is displayed upside-down. This is not uncommon in museums, especially where the other side of the tablet is also visible to viewers (right-side up). This tablet </a:t>
            </a:r>
            <a:r>
              <a:rPr lang="en-US" baseline="0"/>
              <a:t>was </a:t>
            </a:r>
            <a:r>
              <a:rPr lang="en-US" baseline="0" smtClean="0"/>
              <a:t>photographed at </a:t>
            </a:r>
            <a:r>
              <a:rPr lang="en-US" baseline="0" dirty="0"/>
              <a:t>the </a:t>
            </a:r>
            <a:r>
              <a:rPr lang="en-US" dirty="0"/>
              <a:t>Harvard Semitic Museum.</a:t>
            </a:r>
          </a:p>
          <a:p>
            <a:endParaRPr lang="en-US" dirty="0"/>
          </a:p>
          <a:p>
            <a:r>
              <a:rPr lang="en-US" dirty="0"/>
              <a:t>adr081125026</a:t>
            </a:r>
          </a:p>
        </p:txBody>
      </p:sp>
    </p:spTree>
    <p:extLst>
      <p:ext uri="{BB962C8B-B14F-4D97-AF65-F5344CB8AC3E}">
        <p14:creationId xmlns:p14="http://schemas.microsoft.com/office/powerpoint/2010/main" val="2755305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coinage was invented circa 600 BC, the medium of exchange was precious metals. This photograph shows a collection of many pieces of hacksilver used as currency by weight. This display was photographed at the Harvard Semitic Museum.</a:t>
            </a:r>
          </a:p>
          <a:p>
            <a:endParaRPr lang="en-US" dirty="0"/>
          </a:p>
          <a:p>
            <a:r>
              <a:rPr lang="en-US" dirty="0"/>
              <a:t>adr1711180984</a:t>
            </a:r>
          </a:p>
        </p:txBody>
      </p:sp>
      <p:sp>
        <p:nvSpPr>
          <p:cNvPr id="4" name="Slide Number Placeholder 3"/>
          <p:cNvSpPr>
            <a:spLocks noGrp="1"/>
          </p:cNvSpPr>
          <p:nvPr>
            <p:ph type="sldNum" sz="quarter" idx="10"/>
          </p:nvPr>
        </p:nvSpPr>
        <p:spPr/>
        <p:txBody>
          <a:bodyPr/>
          <a:lstStyle/>
          <a:p>
            <a:fld id="{4E4946A3-FD68-4E77-9DEF-1E7536A4AD96}" type="slidenum">
              <a:rPr lang="en-US" smtClean="0"/>
              <a:t>29</a:t>
            </a:fld>
            <a:endParaRPr lang="en-US"/>
          </a:p>
        </p:txBody>
      </p:sp>
    </p:spTree>
    <p:extLst>
      <p:ext uri="{BB962C8B-B14F-4D97-AF65-F5344CB8AC3E}">
        <p14:creationId xmlns:p14="http://schemas.microsoft.com/office/powerpoint/2010/main" val="2525761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setting of the events of this chapter is Bethlehem, and so we begin this section with an aerial photograph of the area of ancient Bethlehem. The label for the Church of the Nativity is provided as a modern reference point. Unfortunately, few excavations have been done in Bethlehem, and none have revealed anything of the Iron Age village architecture or its gate. Thus the following slides will illustrate the nature of ancient gates from other sites.</a:t>
            </a:r>
          </a:p>
          <a:p>
            <a:endParaRPr lang="en-US" dirty="0"/>
          </a:p>
          <a:p>
            <a:r>
              <a:rPr lang="en-US" dirty="0"/>
              <a:t>ws110117673</a:t>
            </a:r>
          </a:p>
        </p:txBody>
      </p:sp>
    </p:spTree>
    <p:extLst>
      <p:ext uri="{BB962C8B-B14F-4D97-AF65-F5344CB8AC3E}">
        <p14:creationId xmlns:p14="http://schemas.microsoft.com/office/powerpoint/2010/main" val="11127444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tb052505008</a:t>
            </a:r>
          </a:p>
        </p:txBody>
      </p:sp>
      <p:sp>
        <p:nvSpPr>
          <p:cNvPr id="4" name="Slide Number Placeholder 3"/>
          <p:cNvSpPr>
            <a:spLocks noGrp="1"/>
          </p:cNvSpPr>
          <p:nvPr>
            <p:ph type="sldNum" sz="quarter" idx="10"/>
          </p:nvPr>
        </p:nvSpPr>
        <p:spPr/>
        <p:txBody>
          <a:bodyPr/>
          <a:lstStyle/>
          <a:p>
            <a:fld id="{4E4946A3-FD68-4E77-9DEF-1E7536A4AD96}" type="slidenum">
              <a:rPr lang="en-US" smtClean="0"/>
              <a:t>30</a:t>
            </a:fld>
            <a:endParaRPr lang="en-US"/>
          </a:p>
        </p:txBody>
      </p:sp>
    </p:spTree>
    <p:extLst>
      <p:ext uri="{BB962C8B-B14F-4D97-AF65-F5344CB8AC3E}">
        <p14:creationId xmlns:p14="http://schemas.microsoft.com/office/powerpoint/2010/main" val="1741364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These tablets were photographed at the Harvard Semitic Museum.</a:t>
            </a:r>
          </a:p>
          <a:p>
            <a:endParaRPr lang="en-US" dirty="0"/>
          </a:p>
          <a:p>
            <a:r>
              <a:rPr lang="en-US" dirty="0"/>
              <a:t>adr081125076</a:t>
            </a:r>
          </a:p>
        </p:txBody>
      </p:sp>
    </p:spTree>
    <p:extLst>
      <p:ext uri="{BB962C8B-B14F-4D97-AF65-F5344CB8AC3E}">
        <p14:creationId xmlns:p14="http://schemas.microsoft.com/office/powerpoint/2010/main" val="4996430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mat12953</a:t>
            </a:r>
            <a:endParaRPr lang="en-US" dirty="0"/>
          </a:p>
        </p:txBody>
      </p:sp>
    </p:spTree>
    <p:extLst>
      <p:ext uri="{BB962C8B-B14F-4D97-AF65-F5344CB8AC3E}">
        <p14:creationId xmlns:p14="http://schemas.microsoft.com/office/powerpoint/2010/main" val="1392920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Levirate marriage</a:t>
            </a:r>
            <a:r>
              <a:rPr lang="en-US" baseline="0" dirty="0"/>
              <a:t> is mentioned in the Bible in Genesis 38 (Tamar, Judah, and his sons) and in Deuteronomy 25:5-10. The practice in Ruth 3–4 seems to be a slightly different version of levirate marriage (i.e., kinsman redeemer). In short, the purpose of levirate marriage was to provide offspring for a deceased family member by marrying the wife of a deceased family member so that the deceased might not lose his inherited land (compare also Matt 22:28ff.). </a:t>
            </a:r>
            <a:r>
              <a:rPr lang="en-US" dirty="0"/>
              <a:t>This tablet, from several centuries earlier, records a case where a person needed to sell land in order to survive, but in order to keep the land within the “family,” a fictive father-son relationship was created through adoption. Then the adopted son (the buyer) “inherited” the land and gave a “gift” (payment for the land) to the father (the seller). This illustrates some of the customs known in the ancient Near East a few centuries before the time of Ruth. This tablet was photographed at the Harvard Semitic Museum.</a:t>
            </a:r>
          </a:p>
          <a:p>
            <a:endParaRPr lang="en-US" dirty="0"/>
          </a:p>
          <a:p>
            <a:r>
              <a:rPr lang="en-US" dirty="0"/>
              <a:t>tb072811221</a:t>
            </a:r>
          </a:p>
        </p:txBody>
      </p:sp>
      <p:sp>
        <p:nvSpPr>
          <p:cNvPr id="4" name="Slide Number Placeholder 3"/>
          <p:cNvSpPr>
            <a:spLocks noGrp="1"/>
          </p:cNvSpPr>
          <p:nvPr>
            <p:ph type="sldNum" sz="quarter" idx="10"/>
          </p:nvPr>
        </p:nvSpPr>
        <p:spPr/>
        <p:txBody>
          <a:bodyPr/>
          <a:lstStyle/>
          <a:p>
            <a:fld id="{4E4946A3-FD68-4E77-9DEF-1E7536A4AD96}" type="slidenum">
              <a:rPr lang="en-US" smtClean="0"/>
              <a:t>33</a:t>
            </a:fld>
            <a:endParaRPr lang="en-US"/>
          </a:p>
        </p:txBody>
      </p:sp>
    </p:spTree>
    <p:extLst>
      <p:ext uri="{BB962C8B-B14F-4D97-AF65-F5344CB8AC3E}">
        <p14:creationId xmlns:p14="http://schemas.microsoft.com/office/powerpoint/2010/main" val="1536003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tb092405378</a:t>
            </a:r>
          </a:p>
        </p:txBody>
      </p:sp>
    </p:spTree>
    <p:extLst>
      <p:ext uri="{BB962C8B-B14F-4D97-AF65-F5344CB8AC3E}">
        <p14:creationId xmlns:p14="http://schemas.microsoft.com/office/powerpoint/2010/main" val="29326990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sandals were photographed at the Egyptian Museum in Cairo.</a:t>
            </a:r>
          </a:p>
          <a:p>
            <a:endParaRPr lang="en-US" dirty="0"/>
          </a:p>
          <a:p>
            <a:r>
              <a:rPr lang="en-US" dirty="0"/>
              <a:t>adr1603194429</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35</a:t>
            </a:fld>
            <a:endParaRPr lang="en-US"/>
          </a:p>
        </p:txBody>
      </p:sp>
    </p:spTree>
    <p:extLst>
      <p:ext uri="{BB962C8B-B14F-4D97-AF65-F5344CB8AC3E}">
        <p14:creationId xmlns:p14="http://schemas.microsoft.com/office/powerpoint/2010/main" val="35015165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sandals were photographed at the Oriental Institute Museum at the </a:t>
            </a:r>
            <a:r>
              <a:rPr lang="en-US" baseline="0" dirty="0"/>
              <a:t>University of Chicago</a:t>
            </a:r>
            <a:r>
              <a:rPr lang="en-US" dirty="0"/>
              <a:t>.</a:t>
            </a:r>
          </a:p>
          <a:p>
            <a:endParaRPr lang="en-US" dirty="0"/>
          </a:p>
          <a:p>
            <a:r>
              <a:rPr lang="en-US" dirty="0"/>
              <a:t>adr1605121311</a:t>
            </a:r>
            <a:endParaRPr lang="en-US" baseline="0" dirty="0"/>
          </a:p>
        </p:txBody>
      </p:sp>
      <p:sp>
        <p:nvSpPr>
          <p:cNvPr id="4" name="Slide Number Placeholder 3"/>
          <p:cNvSpPr>
            <a:spLocks noGrp="1"/>
          </p:cNvSpPr>
          <p:nvPr>
            <p:ph type="sldNum" sz="quarter" idx="10"/>
          </p:nvPr>
        </p:nvSpPr>
        <p:spPr/>
        <p:txBody>
          <a:bodyPr/>
          <a:lstStyle/>
          <a:p>
            <a:fld id="{4E4946A3-FD68-4E77-9DEF-1E7536A4AD96}" type="slidenum">
              <a:rPr lang="en-US" smtClean="0"/>
              <a:t>36</a:t>
            </a:fld>
            <a:endParaRPr lang="en-US"/>
          </a:p>
        </p:txBody>
      </p:sp>
    </p:spTree>
    <p:extLst>
      <p:ext uri="{BB962C8B-B14F-4D97-AF65-F5344CB8AC3E}">
        <p14:creationId xmlns:p14="http://schemas.microsoft.com/office/powerpoint/2010/main" val="5165169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papyrus sandals </a:t>
            </a:r>
            <a:r>
              <a:rPr lang="en-US" baseline="0" dirty="0"/>
              <a:t>come from Egypt, circa 1580–1479 BC. This image comes from The Metropolitan Museum of Art, public domain, Rogers Fund and Gift of Edward S. Harkness, 1922, accession number </a:t>
            </a:r>
            <a:r>
              <a:rPr lang="en-US" sz="1200" b="0" i="0" kern="1200" dirty="0">
                <a:solidFill>
                  <a:schemeClr val="tx1"/>
                </a:solidFill>
                <a:effectLst/>
                <a:latin typeface="+mn-lt"/>
                <a:ea typeface="+mn-ea"/>
                <a:cs typeface="+mn-cs"/>
              </a:rPr>
              <a:t>22.3.20a, b, </a:t>
            </a:r>
            <a:r>
              <a:rPr lang="en-US" baseline="0" dirty="0"/>
              <a:t>http://metmuseum.org/art/collection/search/548840.</a:t>
            </a:r>
          </a:p>
          <a:p>
            <a:endParaRPr lang="en-US" baseline="0" dirty="0"/>
          </a:p>
          <a:p>
            <a:r>
              <a:rPr lang="en-US" baseline="0" dirty="0"/>
              <a:t>met548840</a:t>
            </a:r>
          </a:p>
        </p:txBody>
      </p:sp>
      <p:sp>
        <p:nvSpPr>
          <p:cNvPr id="4" name="Slide Number Placeholder 3"/>
          <p:cNvSpPr>
            <a:spLocks noGrp="1"/>
          </p:cNvSpPr>
          <p:nvPr>
            <p:ph type="sldNum" sz="quarter" idx="10"/>
          </p:nvPr>
        </p:nvSpPr>
        <p:spPr/>
        <p:txBody>
          <a:bodyPr/>
          <a:lstStyle/>
          <a:p>
            <a:fld id="{4E4946A3-FD68-4E77-9DEF-1E7536A4AD96}" type="slidenum">
              <a:rPr lang="en-US" smtClean="0"/>
              <a:t>37</a:t>
            </a:fld>
            <a:endParaRPr lang="en-US"/>
          </a:p>
        </p:txBody>
      </p:sp>
    </p:spTree>
    <p:extLst>
      <p:ext uri="{BB962C8B-B14F-4D97-AF65-F5344CB8AC3E}">
        <p14:creationId xmlns:p14="http://schemas.microsoft.com/office/powerpoint/2010/main" val="5384313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This tablet dates to circa 1400 BC and was photographed at the Harvard Semitic Museum.</a:t>
            </a:r>
          </a:p>
          <a:p>
            <a:endParaRPr lang="en-US" dirty="0"/>
          </a:p>
          <a:p>
            <a:r>
              <a:rPr lang="en-US" dirty="0"/>
              <a:t>tb072811193</a:t>
            </a:r>
          </a:p>
        </p:txBody>
      </p:sp>
    </p:spTree>
    <p:extLst>
      <p:ext uri="{BB962C8B-B14F-4D97-AF65-F5344CB8AC3E}">
        <p14:creationId xmlns:p14="http://schemas.microsoft.com/office/powerpoint/2010/main" val="118631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39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1900 and 1920.</a:t>
            </a:r>
          </a:p>
          <a:p>
            <a:endParaRPr lang="en-US" sz="1200" b="0" i="0" kern="1200" dirty="0">
              <a:solidFill>
                <a:schemeClr val="tx1"/>
              </a:solidFill>
              <a:effectLst/>
              <a:latin typeface="+mn-lt"/>
              <a:ea typeface="+mn-ea"/>
              <a:cs typeface="+mn-cs"/>
            </a:endParaRPr>
          </a:p>
          <a:p>
            <a:r>
              <a:rPr lang="en-US" dirty="0"/>
              <a:t>mat01341</a:t>
            </a:r>
          </a:p>
        </p:txBody>
      </p:sp>
    </p:spTree>
    <p:extLst>
      <p:ext uri="{BB962C8B-B14F-4D97-AF65-F5344CB8AC3E}">
        <p14:creationId xmlns:p14="http://schemas.microsoft.com/office/powerpoint/2010/main" val="3036105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the next slide for labels. This photo takes us several hundred years forward in time as well as more than 110 miles (180</a:t>
            </a:r>
            <a:r>
              <a:rPr lang="en-US" baseline="0" dirty="0"/>
              <a:t> km) </a:t>
            </a:r>
            <a:r>
              <a:rPr lang="en-US" dirty="0"/>
              <a:t>north. The Iron Age gate at Dan provides one of the best illustrations of an Israelite gate. But it should be kept in mind that Dan was a major fortified city that received significant funding from the central government. Bethlehem, on the other hand, was a small village and its gate was likely quite modest. But this photograph provides an example of how gates would develop later in Israel’s history.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Dan was on Israel’s northern border, facing enemies such as Aram and Assyria, the city was strongly fortified. Because the gate was the weakest point of the city’s defenses, extra effort was made to secure it. This can be seen here by the three different gatehouses (outer, main, upper). The intention was that if one was captured by the enemy, perhaps the others would hold. One evidence that this did not always work is seen in the discovery of the Tel Dan Inscription in the gate plaza in 1993 and 1994. This stele records the Arameans’ victory over Israel. This</a:t>
            </a:r>
            <a:r>
              <a:rPr lang="en-US" baseline="0" dirty="0"/>
              <a:t> inscription</a:t>
            </a:r>
            <a:r>
              <a:rPr lang="en-US" dirty="0"/>
              <a:t> is mentioned here in part because Ruth 4 ends with mention of David (in Ruth’s genealogy), and the Tel Dan Inscription was the first known contemporary extrabiblical reference to King David.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Three other features may be noted. Archaeologists discovered two shrines in the gate area, reflecting an apparently common practice among less faithful Israelites (cf. 2 Kgs 23:8). Inside the gate, excavators found the base of a platform that was apparently used to support a throne for the king or city’s governor (cf. 1 Kgs 22:10). Outside the gate area, a marketplace was uncovered. This reflects the significance of the gate area for daily life, as the many passers-by made it valuable commercial real estate. </a:t>
            </a:r>
          </a:p>
          <a:p>
            <a:endParaRPr lang="en-US" dirty="0"/>
          </a:p>
          <a:p>
            <a:r>
              <a:rPr lang="en-US" dirty="0"/>
              <a:t>ws012317047</a:t>
            </a:r>
          </a:p>
        </p:txBody>
      </p:sp>
      <p:sp>
        <p:nvSpPr>
          <p:cNvPr id="4" name="Slide Number Placeholder 3"/>
          <p:cNvSpPr>
            <a:spLocks noGrp="1"/>
          </p:cNvSpPr>
          <p:nvPr>
            <p:ph type="sldNum" sz="quarter" idx="10"/>
          </p:nvPr>
        </p:nvSpPr>
        <p:spPr/>
        <p:txBody>
          <a:bodyPr/>
          <a:lstStyle/>
          <a:p>
            <a:fld id="{4E4946A3-FD68-4E77-9DEF-1E7536A4AD96}" type="slidenum">
              <a:rPr lang="en-US" smtClean="0"/>
              <a:t>4</a:t>
            </a:fld>
            <a:endParaRPr lang="en-US"/>
          </a:p>
        </p:txBody>
      </p:sp>
    </p:spTree>
    <p:extLst>
      <p:ext uri="{BB962C8B-B14F-4D97-AF65-F5344CB8AC3E}">
        <p14:creationId xmlns:p14="http://schemas.microsoft.com/office/powerpoint/2010/main" val="5877868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gate of a Judahite city dates to the 10th century BC. The word “gate” is used here to signify the city as a whole, a fact which reflects how important the gate was.</a:t>
            </a:r>
          </a:p>
          <a:p>
            <a:endParaRPr lang="en-US" dirty="0"/>
          </a:p>
          <a:p>
            <a:r>
              <a:rPr lang="en-US" dirty="0"/>
              <a:t>ws021917048</a:t>
            </a:r>
          </a:p>
        </p:txBody>
      </p:sp>
      <p:sp>
        <p:nvSpPr>
          <p:cNvPr id="4" name="Slide Number Placeholder 3"/>
          <p:cNvSpPr>
            <a:spLocks noGrp="1"/>
          </p:cNvSpPr>
          <p:nvPr>
            <p:ph type="sldNum" sz="quarter" idx="10"/>
          </p:nvPr>
        </p:nvSpPr>
        <p:spPr/>
        <p:txBody>
          <a:bodyPr/>
          <a:lstStyle/>
          <a:p>
            <a:fld id="{4E4946A3-FD68-4E77-9DEF-1E7536A4AD96}" type="slidenum">
              <a:rPr lang="en-US" smtClean="0"/>
              <a:t>40</a:t>
            </a:fld>
            <a:endParaRPr lang="en-US"/>
          </a:p>
        </p:txBody>
      </p:sp>
    </p:spTree>
    <p:extLst>
      <p:ext uri="{BB962C8B-B14F-4D97-AF65-F5344CB8AC3E}">
        <p14:creationId xmlns:p14="http://schemas.microsoft.com/office/powerpoint/2010/main" val="3841136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ground-level view of the gate shown on the previous slide. The gate’s four chambers are visible. </a:t>
            </a:r>
          </a:p>
          <a:p>
            <a:endParaRPr lang="en-US" dirty="0"/>
          </a:p>
          <a:p>
            <a:r>
              <a:rPr lang="en-US" dirty="0"/>
              <a:t>tb010410809</a:t>
            </a:r>
          </a:p>
        </p:txBody>
      </p:sp>
      <p:sp>
        <p:nvSpPr>
          <p:cNvPr id="4" name="Slide Number Placeholder 3"/>
          <p:cNvSpPr>
            <a:spLocks noGrp="1"/>
          </p:cNvSpPr>
          <p:nvPr>
            <p:ph type="sldNum" sz="quarter" idx="10"/>
          </p:nvPr>
        </p:nvSpPr>
        <p:spPr/>
        <p:txBody>
          <a:bodyPr/>
          <a:lstStyle/>
          <a:p>
            <a:fld id="{4E4946A3-FD68-4E77-9DEF-1E7536A4AD96}" type="slidenum">
              <a:rPr lang="en-US" smtClean="0"/>
              <a:t>41</a:t>
            </a:fld>
            <a:endParaRPr lang="en-US"/>
          </a:p>
        </p:txBody>
      </p:sp>
    </p:spTree>
    <p:extLst>
      <p:ext uri="{BB962C8B-B14F-4D97-AF65-F5344CB8AC3E}">
        <p14:creationId xmlns:p14="http://schemas.microsoft.com/office/powerpoint/2010/main" val="12078941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approach to the city can be seen in the foreground, leading directly to the four-chambered gate. Like the other gates in this presentation, this one dates to the Iron II period, several centuries after the time of Ruth.</a:t>
            </a:r>
          </a:p>
          <a:p>
            <a:endParaRPr lang="en-US" dirty="0"/>
          </a:p>
          <a:p>
            <a:r>
              <a:rPr lang="en-US" dirty="0"/>
              <a:t>ws032417932</a:t>
            </a:r>
          </a:p>
        </p:txBody>
      </p:sp>
      <p:sp>
        <p:nvSpPr>
          <p:cNvPr id="4" name="Slide Number Placeholder 3"/>
          <p:cNvSpPr>
            <a:spLocks noGrp="1"/>
          </p:cNvSpPr>
          <p:nvPr>
            <p:ph type="sldNum" sz="quarter" idx="10"/>
          </p:nvPr>
        </p:nvSpPr>
        <p:spPr/>
        <p:txBody>
          <a:bodyPr/>
          <a:lstStyle/>
          <a:p>
            <a:fld id="{4E4946A3-FD68-4E77-9DEF-1E7536A4AD96}" type="slidenum">
              <a:rPr lang="en-US" smtClean="0"/>
              <a:t>42</a:t>
            </a:fld>
            <a:endParaRPr lang="en-US"/>
          </a:p>
        </p:txBody>
      </p:sp>
    </p:spTree>
    <p:extLst>
      <p:ext uri="{BB962C8B-B14F-4D97-AF65-F5344CB8AC3E}">
        <p14:creationId xmlns:p14="http://schemas.microsoft.com/office/powerpoint/2010/main" val="2254594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n-NO" dirty="0"/>
              <a:t>tb022804727</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43</a:t>
            </a:fld>
            <a:endParaRPr lang="en-US"/>
          </a:p>
        </p:txBody>
      </p:sp>
    </p:spTree>
    <p:extLst>
      <p:ext uri="{BB962C8B-B14F-4D97-AF65-F5344CB8AC3E}">
        <p14:creationId xmlns:p14="http://schemas.microsoft.com/office/powerpoint/2010/main" val="39134143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sign is located in the Jewish neighborhood of Hebron, pointing the way to houses named after the matriarchs. Leah was buried in Hebron with her husband Jacob, but Rachel died on the way to Bethlehem and was buried near there. Leah was the mother of six sons who became six tribes; Rachel was the mother of two sons who became three tribes (Joseph received a double portion and his sons Manasseh and Ephraim each became a tribe). The four other sons of Jacob were born by </a:t>
            </a:r>
            <a:r>
              <a:rPr lang="en-US" dirty="0" err="1"/>
              <a:t>Zilpah</a:t>
            </a:r>
            <a:r>
              <a:rPr lang="en-US" dirty="0"/>
              <a:t> and Bilhah, the maidservants of Leah and Rachel.</a:t>
            </a:r>
          </a:p>
          <a:p>
            <a:endParaRPr lang="en-US" dirty="0"/>
          </a:p>
          <a:p>
            <a:r>
              <a:rPr lang="en-US" dirty="0"/>
              <a:t>tb052816023</a:t>
            </a:r>
          </a:p>
        </p:txBody>
      </p:sp>
      <p:sp>
        <p:nvSpPr>
          <p:cNvPr id="4" name="Slide Number Placeholder 3"/>
          <p:cNvSpPr>
            <a:spLocks noGrp="1"/>
          </p:cNvSpPr>
          <p:nvPr>
            <p:ph type="sldNum" sz="quarter" idx="10"/>
          </p:nvPr>
        </p:nvSpPr>
        <p:spPr/>
        <p:txBody>
          <a:bodyPr/>
          <a:lstStyle/>
          <a:p>
            <a:fld id="{4E4946A3-FD68-4E77-9DEF-1E7536A4AD96}" type="slidenum">
              <a:rPr lang="en-US" smtClean="0"/>
              <a:t>44</a:t>
            </a:fld>
            <a:endParaRPr lang="en-US"/>
          </a:p>
        </p:txBody>
      </p:sp>
    </p:spTree>
    <p:extLst>
      <p:ext uri="{BB962C8B-B14F-4D97-AF65-F5344CB8AC3E}">
        <p14:creationId xmlns:p14="http://schemas.microsoft.com/office/powerpoint/2010/main" val="13684174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little structure next to the road from Jerusalem to Bethlehem traditionally marks the place where Rachel died giving birth to Benjamin (Gen 35:19). This American Colony photograph was taken between 1898 and 1946.</a:t>
            </a:r>
          </a:p>
          <a:p>
            <a:endParaRPr lang="en-US" sz="1200" b="0" i="0" kern="1200" dirty="0">
              <a:solidFill>
                <a:schemeClr val="tx1"/>
              </a:solidFill>
              <a:effectLst/>
              <a:latin typeface="+mn-lt"/>
              <a:ea typeface="+mn-ea"/>
              <a:cs typeface="+mn-cs"/>
            </a:endParaRPr>
          </a:p>
          <a:p>
            <a:r>
              <a:rPr lang="en-US" dirty="0"/>
              <a:t>mat05904</a:t>
            </a:r>
          </a:p>
        </p:txBody>
      </p:sp>
      <p:sp>
        <p:nvSpPr>
          <p:cNvPr id="4" name="Slide Number Placeholder 3"/>
          <p:cNvSpPr>
            <a:spLocks noGrp="1"/>
          </p:cNvSpPr>
          <p:nvPr>
            <p:ph type="sldNum" sz="quarter" idx="10"/>
          </p:nvPr>
        </p:nvSpPr>
        <p:spPr/>
        <p:txBody>
          <a:bodyPr/>
          <a:lstStyle/>
          <a:p>
            <a:fld id="{4E4946A3-FD68-4E77-9DEF-1E7536A4AD96}" type="slidenum">
              <a:rPr lang="en-US" smtClean="0"/>
              <a:t>45</a:t>
            </a:fld>
            <a:endParaRPr lang="en-US"/>
          </a:p>
        </p:txBody>
      </p:sp>
    </p:spTree>
    <p:extLst>
      <p:ext uri="{BB962C8B-B14F-4D97-AF65-F5344CB8AC3E}">
        <p14:creationId xmlns:p14="http://schemas.microsoft.com/office/powerpoint/2010/main" val="997567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Jewish men and women pray in separate areas inside the traditional tomb of their matriarch Rachel.</a:t>
            </a:r>
          </a:p>
          <a:p>
            <a:endParaRPr lang="en-US" dirty="0"/>
          </a:p>
          <a:p>
            <a:r>
              <a:rPr lang="en-US" dirty="0"/>
              <a:t>adr1305165340</a:t>
            </a:r>
          </a:p>
        </p:txBody>
      </p:sp>
      <p:sp>
        <p:nvSpPr>
          <p:cNvPr id="4" name="Slide Number Placeholder 3"/>
          <p:cNvSpPr>
            <a:spLocks noGrp="1"/>
          </p:cNvSpPr>
          <p:nvPr>
            <p:ph type="sldNum" sz="quarter" idx="10"/>
          </p:nvPr>
        </p:nvSpPr>
        <p:spPr/>
        <p:txBody>
          <a:bodyPr/>
          <a:lstStyle/>
          <a:p>
            <a:fld id="{4E4946A3-FD68-4E77-9DEF-1E7536A4AD96}" type="slidenum">
              <a:rPr lang="en-US" smtClean="0"/>
              <a:t>46</a:t>
            </a:fld>
            <a:endParaRPr lang="en-US"/>
          </a:p>
        </p:txBody>
      </p:sp>
    </p:spTree>
    <p:extLst>
      <p:ext uri="{BB962C8B-B14F-4D97-AF65-F5344CB8AC3E}">
        <p14:creationId xmlns:p14="http://schemas.microsoft.com/office/powerpoint/2010/main" val="14972756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burial of Leah is remembered by the cenotaph inside the Tomb of the Patriarchs in Hebron.</a:t>
            </a:r>
          </a:p>
          <a:p>
            <a:endParaRPr lang="en-US" dirty="0"/>
          </a:p>
          <a:p>
            <a:r>
              <a:rPr lang="en-US" dirty="0"/>
              <a:t>adr1305165494</a:t>
            </a:r>
          </a:p>
        </p:txBody>
      </p:sp>
      <p:sp>
        <p:nvSpPr>
          <p:cNvPr id="4" name="Slide Number Placeholder 3"/>
          <p:cNvSpPr>
            <a:spLocks noGrp="1"/>
          </p:cNvSpPr>
          <p:nvPr>
            <p:ph type="sldNum" sz="quarter" idx="10"/>
          </p:nvPr>
        </p:nvSpPr>
        <p:spPr/>
        <p:txBody>
          <a:bodyPr/>
          <a:lstStyle/>
          <a:p>
            <a:fld id="{4E4946A3-FD68-4E77-9DEF-1E7536A4AD96}" type="slidenum">
              <a:rPr lang="en-US" smtClean="0"/>
              <a:t>47</a:t>
            </a:fld>
            <a:endParaRPr lang="en-US"/>
          </a:p>
        </p:txBody>
      </p:sp>
    </p:spTree>
    <p:extLst>
      <p:ext uri="{BB962C8B-B14F-4D97-AF65-F5344CB8AC3E}">
        <p14:creationId xmlns:p14="http://schemas.microsoft.com/office/powerpoint/2010/main" val="26694896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Ephrathah</a:t>
            </a:r>
            <a:r>
              <a:rPr lang="en-US" dirty="0"/>
              <a:t> is another name for Bethlehem, as seen in the parallelism of this verse. Ruth 1:2 suggests that </a:t>
            </a:r>
            <a:r>
              <a:rPr lang="en-US" dirty="0" err="1"/>
              <a:t>Ephrathah</a:t>
            </a:r>
            <a:r>
              <a:rPr lang="en-US" dirty="0"/>
              <a:t> comes from the name of a clan that lived here. The photo above shows the tell where the ancient village was located. The Church of the Nativity is on the right side. See the next slide for labels.</a:t>
            </a:r>
          </a:p>
          <a:p>
            <a:endParaRPr lang="en-US" dirty="0"/>
          </a:p>
          <a:p>
            <a:r>
              <a:rPr lang="en-US" dirty="0"/>
              <a:t>ws100816567</a:t>
            </a:r>
          </a:p>
        </p:txBody>
      </p:sp>
    </p:spTree>
    <p:extLst>
      <p:ext uri="{BB962C8B-B14F-4D97-AF65-F5344CB8AC3E}">
        <p14:creationId xmlns:p14="http://schemas.microsoft.com/office/powerpoint/2010/main" val="301252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49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Ephrathah</a:t>
            </a:r>
            <a:r>
              <a:rPr lang="en-US" dirty="0"/>
              <a:t> is another name for Bethlehem, as seen in the parallelism of this verse. Ruth 1:2 suggests that </a:t>
            </a:r>
            <a:r>
              <a:rPr lang="en-US" dirty="0" err="1"/>
              <a:t>Ephrathah</a:t>
            </a:r>
            <a:r>
              <a:rPr lang="en-US" dirty="0"/>
              <a:t> comes from the name of a clan that lived here. The photo above shows the tell where the ancient village was located. The Church of the Nativity is on the right side. </a:t>
            </a:r>
          </a:p>
          <a:p>
            <a:endParaRPr lang="en-US" dirty="0"/>
          </a:p>
          <a:p>
            <a:r>
              <a:rPr lang="en-US" dirty="0"/>
              <a:t>ws100816567</a:t>
            </a:r>
          </a:p>
        </p:txBody>
      </p:sp>
    </p:spTree>
    <p:extLst>
      <p:ext uri="{BB962C8B-B14F-4D97-AF65-F5344CB8AC3E}">
        <p14:creationId xmlns:p14="http://schemas.microsoft.com/office/powerpoint/2010/main" val="65302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photo takes us several hundred years forward in time as well as more than 110 miles (180</a:t>
            </a:r>
            <a:r>
              <a:rPr lang="en-US" baseline="0" dirty="0"/>
              <a:t> km) </a:t>
            </a:r>
            <a:r>
              <a:rPr lang="en-US" dirty="0"/>
              <a:t>north. The Iron Age gate at Dan provides one of the best illustrations of an Israelite gate. But it should be kept in mind that Dan was a major fortified city that received significant funding from the central government. Bethlehem, on the other hand, was a small village and its gate was likely quite modest. But this photograph provides an example of how gates would develop later in Israel’s history.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Dan was on Israel’s northern border, facing enemies such as Aram and Assyria, the city was strongly fortified. Because the gate was the weakest point of the city’s defenses, extra effort was made to secure it. This can be seen here by the three different gatehouses (outer, main, upper). The intention was that if one was captured by the enemy, perhaps the others would hold. One evidence that this did not always work is seen in the discovery of the Tel Dan Inscription in the gate plaza in 1993 and 1994. This stele records the Arameans’ victory over Israel. This</a:t>
            </a:r>
            <a:r>
              <a:rPr lang="en-US" baseline="0" dirty="0"/>
              <a:t> inscription</a:t>
            </a:r>
            <a:r>
              <a:rPr lang="en-US" dirty="0"/>
              <a:t> is mentioned here in part because Ruth 4 ends with mention of David (in Ruth’s genealogy), and the Tel Dan Inscription was the first known contemporary extrabiblical reference to King David.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Three other features may be noted. Archaeologists discovered two shrines in the gate area, reflecting an apparently common practice among less faithful Israelites (cf. 2 Kgs 23:8). Inside the gate, excavators found the base of a platform that was apparently used to support a throne for the king or city’s governor (cf. 1 Kgs 22:10). Outside the gate area, a marketplace was uncovered. This reflects the significance of the gate area for daily life, as the many passers-by made it valuable commercial real estate. </a:t>
            </a:r>
          </a:p>
          <a:p>
            <a:endParaRPr lang="en-US" dirty="0"/>
          </a:p>
          <a:p>
            <a:r>
              <a:rPr lang="en-US" dirty="0"/>
              <a:t>ws012317047</a:t>
            </a:r>
          </a:p>
        </p:txBody>
      </p:sp>
      <p:sp>
        <p:nvSpPr>
          <p:cNvPr id="4" name="Slide Number Placeholder 3"/>
          <p:cNvSpPr>
            <a:spLocks noGrp="1"/>
          </p:cNvSpPr>
          <p:nvPr>
            <p:ph type="sldNum" sz="quarter" idx="10"/>
          </p:nvPr>
        </p:nvSpPr>
        <p:spPr/>
        <p:txBody>
          <a:bodyPr/>
          <a:lstStyle/>
          <a:p>
            <a:fld id="{4E4946A3-FD68-4E77-9DEF-1E7536A4AD96}" type="slidenum">
              <a:rPr lang="en-US" smtClean="0"/>
              <a:t>5</a:t>
            </a:fld>
            <a:endParaRPr lang="en-US"/>
          </a:p>
        </p:txBody>
      </p:sp>
    </p:spTree>
    <p:extLst>
      <p:ext uri="{BB962C8B-B14F-4D97-AF65-F5344CB8AC3E}">
        <p14:creationId xmlns:p14="http://schemas.microsoft.com/office/powerpoint/2010/main" val="17834034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50</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Bethlehem is indeed famous today because of the descendant of Ruth who was born here and whose birth is celebrated every Christmas. 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mat09141</a:t>
            </a:r>
            <a:endParaRPr lang="en-US" dirty="0"/>
          </a:p>
        </p:txBody>
      </p:sp>
    </p:spTree>
    <p:extLst>
      <p:ext uri="{BB962C8B-B14F-4D97-AF65-F5344CB8AC3E}">
        <p14:creationId xmlns:p14="http://schemas.microsoft.com/office/powerpoint/2010/main" val="31276946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err="1"/>
              <a:t>Efrata</a:t>
            </a:r>
            <a:r>
              <a:rPr lang="en-US" dirty="0"/>
              <a:t> is another way to transliterate </a:t>
            </a:r>
            <a:r>
              <a:rPr lang="en-US" dirty="0" err="1"/>
              <a:t>Ephrathah</a:t>
            </a:r>
            <a:r>
              <a:rPr lang="en-US" dirty="0"/>
              <a:t>. This street is located in southern Jerusalem, parallel to Bethlehem Road and Hebron Road.</a:t>
            </a:r>
          </a:p>
          <a:p>
            <a:endParaRPr lang="en-US" dirty="0"/>
          </a:p>
          <a:p>
            <a:r>
              <a:rPr lang="en-US" dirty="0"/>
              <a:t>tb072404821</a:t>
            </a:r>
          </a:p>
        </p:txBody>
      </p:sp>
    </p:spTree>
    <p:extLst>
      <p:ext uri="{BB962C8B-B14F-4D97-AF65-F5344CB8AC3E}">
        <p14:creationId xmlns:p14="http://schemas.microsoft.com/office/powerpoint/2010/main" val="36120382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52</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Medeba map is a large mosaic map constructed in a church in Transjordan in the late Byzantine period. Just south of Jerusalem (the edge of which is visible on the left side) are depicted </a:t>
            </a:r>
            <a:r>
              <a:rPr lang="en-US" dirty="0" err="1"/>
              <a:t>Ephrathah</a:t>
            </a:r>
            <a:r>
              <a:rPr lang="en-US" dirty="0"/>
              <a:t> and Bethlehem. The two labels are marked on the next slide.</a:t>
            </a:r>
          </a:p>
          <a:p>
            <a:endParaRPr lang="en-US" dirty="0"/>
          </a:p>
          <a:p>
            <a:r>
              <a:rPr lang="en-US" dirty="0"/>
              <a:t>tb031315505</a:t>
            </a:r>
          </a:p>
        </p:txBody>
      </p:sp>
    </p:spTree>
    <p:extLst>
      <p:ext uri="{BB962C8B-B14F-4D97-AF65-F5344CB8AC3E}">
        <p14:creationId xmlns:p14="http://schemas.microsoft.com/office/powerpoint/2010/main" val="19683560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Medeba map is a large mosaic map constructed in a church in Transjordan in the late Byzantine period. Just south of Jerusalem (the edge of which is visible on the left side) are depicted </a:t>
            </a:r>
            <a:r>
              <a:rPr lang="en-US" dirty="0" err="1"/>
              <a:t>Ephrathah</a:t>
            </a:r>
            <a:r>
              <a:rPr lang="en-US" dirty="0"/>
              <a:t> and Bethlehem. Bethlehem is the word in a box on the top; </a:t>
            </a:r>
            <a:r>
              <a:rPr lang="en-US" dirty="0" err="1"/>
              <a:t>Ephrathah</a:t>
            </a:r>
            <a:r>
              <a:rPr lang="en-US" dirty="0"/>
              <a:t> is the word in a box in the center.</a:t>
            </a:r>
          </a:p>
          <a:p>
            <a:endParaRPr lang="en-US" dirty="0"/>
          </a:p>
          <a:p>
            <a:r>
              <a:rPr lang="en-US" dirty="0"/>
              <a:t>tb031315505</a:t>
            </a:r>
          </a:p>
        </p:txBody>
      </p:sp>
    </p:spTree>
    <p:extLst>
      <p:ext uri="{BB962C8B-B14F-4D97-AF65-F5344CB8AC3E}">
        <p14:creationId xmlns:p14="http://schemas.microsoft.com/office/powerpoint/2010/main" val="41912598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54</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dirty="0"/>
              <a:t>The ancient name of </a:t>
            </a:r>
            <a:r>
              <a:rPr lang="en-US" dirty="0" err="1"/>
              <a:t>Ephrathah</a:t>
            </a:r>
            <a:r>
              <a:rPr lang="en-US" dirty="0"/>
              <a:t> is remembered in the name of the Israeli settlement of </a:t>
            </a:r>
            <a:r>
              <a:rPr lang="en-US" dirty="0" err="1"/>
              <a:t>Efrat</a:t>
            </a:r>
            <a:r>
              <a:rPr lang="en-US" dirty="0"/>
              <a:t> (formerly </a:t>
            </a:r>
            <a:r>
              <a:rPr lang="en-US" dirty="0" err="1"/>
              <a:t>Efrata</a:t>
            </a:r>
            <a:r>
              <a:rPr lang="en-US" dirty="0"/>
              <a:t>), located a few miles south of Bethlehem. The town serves as the capital of Gush </a:t>
            </a:r>
            <a:r>
              <a:rPr lang="en-US" dirty="0" err="1"/>
              <a:t>Etzion</a:t>
            </a:r>
            <a:r>
              <a:rPr lang="en-US" dirty="0"/>
              <a:t>.</a:t>
            </a:r>
          </a:p>
          <a:p>
            <a:endParaRPr lang="en-US" dirty="0"/>
          </a:p>
          <a:p>
            <a:r>
              <a:rPr lang="en-US" dirty="0"/>
              <a:t>tb112406373</a:t>
            </a:r>
          </a:p>
        </p:txBody>
      </p:sp>
    </p:spTree>
    <p:extLst>
      <p:ext uri="{BB962C8B-B14F-4D97-AF65-F5344CB8AC3E}">
        <p14:creationId xmlns:p14="http://schemas.microsoft.com/office/powerpoint/2010/main" val="8981747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55</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mat12951</a:t>
            </a:r>
            <a:endParaRPr lang="en-US" dirty="0"/>
          </a:p>
        </p:txBody>
      </p:sp>
    </p:spTree>
    <p:extLst>
      <p:ext uri="{BB962C8B-B14F-4D97-AF65-F5344CB8AC3E}">
        <p14:creationId xmlns:p14="http://schemas.microsoft.com/office/powerpoint/2010/main" val="10979405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picture reflects a couple of similarities with the Ruth story. The man shown here is a wealthy leader in his community. He is also significantly older than his wife. Ramallah is located about 15 miles (24 km) north of Bethlehem. This American Colony photograph was taken between 1900 and 1920.</a:t>
            </a:r>
          </a:p>
          <a:p>
            <a:endParaRPr lang="en-US" sz="1200" b="0" i="0" kern="1200" dirty="0">
              <a:solidFill>
                <a:schemeClr val="tx1"/>
              </a:solidFill>
              <a:effectLst/>
              <a:latin typeface="+mn-lt"/>
              <a:ea typeface="+mn-ea"/>
              <a:cs typeface="+mn-cs"/>
            </a:endParaRPr>
          </a:p>
          <a:p>
            <a:r>
              <a:rPr lang="en-US" dirty="0"/>
              <a:t>mat01255</a:t>
            </a:r>
          </a:p>
        </p:txBody>
      </p:sp>
      <p:sp>
        <p:nvSpPr>
          <p:cNvPr id="4" name="Slide Number Placeholder 3"/>
          <p:cNvSpPr>
            <a:spLocks noGrp="1"/>
          </p:cNvSpPr>
          <p:nvPr>
            <p:ph type="sldNum" sz="quarter" idx="10"/>
          </p:nvPr>
        </p:nvSpPr>
        <p:spPr/>
        <p:txBody>
          <a:bodyPr/>
          <a:lstStyle/>
          <a:p>
            <a:fld id="{4E4946A3-FD68-4E77-9DEF-1E7536A4AD96}" type="slidenum">
              <a:rPr lang="en-US" smtClean="0"/>
              <a:t>56</a:t>
            </a:fld>
            <a:endParaRPr lang="en-US"/>
          </a:p>
        </p:txBody>
      </p:sp>
    </p:spTree>
    <p:extLst>
      <p:ext uri="{BB962C8B-B14F-4D97-AF65-F5344CB8AC3E}">
        <p14:creationId xmlns:p14="http://schemas.microsoft.com/office/powerpoint/2010/main" val="15651901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artifact was photographed at the Hecht Museum at the University of Haifa.</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cm1706272169</a:t>
            </a:r>
          </a:p>
        </p:txBody>
      </p:sp>
      <p:sp>
        <p:nvSpPr>
          <p:cNvPr id="4" name="Slide Number Placeholder 3"/>
          <p:cNvSpPr>
            <a:spLocks noGrp="1"/>
          </p:cNvSpPr>
          <p:nvPr>
            <p:ph type="sldNum" sz="quarter" idx="10"/>
          </p:nvPr>
        </p:nvSpPr>
        <p:spPr/>
        <p:txBody>
          <a:bodyPr/>
          <a:lstStyle/>
          <a:p>
            <a:fld id="{4E4946A3-FD68-4E77-9DEF-1E7536A4AD96}" type="slidenum">
              <a:rPr lang="en-US" smtClean="0"/>
              <a:t>57</a:t>
            </a:fld>
            <a:endParaRPr lang="en-US"/>
          </a:p>
        </p:txBody>
      </p:sp>
    </p:spTree>
    <p:extLst>
      <p:ext uri="{BB962C8B-B14F-4D97-AF65-F5344CB8AC3E}">
        <p14:creationId xmlns:p14="http://schemas.microsoft.com/office/powerpoint/2010/main" val="37780135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58</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mat12949</a:t>
            </a:r>
            <a:endParaRPr lang="en-US" dirty="0"/>
          </a:p>
        </p:txBody>
      </p:sp>
    </p:spTree>
    <p:extLst>
      <p:ext uri="{BB962C8B-B14F-4D97-AF65-F5344CB8AC3E}">
        <p14:creationId xmlns:p14="http://schemas.microsoft.com/office/powerpoint/2010/main" val="15663733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59</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1898 and 1946.</a:t>
            </a:r>
          </a:p>
          <a:p>
            <a:endParaRPr lang="en-US" sz="1200" b="0" i="0" kern="1200" dirty="0">
              <a:solidFill>
                <a:schemeClr val="tx1"/>
              </a:solidFill>
              <a:effectLst/>
              <a:latin typeface="+mn-lt"/>
              <a:ea typeface="+mn-ea"/>
              <a:cs typeface="+mn-cs"/>
            </a:endParaRPr>
          </a:p>
          <a:p>
            <a:r>
              <a:rPr lang="en-US" sz="1200" dirty="0"/>
              <a:t>mat10150</a:t>
            </a:r>
            <a:endParaRPr lang="en-US" dirty="0"/>
          </a:p>
        </p:txBody>
      </p:sp>
    </p:spTree>
    <p:extLst>
      <p:ext uri="{BB962C8B-B14F-4D97-AF65-F5344CB8AC3E}">
        <p14:creationId xmlns:p14="http://schemas.microsoft.com/office/powerpoint/2010/main" val="4278093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provides a closer perspective of the main gate of Dan. The four chambers provided seating area for elders and others, similar to what is described in this verse. Note that the back chamber on the right side has not been preserved or reconstructed. See the next slide for labels.</a:t>
            </a:r>
          </a:p>
          <a:p>
            <a:endParaRPr lang="en-US" dirty="0"/>
          </a:p>
          <a:p>
            <a:r>
              <a:rPr lang="en-US" dirty="0"/>
              <a:t>ws040616056</a:t>
            </a:r>
          </a:p>
        </p:txBody>
      </p:sp>
      <p:sp>
        <p:nvSpPr>
          <p:cNvPr id="4" name="Slide Number Placeholder 3"/>
          <p:cNvSpPr>
            <a:spLocks noGrp="1"/>
          </p:cNvSpPr>
          <p:nvPr>
            <p:ph type="sldNum" sz="quarter" idx="10"/>
          </p:nvPr>
        </p:nvSpPr>
        <p:spPr/>
        <p:txBody>
          <a:bodyPr/>
          <a:lstStyle/>
          <a:p>
            <a:fld id="{4E4946A3-FD68-4E77-9DEF-1E7536A4AD96}" type="slidenum">
              <a:rPr lang="en-US" smtClean="0"/>
              <a:t>6</a:t>
            </a:fld>
            <a:endParaRPr lang="en-US"/>
          </a:p>
        </p:txBody>
      </p:sp>
    </p:spTree>
    <p:extLst>
      <p:ext uri="{BB962C8B-B14F-4D97-AF65-F5344CB8AC3E}">
        <p14:creationId xmlns:p14="http://schemas.microsoft.com/office/powerpoint/2010/main" val="12312257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1934 and 1939.</a:t>
            </a:r>
          </a:p>
          <a:p>
            <a:endParaRPr lang="en-US" sz="1200" b="0" i="0" kern="1200" dirty="0">
              <a:solidFill>
                <a:schemeClr val="tx1"/>
              </a:solidFill>
              <a:effectLst/>
              <a:latin typeface="+mn-lt"/>
              <a:ea typeface="+mn-ea"/>
              <a:cs typeface="+mn-cs"/>
            </a:endParaRPr>
          </a:p>
          <a:p>
            <a:r>
              <a:rPr lang="en-US" dirty="0"/>
              <a:t>mat18972</a:t>
            </a:r>
          </a:p>
        </p:txBody>
      </p:sp>
      <p:sp>
        <p:nvSpPr>
          <p:cNvPr id="4" name="Slide Number Placeholder 3"/>
          <p:cNvSpPr>
            <a:spLocks noGrp="1"/>
          </p:cNvSpPr>
          <p:nvPr>
            <p:ph type="sldNum" sz="quarter" idx="10"/>
          </p:nvPr>
        </p:nvSpPr>
        <p:spPr/>
        <p:txBody>
          <a:bodyPr/>
          <a:lstStyle/>
          <a:p>
            <a:fld id="{4E4946A3-FD68-4E77-9DEF-1E7536A4AD96}" type="slidenum">
              <a:rPr lang="en-US" smtClean="0"/>
              <a:t>60</a:t>
            </a:fld>
            <a:endParaRPr lang="en-US"/>
          </a:p>
        </p:txBody>
      </p:sp>
    </p:spTree>
    <p:extLst>
      <p:ext uri="{BB962C8B-B14F-4D97-AF65-F5344CB8AC3E}">
        <p14:creationId xmlns:p14="http://schemas.microsoft.com/office/powerpoint/2010/main" val="31017438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61</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This American Colony photograph was taken between 1940 and 1946.</a:t>
            </a:r>
          </a:p>
          <a:p>
            <a:endParaRPr lang="en-US" sz="1200" b="0" i="0" kern="1200" dirty="0">
              <a:solidFill>
                <a:schemeClr val="tx1"/>
              </a:solidFill>
              <a:effectLst/>
              <a:latin typeface="+mn-lt"/>
              <a:ea typeface="+mn-ea"/>
              <a:cs typeface="+mn-cs"/>
            </a:endParaRPr>
          </a:p>
          <a:p>
            <a:r>
              <a:rPr lang="en-US" sz="1200" dirty="0"/>
              <a:t>mat12950</a:t>
            </a:r>
            <a:endParaRPr lang="en-US" dirty="0"/>
          </a:p>
        </p:txBody>
      </p:sp>
    </p:spTree>
    <p:extLst>
      <p:ext uri="{BB962C8B-B14F-4D97-AF65-F5344CB8AC3E}">
        <p14:creationId xmlns:p14="http://schemas.microsoft.com/office/powerpoint/2010/main" val="22146134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calcite and bronze figurine was photographed in the </a:t>
            </a:r>
            <a:r>
              <a:rPr lang="en-US" sz="1200" b="0" i="0" kern="1200" dirty="0">
                <a:solidFill>
                  <a:schemeClr val="tx1"/>
                </a:solidFill>
                <a:effectLst/>
                <a:latin typeface="+mn-lt"/>
                <a:ea typeface="+mn-ea"/>
                <a:cs typeface="+mn-cs"/>
              </a:rPr>
              <a:t>Brooklyn Museum.</a:t>
            </a:r>
            <a:r>
              <a:rPr lang="en-US" dirty="0"/>
              <a:t> </a:t>
            </a:r>
          </a:p>
          <a:p>
            <a:endParaRPr lang="en-US" dirty="0"/>
          </a:p>
          <a:p>
            <a:r>
              <a:rPr lang="en-US" dirty="0"/>
              <a:t>adr1606021280</a:t>
            </a:r>
          </a:p>
        </p:txBody>
      </p:sp>
      <p:sp>
        <p:nvSpPr>
          <p:cNvPr id="4" name="Slide Number Placeholder 3"/>
          <p:cNvSpPr>
            <a:spLocks noGrp="1"/>
          </p:cNvSpPr>
          <p:nvPr>
            <p:ph type="sldNum" sz="quarter" idx="10"/>
          </p:nvPr>
        </p:nvSpPr>
        <p:spPr/>
        <p:txBody>
          <a:bodyPr/>
          <a:lstStyle/>
          <a:p>
            <a:fld id="{4E4946A3-FD68-4E77-9DEF-1E7536A4AD96}" type="slidenum">
              <a:rPr lang="en-US" smtClean="0"/>
              <a:t>62</a:t>
            </a:fld>
            <a:endParaRPr lang="en-US"/>
          </a:p>
        </p:txBody>
      </p:sp>
    </p:spTree>
    <p:extLst>
      <p:ext uri="{BB962C8B-B14F-4D97-AF65-F5344CB8AC3E}">
        <p14:creationId xmlns:p14="http://schemas.microsoft.com/office/powerpoint/2010/main" val="38991485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63</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Oved is another way to transliterate Obed. This street is located in the Abu Tor neighborhood in southern Jerusalem near Jesse (</a:t>
            </a:r>
            <a:r>
              <a:rPr lang="en-US" sz="1200" dirty="0" err="1"/>
              <a:t>Yishai</a:t>
            </a:r>
            <a:r>
              <a:rPr lang="en-US" sz="1200" dirty="0"/>
              <a:t>) Street.</a:t>
            </a:r>
          </a:p>
          <a:p>
            <a:endParaRPr lang="en-US" sz="1200" dirty="0"/>
          </a:p>
          <a:p>
            <a:r>
              <a:rPr lang="en-US" sz="1200" dirty="0"/>
              <a:t>df072404997</a:t>
            </a:r>
            <a:endParaRPr lang="en-US" dirty="0"/>
          </a:p>
        </p:txBody>
      </p:sp>
    </p:spTree>
    <p:extLst>
      <p:ext uri="{BB962C8B-B14F-4D97-AF65-F5344CB8AC3E}">
        <p14:creationId xmlns:p14="http://schemas.microsoft.com/office/powerpoint/2010/main" val="21808015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Prophet Isaiah later spoke of Jesse as a tree cut down that gives birth to a new rod/shoot/branch that is the new David, the Messiah.</a:t>
            </a:r>
          </a:p>
          <a:p>
            <a:endParaRPr lang="en-US" dirty="0"/>
          </a:p>
          <a:p>
            <a:r>
              <a:rPr lang="en-US" dirty="0"/>
              <a:t>tb061116144</a:t>
            </a:r>
          </a:p>
        </p:txBody>
      </p:sp>
      <p:sp>
        <p:nvSpPr>
          <p:cNvPr id="4" name="Slide Number Placeholder 3"/>
          <p:cNvSpPr>
            <a:spLocks noGrp="1"/>
          </p:cNvSpPr>
          <p:nvPr>
            <p:ph type="sldNum" sz="quarter" idx="10"/>
          </p:nvPr>
        </p:nvSpPr>
        <p:spPr/>
        <p:txBody>
          <a:bodyPr/>
          <a:lstStyle/>
          <a:p>
            <a:fld id="{4E4946A3-FD68-4E77-9DEF-1E7536A4AD96}" type="slidenum">
              <a:rPr lang="en-US" smtClean="0"/>
              <a:t>64</a:t>
            </a:fld>
            <a:endParaRPr lang="en-US"/>
          </a:p>
        </p:txBody>
      </p:sp>
    </p:spTree>
    <p:extLst>
      <p:ext uri="{BB962C8B-B14F-4D97-AF65-F5344CB8AC3E}">
        <p14:creationId xmlns:p14="http://schemas.microsoft.com/office/powerpoint/2010/main" val="36721593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the traditional tomb of Ruth and her grandson Jesse, located in Hebron. </a:t>
            </a:r>
          </a:p>
          <a:p>
            <a:endParaRPr lang="en-US" dirty="0"/>
          </a:p>
          <a:p>
            <a:r>
              <a:rPr lang="en-US" dirty="0"/>
              <a:t>tb052816032</a:t>
            </a:r>
          </a:p>
        </p:txBody>
      </p:sp>
      <p:sp>
        <p:nvSpPr>
          <p:cNvPr id="4" name="Slide Number Placeholder 3"/>
          <p:cNvSpPr>
            <a:spLocks noGrp="1"/>
          </p:cNvSpPr>
          <p:nvPr>
            <p:ph type="sldNum" sz="quarter" idx="10"/>
          </p:nvPr>
        </p:nvSpPr>
        <p:spPr/>
        <p:txBody>
          <a:bodyPr/>
          <a:lstStyle/>
          <a:p>
            <a:fld id="{4E4946A3-FD68-4E77-9DEF-1E7536A4AD96}" type="slidenum">
              <a:rPr lang="en-US" smtClean="0"/>
              <a:t>65</a:t>
            </a:fld>
            <a:endParaRPr lang="en-US"/>
          </a:p>
        </p:txBody>
      </p:sp>
    </p:spTree>
    <p:extLst>
      <p:ext uri="{BB962C8B-B14F-4D97-AF65-F5344CB8AC3E}">
        <p14:creationId xmlns:p14="http://schemas.microsoft.com/office/powerpoint/2010/main" val="21236332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Bible gives no information about the deaths or places of burial of these individuals, but since both lived in Bethlehem, it seems likely that they were buried in Bethlehem. Hebron was, however, the foremost city of Judah in biblical times, and it was where David was crowned king.</a:t>
            </a:r>
          </a:p>
          <a:p>
            <a:endParaRPr lang="en-US" dirty="0"/>
          </a:p>
          <a:p>
            <a:r>
              <a:rPr lang="en-US" dirty="0"/>
              <a:t>tb052816038</a:t>
            </a:r>
          </a:p>
        </p:txBody>
      </p:sp>
      <p:sp>
        <p:nvSpPr>
          <p:cNvPr id="4" name="Slide Number Placeholder 3"/>
          <p:cNvSpPr>
            <a:spLocks noGrp="1"/>
          </p:cNvSpPr>
          <p:nvPr>
            <p:ph type="sldNum" sz="quarter" idx="10"/>
          </p:nvPr>
        </p:nvSpPr>
        <p:spPr/>
        <p:txBody>
          <a:bodyPr/>
          <a:lstStyle/>
          <a:p>
            <a:fld id="{4E4946A3-FD68-4E77-9DEF-1E7536A4AD96}" type="slidenum">
              <a:rPr lang="en-US" smtClean="0"/>
              <a:t>66</a:t>
            </a:fld>
            <a:endParaRPr lang="en-US"/>
          </a:p>
        </p:txBody>
      </p:sp>
    </p:spTree>
    <p:extLst>
      <p:ext uri="{BB962C8B-B14F-4D97-AF65-F5344CB8AC3E}">
        <p14:creationId xmlns:p14="http://schemas.microsoft.com/office/powerpoint/2010/main" val="33403383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tb052816024</a:t>
            </a:r>
          </a:p>
        </p:txBody>
      </p:sp>
      <p:sp>
        <p:nvSpPr>
          <p:cNvPr id="4" name="Slide Number Placeholder 3"/>
          <p:cNvSpPr>
            <a:spLocks noGrp="1"/>
          </p:cNvSpPr>
          <p:nvPr>
            <p:ph type="sldNum" sz="quarter" idx="10"/>
          </p:nvPr>
        </p:nvSpPr>
        <p:spPr/>
        <p:txBody>
          <a:bodyPr/>
          <a:lstStyle/>
          <a:p>
            <a:fld id="{4E4946A3-FD68-4E77-9DEF-1E7536A4AD96}" type="slidenum">
              <a:rPr lang="en-US" smtClean="0"/>
              <a:t>67</a:t>
            </a:fld>
            <a:endParaRPr lang="en-US"/>
          </a:p>
        </p:txBody>
      </p:sp>
    </p:spTree>
    <p:extLst>
      <p:ext uri="{BB962C8B-B14F-4D97-AF65-F5344CB8AC3E}">
        <p14:creationId xmlns:p14="http://schemas.microsoft.com/office/powerpoint/2010/main" val="28492846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oldest mention of David outside the Bible was discovered on the basalt fragment on the right, discovered in the gate plaza at Tel Dan in 1993. The following year, two more fragments were found and pieced together as shown in this display at the Israel Museum. The Aramaic words “house of David” are marked in white chalk on the inscription. Written by the Aramean king Hazael, this inscription boasts of the king’s defeat of the “house of David.” Its discovery was sensational because it was the first time that David’s name had been found in an Iron Age inscription.</a:t>
            </a:r>
          </a:p>
          <a:p>
            <a:endParaRPr lang="en-US" dirty="0"/>
          </a:p>
          <a:p>
            <a:r>
              <a:rPr lang="en-US" dirty="0"/>
              <a:t>adr130511330c</a:t>
            </a:r>
          </a:p>
        </p:txBody>
      </p:sp>
      <p:sp>
        <p:nvSpPr>
          <p:cNvPr id="4" name="Slide Number Placeholder 3"/>
          <p:cNvSpPr>
            <a:spLocks noGrp="1"/>
          </p:cNvSpPr>
          <p:nvPr>
            <p:ph type="sldNum" sz="quarter" idx="10"/>
          </p:nvPr>
        </p:nvSpPr>
        <p:spPr/>
        <p:txBody>
          <a:bodyPr/>
          <a:lstStyle/>
          <a:p>
            <a:fld id="{4E4946A3-FD68-4E77-9DEF-1E7536A4AD96}" type="slidenum">
              <a:rPr lang="en-US" smtClean="0"/>
              <a:t>68</a:t>
            </a:fld>
            <a:endParaRPr lang="en-US"/>
          </a:p>
        </p:txBody>
      </p:sp>
    </p:spTree>
    <p:extLst>
      <p:ext uri="{BB962C8B-B14F-4D97-AF65-F5344CB8AC3E}">
        <p14:creationId xmlns:p14="http://schemas.microsoft.com/office/powerpoint/2010/main" val="32779226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Shortly after the Tel Dan Inscription was discovered, scholar </a:t>
            </a:r>
            <a:r>
              <a:rPr lang="en-US" noProof="0" dirty="0" err="1"/>
              <a:t>Andr</a:t>
            </a:r>
            <a:r>
              <a:rPr lang="en-US" b="0" dirty="0"/>
              <a:t>e</a:t>
            </a:r>
            <a:r>
              <a:rPr lang="en-US" noProof="0" dirty="0"/>
              <a:t> Lemaire published a re-analysis of the Mesha Stele and determined that David’s name was mentioned twice on it (marked above). This is similar to the Tel Dan Inscription as it also was written by an enemy of Judah who claimed victory over the house of David. The portions that mention David are found on reconstructed areas of the inscription, which are based on squeezes made before the stele was shattered by its Bedouin discoverers. This stele</a:t>
            </a:r>
            <a:r>
              <a:rPr lang="en-US" baseline="0" noProof="0" dirty="0"/>
              <a:t> was photographed at the </a:t>
            </a:r>
            <a:r>
              <a:rPr lang="en-US" noProof="0" dirty="0"/>
              <a:t>Louvre Museum. See the next slide for a close-up of David’s name.</a:t>
            </a:r>
          </a:p>
          <a:p>
            <a:endParaRPr lang="it-IT" dirty="0"/>
          </a:p>
          <a:p>
            <a:r>
              <a:rPr lang="it-IT" dirty="0"/>
              <a:t>tb060408127w</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69</a:t>
            </a:fld>
            <a:endParaRPr lang="en-US"/>
          </a:p>
        </p:txBody>
      </p:sp>
    </p:spTree>
    <p:extLst>
      <p:ext uri="{BB962C8B-B14F-4D97-AF65-F5344CB8AC3E}">
        <p14:creationId xmlns:p14="http://schemas.microsoft.com/office/powerpoint/2010/main" val="3401805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provides a closer perspective of the main gate of Dan. The four chambers provided seating area for elders and others, similar to what is described in this verse. Note that the back chamber on the right side has not been preserved or reconstructed.</a:t>
            </a:r>
          </a:p>
          <a:p>
            <a:endParaRPr lang="en-US" dirty="0"/>
          </a:p>
          <a:p>
            <a:r>
              <a:rPr lang="en-US" dirty="0"/>
              <a:t>ws040616056</a:t>
            </a:r>
          </a:p>
        </p:txBody>
      </p:sp>
      <p:sp>
        <p:nvSpPr>
          <p:cNvPr id="4" name="Slide Number Placeholder 3"/>
          <p:cNvSpPr>
            <a:spLocks noGrp="1"/>
          </p:cNvSpPr>
          <p:nvPr>
            <p:ph type="sldNum" sz="quarter" idx="10"/>
          </p:nvPr>
        </p:nvSpPr>
        <p:spPr/>
        <p:txBody>
          <a:bodyPr/>
          <a:lstStyle/>
          <a:p>
            <a:fld id="{4E4946A3-FD68-4E77-9DEF-1E7536A4AD96}" type="slidenum">
              <a:rPr lang="en-US" smtClean="0"/>
              <a:t>7</a:t>
            </a:fld>
            <a:endParaRPr lang="en-US"/>
          </a:p>
        </p:txBody>
      </p:sp>
    </p:spTree>
    <p:extLst>
      <p:ext uri="{BB962C8B-B14F-4D97-AF65-F5344CB8AC3E}">
        <p14:creationId xmlns:p14="http://schemas.microsoft.com/office/powerpoint/2010/main" val="6209237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The dating of the Mesha Stele to 820 BC is based on an analysis given in a PhD dissertation by Todd Bolen, “The Aramean Oppression of Israel in the Reign of Jehu,” Dallas Theological Seminary, 2013, pages 40–49. This stele</a:t>
            </a:r>
            <a:r>
              <a:rPr lang="en-US" baseline="0" noProof="0" dirty="0"/>
              <a:t> was photographed at the </a:t>
            </a:r>
            <a:r>
              <a:rPr lang="en-US" noProof="0" dirty="0"/>
              <a:t>Louvre Museum.</a:t>
            </a:r>
          </a:p>
          <a:p>
            <a:endParaRPr lang="it-IT" dirty="0"/>
          </a:p>
          <a:p>
            <a:r>
              <a:rPr lang="it-IT" dirty="0"/>
              <a:t>tb060408127w</a:t>
            </a:r>
            <a:endParaRPr lang="en-US" dirty="0"/>
          </a:p>
        </p:txBody>
      </p:sp>
      <p:sp>
        <p:nvSpPr>
          <p:cNvPr id="4" name="Slide Number Placeholder 3"/>
          <p:cNvSpPr>
            <a:spLocks noGrp="1"/>
          </p:cNvSpPr>
          <p:nvPr>
            <p:ph type="sldNum" sz="quarter" idx="10"/>
          </p:nvPr>
        </p:nvSpPr>
        <p:spPr/>
        <p:txBody>
          <a:bodyPr/>
          <a:lstStyle/>
          <a:p>
            <a:fld id="{4E4946A3-FD68-4E77-9DEF-1E7536A4AD96}" type="slidenum">
              <a:rPr lang="en-US" smtClean="0"/>
              <a:t>70</a:t>
            </a:fld>
            <a:endParaRPr lang="en-US"/>
          </a:p>
        </p:txBody>
      </p:sp>
    </p:spTree>
    <p:extLst>
      <p:ext uri="{BB962C8B-B14F-4D97-AF65-F5344CB8AC3E}">
        <p14:creationId xmlns:p14="http://schemas.microsoft.com/office/powerpoint/2010/main" val="21094803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model shows a reconstruction of the palace of David above what archaeologists call “Area G.” This model was photographed at the Ariel Center for Jerusalem (Yad Ben Avi) in the Jewish Quarter of the Old City of Jerusalem.</a:t>
            </a:r>
          </a:p>
          <a:p>
            <a:endParaRPr lang="en-US" dirty="0"/>
          </a:p>
          <a:p>
            <a:r>
              <a:rPr lang="en-US" dirty="0"/>
              <a:t>tb060216504</a:t>
            </a:r>
          </a:p>
        </p:txBody>
      </p:sp>
      <p:sp>
        <p:nvSpPr>
          <p:cNvPr id="4" name="Slide Number Placeholder 3"/>
          <p:cNvSpPr>
            <a:spLocks noGrp="1"/>
          </p:cNvSpPr>
          <p:nvPr>
            <p:ph type="sldNum" sz="quarter" idx="10"/>
          </p:nvPr>
        </p:nvSpPr>
        <p:spPr/>
        <p:txBody>
          <a:bodyPr/>
          <a:lstStyle/>
          <a:p>
            <a:fld id="{4E4946A3-FD68-4E77-9DEF-1E7536A4AD96}" type="slidenum">
              <a:rPr lang="en-US" smtClean="0"/>
              <a:t>71</a:t>
            </a:fld>
            <a:endParaRPr lang="en-US"/>
          </a:p>
        </p:txBody>
      </p:sp>
    </p:spTree>
    <p:extLst>
      <p:ext uri="{BB962C8B-B14F-4D97-AF65-F5344CB8AC3E}">
        <p14:creationId xmlns:p14="http://schemas.microsoft.com/office/powerpoint/2010/main" val="27961280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Archaeologist Eilat Mazar has identified a building as the palace of David in her excavations on the summit of the City of David. While she has clearly discovered a monumental structure, not all scholars agree on the dating of this building to the time of David.</a:t>
            </a:r>
          </a:p>
          <a:p>
            <a:endParaRPr lang="en-US" dirty="0"/>
          </a:p>
          <a:p>
            <a:r>
              <a:rPr lang="en-US" dirty="0"/>
              <a:t>adr1305113064</a:t>
            </a:r>
          </a:p>
        </p:txBody>
      </p:sp>
      <p:sp>
        <p:nvSpPr>
          <p:cNvPr id="4" name="Slide Number Placeholder 3"/>
          <p:cNvSpPr>
            <a:spLocks noGrp="1"/>
          </p:cNvSpPr>
          <p:nvPr>
            <p:ph type="sldNum" sz="quarter" idx="10"/>
          </p:nvPr>
        </p:nvSpPr>
        <p:spPr/>
        <p:txBody>
          <a:bodyPr/>
          <a:lstStyle/>
          <a:p>
            <a:fld id="{4E4946A3-FD68-4E77-9DEF-1E7536A4AD96}" type="slidenum">
              <a:rPr lang="en-US" smtClean="0"/>
              <a:t>72</a:t>
            </a:fld>
            <a:endParaRPr lang="en-US"/>
          </a:p>
        </p:txBody>
      </p:sp>
    </p:spTree>
    <p:extLst>
      <p:ext uri="{BB962C8B-B14F-4D97-AF65-F5344CB8AC3E}">
        <p14:creationId xmlns:p14="http://schemas.microsoft.com/office/powerpoint/2010/main" val="430676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j-lt"/>
              </a:rPr>
              <a:t>Eilat Mazar has called this the Large Stone Structure (not to be confused with the Stepped Stone Structure below). It measures more than 8 feet (2.5 m) wide and more than 90 feet (28 m) long. The quality of the masonry is indisputable, but Mazar’s claim that the wall dates to the 10th century is controversial. Mazar did find 10th-century pottery, but it was not clearly associated with the construction of this wall. If this dates to the time of David, it would provide the most impressive archaeological evidence in Jerusalem from his reign.</a:t>
            </a:r>
          </a:p>
          <a:p>
            <a:endParaRPr lang="en-US" dirty="0">
              <a:latin typeface="+mj-lt"/>
            </a:endParaRPr>
          </a:p>
          <a:p>
            <a:r>
              <a:rPr lang="en-US" dirty="0">
                <a:latin typeface="+mj-lt"/>
              </a:rPr>
              <a:t>tb102306181</a:t>
            </a:r>
          </a:p>
        </p:txBody>
      </p:sp>
      <p:sp>
        <p:nvSpPr>
          <p:cNvPr id="4" name="Slide Number Placeholder 3"/>
          <p:cNvSpPr>
            <a:spLocks noGrp="1"/>
          </p:cNvSpPr>
          <p:nvPr>
            <p:ph type="sldNum" sz="quarter" idx="10"/>
          </p:nvPr>
        </p:nvSpPr>
        <p:spPr/>
        <p:txBody>
          <a:bodyPr/>
          <a:lstStyle/>
          <a:p>
            <a:fld id="{4E4946A3-FD68-4E77-9DEF-1E7536A4AD96}" type="slidenum">
              <a:rPr lang="en-US" smtClean="0"/>
              <a:t>73</a:t>
            </a:fld>
            <a:endParaRPr lang="en-US"/>
          </a:p>
        </p:txBody>
      </p:sp>
    </p:spTree>
    <p:extLst>
      <p:ext uri="{BB962C8B-B14F-4D97-AF65-F5344CB8AC3E}">
        <p14:creationId xmlns:p14="http://schemas.microsoft.com/office/powerpoint/2010/main" val="12220482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Jewish men and women come to this building on the summit of Mount Zion today to pray. It is unlikely that this location is authentic because the Bible says that David was buried in the “City of David,” which is located on the eastern hill, not the western hill (1 Kgs 2:10). </a:t>
            </a:r>
          </a:p>
          <a:p>
            <a:endParaRPr lang="en-US" dirty="0"/>
          </a:p>
          <a:p>
            <a:r>
              <a:rPr lang="en-US" dirty="0"/>
              <a:t>tb061616097</a:t>
            </a:r>
          </a:p>
        </p:txBody>
      </p:sp>
      <p:sp>
        <p:nvSpPr>
          <p:cNvPr id="4" name="Slide Number Placeholder 3"/>
          <p:cNvSpPr>
            <a:spLocks noGrp="1"/>
          </p:cNvSpPr>
          <p:nvPr>
            <p:ph type="sldNum" sz="quarter" idx="10"/>
          </p:nvPr>
        </p:nvSpPr>
        <p:spPr/>
        <p:txBody>
          <a:bodyPr/>
          <a:lstStyle/>
          <a:p>
            <a:fld id="{4E4946A3-FD68-4E77-9DEF-1E7536A4AD96}" type="slidenum">
              <a:rPr lang="en-US" smtClean="0"/>
              <a:t>74</a:t>
            </a:fld>
            <a:endParaRPr lang="en-US"/>
          </a:p>
        </p:txBody>
      </p:sp>
    </p:spTree>
    <p:extLst>
      <p:ext uri="{BB962C8B-B14F-4D97-AF65-F5344CB8AC3E}">
        <p14:creationId xmlns:p14="http://schemas.microsoft.com/office/powerpoint/2010/main" val="403613924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location that has been proposed as the “tomb of David” is the rock-hewn cavities on the southern end of the City of David. While the location seems to fit certain descriptions in the Bible, the cavities shown do not fit the style of tombs in the time of Israel’s monarchy. That is the primary reason why few scholars today accept this identification as the tomb of David. The result is that we do not know where David’s tomb was. According to Peter, however, the tomb was in existence and well known in the first century AD (Acts 2:29).</a:t>
            </a:r>
          </a:p>
          <a:p>
            <a:endParaRPr lang="en-US" dirty="0"/>
          </a:p>
          <a:p>
            <a:r>
              <a:rPr lang="en-US" dirty="0"/>
              <a:t>adr1305112000</a:t>
            </a:r>
          </a:p>
        </p:txBody>
      </p:sp>
      <p:sp>
        <p:nvSpPr>
          <p:cNvPr id="4" name="Slide Number Placeholder 3"/>
          <p:cNvSpPr>
            <a:spLocks noGrp="1"/>
          </p:cNvSpPr>
          <p:nvPr>
            <p:ph type="sldNum" sz="quarter" idx="10"/>
          </p:nvPr>
        </p:nvSpPr>
        <p:spPr/>
        <p:txBody>
          <a:bodyPr/>
          <a:lstStyle/>
          <a:p>
            <a:fld id="{4E4946A3-FD68-4E77-9DEF-1E7536A4AD96}" type="slidenum">
              <a:rPr lang="en-US" smtClean="0"/>
              <a:t>75</a:t>
            </a:fld>
            <a:endParaRPr lang="en-US"/>
          </a:p>
        </p:txBody>
      </p:sp>
    </p:spTree>
    <p:extLst>
      <p:ext uri="{BB962C8B-B14F-4D97-AF65-F5344CB8AC3E}">
        <p14:creationId xmlns:p14="http://schemas.microsoft.com/office/powerpoint/2010/main" val="99546611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This mosaic inscription</a:t>
            </a:r>
            <a:r>
              <a:rPr lang="en-US" sz="1200" kern="1200" baseline="0" dirty="0">
                <a:solidFill>
                  <a:schemeClr val="tx1"/>
                </a:solidFill>
                <a:latin typeface="+mn-lt"/>
                <a:ea typeface="+mn-ea"/>
                <a:cs typeface="+mn-cs"/>
              </a:rPr>
              <a:t> reproduces a genealogy from 1 Chronicles 1. The first line reads “Adam, Seth, </a:t>
            </a:r>
            <a:r>
              <a:rPr lang="en-US" sz="1200" kern="1200" baseline="0" dirty="0" err="1">
                <a:solidFill>
                  <a:schemeClr val="tx1"/>
                </a:solidFill>
                <a:latin typeface="+mn-lt"/>
                <a:ea typeface="+mn-ea"/>
                <a:cs typeface="+mn-cs"/>
              </a:rPr>
              <a:t>Enosh</a:t>
            </a:r>
            <a:r>
              <a:rPr lang="en-US" sz="1200" kern="1200" baseline="0" dirty="0">
                <a:solidFill>
                  <a:schemeClr val="tx1"/>
                </a:solidFill>
                <a:latin typeface="+mn-lt"/>
                <a:ea typeface="+mn-ea"/>
                <a:cs typeface="+mn-cs"/>
              </a:rPr>
              <a:t>, Kenan, Mahalalel, Jared.” The second line: “Enoch, Methuselah, Lamech, Noah, Shem, Ham, and Japheth.” </a:t>
            </a:r>
            <a:r>
              <a:rPr lang="en-US" sz="1200" kern="1200" dirty="0">
                <a:solidFill>
                  <a:schemeClr val="tx1"/>
                </a:solidFill>
                <a:latin typeface="+mn-lt"/>
                <a:ea typeface="+mn-ea"/>
                <a:cs typeface="+mn-cs"/>
              </a:rPr>
              <a:t>This inscription was photographed at the Rockefeller Museum in Jerusalem.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tb042403039</a:t>
            </a:r>
          </a:p>
        </p:txBody>
      </p:sp>
      <p:sp>
        <p:nvSpPr>
          <p:cNvPr id="4" name="Slide Number Placeholder 3"/>
          <p:cNvSpPr>
            <a:spLocks noGrp="1"/>
          </p:cNvSpPr>
          <p:nvPr>
            <p:ph type="sldNum" sz="quarter" idx="10"/>
          </p:nvPr>
        </p:nvSpPr>
        <p:spPr/>
        <p:txBody>
          <a:bodyPr/>
          <a:lstStyle/>
          <a:p>
            <a:fld id="{4E4946A3-FD68-4E77-9DEF-1E7536A4AD96}" type="slidenum">
              <a:rPr lang="en-US" smtClean="0"/>
              <a:t>76</a:t>
            </a:fld>
            <a:endParaRPr lang="en-US"/>
          </a:p>
        </p:txBody>
      </p:sp>
    </p:spTree>
    <p:extLst>
      <p:ext uri="{BB962C8B-B14F-4D97-AF65-F5344CB8AC3E}">
        <p14:creationId xmlns:p14="http://schemas.microsoft.com/office/powerpoint/2010/main" val="40833743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71DFB-4943-4537-842F-CAE432A7283D}" type="slidenum">
              <a:rPr lang="en-US"/>
              <a:pPr/>
              <a:t>77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r>
              <a:rPr lang="en-US" sz="1200" dirty="0"/>
              <a:t>This inscription was photographed at the Israel Museum.</a:t>
            </a:r>
          </a:p>
          <a:p>
            <a:endParaRPr lang="en-US" sz="1200" dirty="0"/>
          </a:p>
          <a:p>
            <a:r>
              <a:rPr lang="en-US" sz="1200" dirty="0"/>
              <a:t>tb032014247</a:t>
            </a:r>
            <a:endParaRPr lang="en-US" dirty="0"/>
          </a:p>
        </p:txBody>
      </p:sp>
    </p:spTree>
    <p:extLst>
      <p:ext uri="{BB962C8B-B14F-4D97-AF65-F5344CB8AC3E}">
        <p14:creationId xmlns:p14="http://schemas.microsoft.com/office/powerpoint/2010/main" val="1272890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an illustration of the approach to a city gate from outside the walls. Boaz approached Bethlehem from the fields outside the village. See the next slide for labels.</a:t>
            </a:r>
          </a:p>
          <a:p>
            <a:endParaRPr lang="en-US" dirty="0"/>
          </a:p>
          <a:p>
            <a:r>
              <a:rPr lang="en-US" dirty="0"/>
              <a:t>tb052907121</a:t>
            </a:r>
          </a:p>
        </p:txBody>
      </p:sp>
      <p:sp>
        <p:nvSpPr>
          <p:cNvPr id="4" name="Slide Number Placeholder 3"/>
          <p:cNvSpPr>
            <a:spLocks noGrp="1"/>
          </p:cNvSpPr>
          <p:nvPr>
            <p:ph type="sldNum" sz="quarter" idx="10"/>
          </p:nvPr>
        </p:nvSpPr>
        <p:spPr/>
        <p:txBody>
          <a:bodyPr/>
          <a:lstStyle/>
          <a:p>
            <a:fld id="{4E4946A3-FD68-4E77-9DEF-1E7536A4AD96}" type="slidenum">
              <a:rPr lang="en-US" smtClean="0"/>
              <a:t>8</a:t>
            </a:fld>
            <a:endParaRPr lang="en-US"/>
          </a:p>
        </p:txBody>
      </p:sp>
    </p:spTree>
    <p:extLst>
      <p:ext uri="{BB962C8B-B14F-4D97-AF65-F5344CB8AC3E}">
        <p14:creationId xmlns:p14="http://schemas.microsoft.com/office/powerpoint/2010/main" val="2507098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provides an illustration of the approach to a city gate from outside the walls. Boaz approached Bethlehem from the fields outside the village.</a:t>
            </a:r>
          </a:p>
          <a:p>
            <a:endParaRPr lang="en-US" dirty="0"/>
          </a:p>
          <a:p>
            <a:r>
              <a:rPr lang="en-US" dirty="0"/>
              <a:t>tb052907121</a:t>
            </a:r>
          </a:p>
        </p:txBody>
      </p:sp>
      <p:sp>
        <p:nvSpPr>
          <p:cNvPr id="4" name="Slide Number Placeholder 3"/>
          <p:cNvSpPr>
            <a:spLocks noGrp="1"/>
          </p:cNvSpPr>
          <p:nvPr>
            <p:ph type="sldNum" sz="quarter" idx="10"/>
          </p:nvPr>
        </p:nvSpPr>
        <p:spPr/>
        <p:txBody>
          <a:bodyPr/>
          <a:lstStyle/>
          <a:p>
            <a:fld id="{4E4946A3-FD68-4E77-9DEF-1E7536A4AD96}" type="slidenum">
              <a:rPr lang="en-US" smtClean="0"/>
              <a:t>9</a:t>
            </a:fld>
            <a:endParaRPr lang="en-US"/>
          </a:p>
        </p:txBody>
      </p:sp>
    </p:spTree>
    <p:extLst>
      <p:ext uri="{BB962C8B-B14F-4D97-AF65-F5344CB8AC3E}">
        <p14:creationId xmlns:p14="http://schemas.microsoft.com/office/powerpoint/2010/main" val="3116885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CC754077-4F67-407A-91D1-C0F87332270D}"/>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7">
            <a:extLst>
              <a:ext uri="{FF2B5EF4-FFF2-40B4-BE49-F238E27FC236}">
                <a16:creationId xmlns:a16="http://schemas.microsoft.com/office/drawing/2014/main" xmlns="" id="{946CDFF6-DC76-4CE0-8A46-71F5DB7AC7D6}"/>
              </a:ext>
            </a:extLst>
          </p:cNvPr>
          <p:cNvSpPr>
            <a:spLocks noGrp="1"/>
          </p:cNvSpPr>
          <p:nvPr>
            <p:ph type="title" hasCustomPrompt="1"/>
          </p:nvPr>
        </p:nvSpPr>
        <p:spPr>
          <a:xfrm>
            <a:off x="0" y="3227832"/>
            <a:ext cx="9144000" cy="585216"/>
          </a:xfrm>
          <a:noFill/>
        </p:spPr>
        <p:txBody>
          <a:bodyPr anchor="ctr" anchorCtr="0">
            <a:noAutofit/>
          </a:bodyPr>
          <a:lstStyle>
            <a:lvl1pPr marL="0" algn="ctr" defTabSz="914400" rtl="0" eaLnBrk="1" fontAlgn="base" latinLnBrk="0" hangingPunct="1">
              <a:spcBef>
                <a:spcPct val="0"/>
              </a:spcBef>
              <a:spcAft>
                <a:spcPct val="0"/>
              </a:spcAft>
              <a:defRPr lang="en-US" sz="2800" b="1" i="0" cap="all" spc="300" baseline="0" dirty="0">
                <a:solidFill>
                  <a:srgbClr val="FEFFFF"/>
                </a:solidFill>
                <a:latin typeface="+mj-lt"/>
                <a:cs typeface="Calibri" panose="020F0502020204030204" pitchFamily="34" charset="0"/>
              </a:defRPr>
            </a:lvl1pPr>
          </a:lstStyle>
          <a:p>
            <a:r>
              <a:rPr lang="en-US" dirty="0"/>
              <a:t>Chapter</a:t>
            </a:r>
          </a:p>
        </p:txBody>
      </p:sp>
    </p:spTree>
    <p:extLst>
      <p:ext uri="{BB962C8B-B14F-4D97-AF65-F5344CB8AC3E}">
        <p14:creationId xmlns:p14="http://schemas.microsoft.com/office/powerpoint/2010/main" val="278794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F21C66B-4871-4E97-8C98-4AB1B90A13EB}"/>
              </a:ext>
            </a:extLst>
          </p:cNvPr>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0" y="6519672"/>
            <a:ext cx="8074152" cy="338328"/>
          </a:xfrm>
          <a:solidFill>
            <a:srgbClr val="010000"/>
          </a:solidFill>
        </p:spPr>
        <p:txBody>
          <a:bodyPr anchor="b" anchorCtr="0">
            <a:noAutofit/>
          </a:bodyPr>
          <a:lstStyle>
            <a:lvl1pPr marL="0" indent="0">
              <a:spcBef>
                <a:spcPts val="0"/>
              </a:spcBef>
              <a:buNone/>
              <a:defRPr sz="1600" i="0">
                <a:solidFill>
                  <a:srgbClr val="FEFFFF"/>
                </a:solidFill>
                <a:latin typeface="Calibri" panose="020F0502020204030204" pitchFamily="34" charset="0"/>
                <a:cs typeface="Calibri" panose="020F0502020204030204" pitchFamily="34" charset="0"/>
              </a:defRPr>
            </a:lvl1pPr>
          </a:lstStyle>
          <a:p>
            <a:pPr lvl="0"/>
            <a:r>
              <a:rPr lang="en-US" dirty="0"/>
              <a:t>Description</a:t>
            </a:r>
          </a:p>
        </p:txBody>
      </p:sp>
      <p:sp>
        <p:nvSpPr>
          <p:cNvPr id="15" name="Text Placeholder 14"/>
          <p:cNvSpPr>
            <a:spLocks noGrp="1"/>
          </p:cNvSpPr>
          <p:nvPr>
            <p:ph type="body" sz="quarter" idx="12" hasCustomPrompt="1"/>
          </p:nvPr>
        </p:nvSpPr>
        <p:spPr>
          <a:xfrm>
            <a:off x="8074152" y="6519672"/>
            <a:ext cx="1069848" cy="338328"/>
          </a:xfrm>
          <a:solidFill>
            <a:srgbClr val="010000"/>
          </a:solidFill>
        </p:spPr>
        <p:txBody>
          <a:bodyPr anchor="b" anchorCtr="0">
            <a:noAutofit/>
          </a:bodyPr>
          <a:lstStyle>
            <a:lvl1pPr marL="342900" indent="-342900" algn="r">
              <a:spcBef>
                <a:spcPts val="0"/>
              </a:spcBef>
              <a:buFont typeface="+mj-lt"/>
              <a:buNone/>
              <a:defRPr lang="en-US" sz="1600" kern="1200" dirty="0">
                <a:solidFill>
                  <a:srgbClr val="FEFFFF"/>
                </a:solidFill>
                <a:latin typeface="Calibri" panose="020F0502020204030204" pitchFamily="34" charset="0"/>
                <a:ea typeface="+mn-ea"/>
                <a:cs typeface="Calibri" panose="020F0502020204030204" pitchFamily="34" charset="0"/>
              </a:defRPr>
            </a:lvl1pPr>
          </a:lstStyle>
          <a:p>
            <a:pPr marL="0" lvl="0" indent="0" algn="r" defTabSz="914400" rtl="0" eaLnBrk="1" latinLnBrk="0" hangingPunct="1">
              <a:spcBef>
                <a:spcPct val="20000"/>
              </a:spcBef>
            </a:pPr>
            <a:r>
              <a:rPr lang="en-US" dirty="0"/>
              <a:t>1:1</a:t>
            </a:r>
          </a:p>
        </p:txBody>
      </p:sp>
      <p:sp>
        <p:nvSpPr>
          <p:cNvPr id="18" name="Title 17"/>
          <p:cNvSpPr>
            <a:spLocks noGrp="1"/>
          </p:cNvSpPr>
          <p:nvPr>
            <p:ph type="title"/>
          </p:nvPr>
        </p:nvSpPr>
        <p:spPr>
          <a:xfrm>
            <a:off x="0" y="0"/>
            <a:ext cx="9144000" cy="369332"/>
          </a:xfrm>
          <a:solidFill>
            <a:srgbClr val="000000"/>
          </a:solidFill>
        </p:spPr>
        <p:txBody>
          <a:bodyPr anchor="ctr" anchorCtr="0">
            <a:noAutofit/>
          </a:bodyPr>
          <a:lstStyle>
            <a:lvl1pPr marL="0" algn="l" defTabSz="914400" rtl="0" eaLnBrk="1" fontAlgn="base" latinLnBrk="0" hangingPunct="1">
              <a:spcBef>
                <a:spcPct val="0"/>
              </a:spcBef>
              <a:spcAft>
                <a:spcPct val="0"/>
              </a:spcAft>
              <a:defRPr lang="en-US" sz="1800" i="1" dirty="0">
                <a:solidFill>
                  <a:srgbClr val="FEFFFF"/>
                </a:solidFill>
                <a:latin typeface="Calibri" panose="020F0502020204030204" pitchFamily="34" charset="0"/>
                <a:cs typeface="Calibri" panose="020F050202020403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8243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643A83-CC93-44D9-BC3E-EFDFB76602A7}" type="datetimeFigureOut">
              <a:rPr lang="en-US" smtClean="0"/>
              <a:pPr/>
              <a:t>3/5/2022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036866-7909-4FA5-8D06-7EA27414A1CE}" type="slidenum">
              <a:rPr lang="en-US" smtClean="0"/>
              <a:pPr/>
              <a:t>‹#›</a:t>
            </a:fld>
            <a:endParaRPr lang="en-US"/>
          </a:p>
        </p:txBody>
      </p:sp>
    </p:spTree>
    <p:extLst>
      <p:ext uri="{BB962C8B-B14F-4D97-AF65-F5344CB8AC3E}">
        <p14:creationId xmlns:p14="http://schemas.microsoft.com/office/powerpoint/2010/main" val="2625663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43A83-CC93-44D9-BC3E-EFDFB76602A7}" type="datetimeFigureOut">
              <a:rPr lang="en-US" smtClean="0"/>
              <a:t>3/5/2022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36866-7909-4FA5-8D06-7EA27414A1CE}" type="slidenum">
              <a:rPr lang="en-US" smtClean="0"/>
              <a:t>‹#›</a:t>
            </a:fld>
            <a:endParaRPr lang="en-US"/>
          </a:p>
        </p:txBody>
      </p:sp>
    </p:spTree>
    <p:extLst>
      <p:ext uri="{BB962C8B-B14F-4D97-AF65-F5344CB8AC3E}">
        <p14:creationId xmlns:p14="http://schemas.microsoft.com/office/powerpoint/2010/main" val="3670653478"/>
      </p:ext>
    </p:extLst>
  </p:cSld>
  <p:clrMap bg1="dk1" tx1="lt1" bg2="dk2" tx2="lt2" accent1="accent1" accent2="accent2" accent3="accent3" accent4="accent4" accent5="accent5" accent6="accent6" hlink="hlink" folHlink="folHlink"/>
  <p:sldLayoutIdLst>
    <p:sldLayoutId id="2147483703" r:id="rId1"/>
    <p:sldLayoutId id="2147483702" r:id="rId2"/>
    <p:sldLayoutId id="214748370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microsoft.com/office/2007/relationships/hdphoto" Target="../media/hdphoto1.wdp"/></Relationships>
</file>

<file path=ppt/slides/_rels/slide6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generated with high confidence">
            <a:extLst>
              <a:ext uri="{FF2B5EF4-FFF2-40B4-BE49-F238E27FC236}">
                <a16:creationId xmlns:a16="http://schemas.microsoft.com/office/drawing/2014/main" xmlns="" id="{A61D530D-27E4-4262-B46B-4AC3B06EF8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2"/>
            <a:ext cx="9144006" cy="6858004"/>
          </a:xfrm>
          <a:prstGeom prst="rect">
            <a:avLst/>
          </a:prstGeom>
        </p:spPr>
      </p:pic>
      <p:sp>
        <p:nvSpPr>
          <p:cNvPr id="5" name="Title 4"/>
          <p:cNvSpPr>
            <a:spLocks noGrp="1"/>
          </p:cNvSpPr>
          <p:nvPr>
            <p:ph type="title"/>
          </p:nvPr>
        </p:nvSpPr>
        <p:spPr/>
        <p:txBody>
          <a:bodyPr/>
          <a:lstStyle/>
          <a:p>
            <a:r>
              <a:rPr lang="en-US" dirty="0"/>
              <a:t>RUTH 4</a:t>
            </a:r>
          </a:p>
        </p:txBody>
      </p:sp>
    </p:spTree>
    <p:extLst>
      <p:ext uri="{BB962C8B-B14F-4D97-AF65-F5344CB8AC3E}">
        <p14:creationId xmlns:p14="http://schemas.microsoft.com/office/powerpoint/2010/main" val="4170379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rocks&#10;&#10;Description generated with very high confidence">
            <a:extLst>
              <a:ext uri="{FF2B5EF4-FFF2-40B4-BE49-F238E27FC236}">
                <a16:creationId xmlns:a16="http://schemas.microsoft.com/office/drawing/2014/main" xmlns="" id="{EA6BF854-C41C-4C42-A6E0-40461B339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
        <p:nvSpPr>
          <p:cNvPr id="2" name="Text Placeholder 1">
            <a:extLst>
              <a:ext uri="{FF2B5EF4-FFF2-40B4-BE49-F238E27FC236}">
                <a16:creationId xmlns:a16="http://schemas.microsoft.com/office/drawing/2014/main" xmlns="" id="{D852234B-9325-4CB3-80C8-1C57072AEFCF}"/>
              </a:ext>
            </a:extLst>
          </p:cNvPr>
          <p:cNvSpPr>
            <a:spLocks noGrp="1"/>
          </p:cNvSpPr>
          <p:nvPr>
            <p:ph type="body" sz="quarter" idx="10"/>
          </p:nvPr>
        </p:nvSpPr>
        <p:spPr/>
        <p:txBody>
          <a:bodyPr/>
          <a:lstStyle/>
          <a:p>
            <a:r>
              <a:rPr lang="en-US" dirty="0"/>
              <a:t>Approaching the main gate of Dan</a:t>
            </a:r>
          </a:p>
        </p:txBody>
      </p:sp>
      <p:sp>
        <p:nvSpPr>
          <p:cNvPr id="3" name="Text Placeholder 2">
            <a:extLst>
              <a:ext uri="{FF2B5EF4-FFF2-40B4-BE49-F238E27FC236}">
                <a16:creationId xmlns:a16="http://schemas.microsoft.com/office/drawing/2014/main" xmlns="" id="{722E9972-48CE-4632-9347-104DBE7DA0FA}"/>
              </a:ext>
            </a:extLst>
          </p:cNvPr>
          <p:cNvSpPr>
            <a:spLocks noGrp="1"/>
          </p:cNvSpPr>
          <p:nvPr>
            <p:ph type="body" sz="quarter" idx="12"/>
          </p:nvPr>
        </p:nvSpPr>
        <p:spPr/>
        <p:txBody>
          <a:bodyPr/>
          <a:lstStyle/>
          <a:p>
            <a:r>
              <a:rPr lang="en-US" dirty="0"/>
              <a:t>4:1</a:t>
            </a:r>
          </a:p>
        </p:txBody>
      </p:sp>
      <p:sp>
        <p:nvSpPr>
          <p:cNvPr id="4" name="Title 3">
            <a:extLst>
              <a:ext uri="{FF2B5EF4-FFF2-40B4-BE49-F238E27FC236}">
                <a16:creationId xmlns:a16="http://schemas.microsoft.com/office/drawing/2014/main" xmlns="" id="{66FE8DA2-FF21-4746-8A2A-84C381ED57CE}"/>
              </a:ext>
            </a:extLst>
          </p:cNvPr>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2947655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ee, outdoor, ground, rock&#10;&#10;Description generated with very high confidence">
            <a:extLst>
              <a:ext uri="{FF2B5EF4-FFF2-40B4-BE49-F238E27FC236}">
                <a16:creationId xmlns:a16="http://schemas.microsoft.com/office/drawing/2014/main" xmlns="" id="{1224C7F9-B244-4AFE-9924-42956E3658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
        <p:nvSpPr>
          <p:cNvPr id="2" name="Text Placeholder 1">
            <a:extLst>
              <a:ext uri="{FF2B5EF4-FFF2-40B4-BE49-F238E27FC236}">
                <a16:creationId xmlns:a16="http://schemas.microsoft.com/office/drawing/2014/main" xmlns="" id="{D852234B-9325-4CB3-80C8-1C57072AEFCF}"/>
              </a:ext>
            </a:extLst>
          </p:cNvPr>
          <p:cNvSpPr>
            <a:spLocks noGrp="1"/>
          </p:cNvSpPr>
          <p:nvPr>
            <p:ph type="body" sz="quarter" idx="10"/>
          </p:nvPr>
        </p:nvSpPr>
        <p:spPr/>
        <p:txBody>
          <a:bodyPr/>
          <a:lstStyle/>
          <a:p>
            <a:r>
              <a:rPr lang="en-US" dirty="0"/>
              <a:t>Main gate of Dan</a:t>
            </a:r>
          </a:p>
        </p:txBody>
      </p:sp>
      <p:sp>
        <p:nvSpPr>
          <p:cNvPr id="3" name="Text Placeholder 2">
            <a:extLst>
              <a:ext uri="{FF2B5EF4-FFF2-40B4-BE49-F238E27FC236}">
                <a16:creationId xmlns:a16="http://schemas.microsoft.com/office/drawing/2014/main" xmlns="" id="{722E9972-48CE-4632-9347-104DBE7DA0FA}"/>
              </a:ext>
            </a:extLst>
          </p:cNvPr>
          <p:cNvSpPr>
            <a:spLocks noGrp="1"/>
          </p:cNvSpPr>
          <p:nvPr>
            <p:ph type="body" sz="quarter" idx="12"/>
          </p:nvPr>
        </p:nvSpPr>
        <p:spPr/>
        <p:txBody>
          <a:bodyPr/>
          <a:lstStyle/>
          <a:p>
            <a:r>
              <a:rPr lang="en-US"/>
              <a:t>4:1</a:t>
            </a:r>
          </a:p>
        </p:txBody>
      </p:sp>
      <p:sp>
        <p:nvSpPr>
          <p:cNvPr id="4" name="Title 3">
            <a:extLst>
              <a:ext uri="{FF2B5EF4-FFF2-40B4-BE49-F238E27FC236}">
                <a16:creationId xmlns:a16="http://schemas.microsoft.com/office/drawing/2014/main" xmlns="" id="{66FE8DA2-FF21-4746-8A2A-84C381ED57CE}"/>
              </a:ext>
            </a:extLst>
          </p:cNvPr>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4282080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outdoor, ground, rock&#10;&#10;Description generated with very high confidence">
            <a:extLst>
              <a:ext uri="{FF2B5EF4-FFF2-40B4-BE49-F238E27FC236}">
                <a16:creationId xmlns:a16="http://schemas.microsoft.com/office/drawing/2014/main" xmlns="" id="{DBFCBB2E-3870-4D4D-BEA7-415BFB57B0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2" name="Text Placeholder 1">
            <a:extLst>
              <a:ext uri="{FF2B5EF4-FFF2-40B4-BE49-F238E27FC236}">
                <a16:creationId xmlns:a16="http://schemas.microsoft.com/office/drawing/2014/main" xmlns="" id="{D852234B-9325-4CB3-80C8-1C57072AEFCF}"/>
              </a:ext>
            </a:extLst>
          </p:cNvPr>
          <p:cNvSpPr>
            <a:spLocks noGrp="1"/>
          </p:cNvSpPr>
          <p:nvPr>
            <p:ph type="body" sz="quarter" idx="10"/>
          </p:nvPr>
        </p:nvSpPr>
        <p:spPr/>
        <p:txBody>
          <a:bodyPr/>
          <a:lstStyle/>
          <a:p>
            <a:r>
              <a:rPr lang="en-US" dirty="0"/>
              <a:t>A chamber of Dan’s main gate</a:t>
            </a:r>
          </a:p>
        </p:txBody>
      </p:sp>
      <p:sp>
        <p:nvSpPr>
          <p:cNvPr id="3" name="Text Placeholder 2">
            <a:extLst>
              <a:ext uri="{FF2B5EF4-FFF2-40B4-BE49-F238E27FC236}">
                <a16:creationId xmlns:a16="http://schemas.microsoft.com/office/drawing/2014/main" xmlns="" id="{722E9972-48CE-4632-9347-104DBE7DA0FA}"/>
              </a:ext>
            </a:extLst>
          </p:cNvPr>
          <p:cNvSpPr>
            <a:spLocks noGrp="1"/>
          </p:cNvSpPr>
          <p:nvPr>
            <p:ph type="body" sz="quarter" idx="12"/>
          </p:nvPr>
        </p:nvSpPr>
        <p:spPr/>
        <p:txBody>
          <a:bodyPr/>
          <a:lstStyle/>
          <a:p>
            <a:r>
              <a:rPr lang="en-US"/>
              <a:t>4:1</a:t>
            </a:r>
          </a:p>
        </p:txBody>
      </p:sp>
      <p:sp>
        <p:nvSpPr>
          <p:cNvPr id="4" name="Title 3">
            <a:extLst>
              <a:ext uri="{FF2B5EF4-FFF2-40B4-BE49-F238E27FC236}">
                <a16:creationId xmlns:a16="http://schemas.microsoft.com/office/drawing/2014/main" xmlns="" id="{66FE8DA2-FF21-4746-8A2A-84C381ED57CE}"/>
              </a:ext>
            </a:extLst>
          </p:cNvPr>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4137633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an ruler's podium with canopy structure, tb0115000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Ruler’s podium with canopy structure at Dan</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2135521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view of a rocky mountain&#10;&#10;Description generated with very high confidence">
            <a:extLst>
              <a:ext uri="{FF2B5EF4-FFF2-40B4-BE49-F238E27FC236}">
                <a16:creationId xmlns:a16="http://schemas.microsoft.com/office/drawing/2014/main" xmlns="" id="{453A1ACE-7B79-4E6A-9E64-B5DDAF162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Beersheba (aerial view from the east)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926222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view of a rocky mountain&#10;&#10;Description generated with very high confidence">
            <a:extLst>
              <a:ext uri="{FF2B5EF4-FFF2-40B4-BE49-F238E27FC236}">
                <a16:creationId xmlns:a16="http://schemas.microsoft.com/office/drawing/2014/main" xmlns="" id="{7BE90AE1-E955-4E20-B711-0B0507F86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Beersheba (aerial view from the east)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sp>
        <p:nvSpPr>
          <p:cNvPr id="7" name="TextBox 6">
            <a:extLst>
              <a:ext uri="{FF2B5EF4-FFF2-40B4-BE49-F238E27FC236}">
                <a16:creationId xmlns:a16="http://schemas.microsoft.com/office/drawing/2014/main" xmlns="" id="{71460A7D-D597-466F-81F8-13A0DF78FE23}"/>
              </a:ext>
            </a:extLst>
          </p:cNvPr>
          <p:cNvSpPr txBox="1"/>
          <p:nvPr/>
        </p:nvSpPr>
        <p:spPr>
          <a:xfrm>
            <a:off x="1713772" y="3657600"/>
            <a:ext cx="1351652"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Outer Gate</a:t>
            </a:r>
          </a:p>
        </p:txBody>
      </p:sp>
      <p:cxnSp>
        <p:nvCxnSpPr>
          <p:cNvPr id="8" name="Straight Arrow Connector 7">
            <a:extLst>
              <a:ext uri="{FF2B5EF4-FFF2-40B4-BE49-F238E27FC236}">
                <a16:creationId xmlns:a16="http://schemas.microsoft.com/office/drawing/2014/main" xmlns="" id="{2455E587-7D58-4E87-BFFE-DF7787EAA033}"/>
              </a:ext>
            </a:extLst>
          </p:cNvPr>
          <p:cNvCxnSpPr>
            <a:cxnSpLocks/>
          </p:cNvCxnSpPr>
          <p:nvPr/>
        </p:nvCxnSpPr>
        <p:spPr>
          <a:xfrm flipV="1">
            <a:off x="2721238" y="3657600"/>
            <a:ext cx="344186" cy="85539"/>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9" name="TextBox 8">
            <a:extLst>
              <a:ext uri="{FF2B5EF4-FFF2-40B4-BE49-F238E27FC236}">
                <a16:creationId xmlns:a16="http://schemas.microsoft.com/office/drawing/2014/main" xmlns="" id="{341A79A6-A9F5-4E71-82B5-33E15FE87EDE}"/>
              </a:ext>
            </a:extLst>
          </p:cNvPr>
          <p:cNvSpPr txBox="1"/>
          <p:nvPr/>
        </p:nvSpPr>
        <p:spPr>
          <a:xfrm>
            <a:off x="1066800" y="2819400"/>
            <a:ext cx="1293944"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Inner Gate</a:t>
            </a:r>
          </a:p>
        </p:txBody>
      </p:sp>
      <p:sp>
        <p:nvSpPr>
          <p:cNvPr id="10" name="TextBox 9">
            <a:extLst>
              <a:ext uri="{FF2B5EF4-FFF2-40B4-BE49-F238E27FC236}">
                <a16:creationId xmlns:a16="http://schemas.microsoft.com/office/drawing/2014/main" xmlns="" id="{9D496906-FA12-4A8D-88AE-3B51EDC8834F}"/>
              </a:ext>
            </a:extLst>
          </p:cNvPr>
          <p:cNvSpPr txBox="1"/>
          <p:nvPr/>
        </p:nvSpPr>
        <p:spPr>
          <a:xfrm>
            <a:off x="4379358" y="3153081"/>
            <a:ext cx="1476687"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Storehouses</a:t>
            </a:r>
          </a:p>
        </p:txBody>
      </p:sp>
      <p:sp>
        <p:nvSpPr>
          <p:cNvPr id="11" name="TextBox 10">
            <a:extLst>
              <a:ext uri="{FF2B5EF4-FFF2-40B4-BE49-F238E27FC236}">
                <a16:creationId xmlns:a16="http://schemas.microsoft.com/office/drawing/2014/main" xmlns="" id="{E8405873-9526-4C37-9963-C9AED3EB15A4}"/>
              </a:ext>
            </a:extLst>
          </p:cNvPr>
          <p:cNvSpPr txBox="1"/>
          <p:nvPr/>
        </p:nvSpPr>
        <p:spPr>
          <a:xfrm>
            <a:off x="2591774" y="2068575"/>
            <a:ext cx="1180131"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City Plaza</a:t>
            </a:r>
          </a:p>
        </p:txBody>
      </p:sp>
      <p:sp>
        <p:nvSpPr>
          <p:cNvPr id="12" name="TextBox 11">
            <a:extLst>
              <a:ext uri="{FF2B5EF4-FFF2-40B4-BE49-F238E27FC236}">
                <a16:creationId xmlns:a16="http://schemas.microsoft.com/office/drawing/2014/main" xmlns="" id="{29299FD4-E0D6-4FFB-B16B-6E5791D2BACA}"/>
              </a:ext>
            </a:extLst>
          </p:cNvPr>
          <p:cNvSpPr txBox="1"/>
          <p:nvPr/>
        </p:nvSpPr>
        <p:spPr>
          <a:xfrm>
            <a:off x="3451860" y="4495800"/>
            <a:ext cx="1854996"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Approach Ramp</a:t>
            </a:r>
          </a:p>
        </p:txBody>
      </p:sp>
      <p:cxnSp>
        <p:nvCxnSpPr>
          <p:cNvPr id="13" name="Straight Arrow Connector 12">
            <a:extLst>
              <a:ext uri="{FF2B5EF4-FFF2-40B4-BE49-F238E27FC236}">
                <a16:creationId xmlns:a16="http://schemas.microsoft.com/office/drawing/2014/main" xmlns="" id="{EB40A360-9221-4231-8511-5477D1A7A31A}"/>
              </a:ext>
            </a:extLst>
          </p:cNvPr>
          <p:cNvCxnSpPr>
            <a:cxnSpLocks/>
          </p:cNvCxnSpPr>
          <p:nvPr/>
        </p:nvCxnSpPr>
        <p:spPr>
          <a:xfrm>
            <a:off x="2389598" y="3048000"/>
            <a:ext cx="428346" cy="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4" name="Straight Arrow Connector 13">
            <a:extLst>
              <a:ext uri="{FF2B5EF4-FFF2-40B4-BE49-F238E27FC236}">
                <a16:creationId xmlns:a16="http://schemas.microsoft.com/office/drawing/2014/main" xmlns="" id="{04A2EF2A-40A7-495A-AC44-E126DE4FA69B}"/>
              </a:ext>
            </a:extLst>
          </p:cNvPr>
          <p:cNvCxnSpPr>
            <a:cxnSpLocks/>
            <a:stCxn id="10" idx="1"/>
          </p:cNvCxnSpPr>
          <p:nvPr/>
        </p:nvCxnSpPr>
        <p:spPr>
          <a:xfrm flipH="1" flipV="1">
            <a:off x="4114800" y="3310366"/>
            <a:ext cx="264558" cy="42770"/>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5" name="Straight Arrow Connector 14">
            <a:extLst>
              <a:ext uri="{FF2B5EF4-FFF2-40B4-BE49-F238E27FC236}">
                <a16:creationId xmlns:a16="http://schemas.microsoft.com/office/drawing/2014/main" xmlns="" id="{CA9311B6-4F7D-4BAB-9309-BBB6F7C66B8C}"/>
              </a:ext>
            </a:extLst>
          </p:cNvPr>
          <p:cNvCxnSpPr>
            <a:cxnSpLocks/>
          </p:cNvCxnSpPr>
          <p:nvPr/>
        </p:nvCxnSpPr>
        <p:spPr>
          <a:xfrm flipV="1">
            <a:off x="4291343" y="4269471"/>
            <a:ext cx="0" cy="302529"/>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cxnSp>
        <p:nvCxnSpPr>
          <p:cNvPr id="16" name="Straight Arrow Connector 15">
            <a:extLst>
              <a:ext uri="{FF2B5EF4-FFF2-40B4-BE49-F238E27FC236}">
                <a16:creationId xmlns:a16="http://schemas.microsoft.com/office/drawing/2014/main" xmlns="" id="{CD912F92-1283-42FB-AAB7-21080DABE29E}"/>
              </a:ext>
            </a:extLst>
          </p:cNvPr>
          <p:cNvCxnSpPr>
            <a:cxnSpLocks/>
          </p:cNvCxnSpPr>
          <p:nvPr/>
        </p:nvCxnSpPr>
        <p:spPr>
          <a:xfrm>
            <a:off x="3181839" y="2468685"/>
            <a:ext cx="170961" cy="497706"/>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3922130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3E29A468-A171-45FD-861A-2B8C84829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3" name="Text Placeholder 2"/>
          <p:cNvSpPr>
            <a:spLocks noGrp="1"/>
          </p:cNvSpPr>
          <p:nvPr>
            <p:ph type="body" sz="quarter" idx="10"/>
          </p:nvPr>
        </p:nvSpPr>
        <p:spPr/>
        <p:txBody>
          <a:bodyPr/>
          <a:lstStyle/>
          <a:p>
            <a:r>
              <a:rPr lang="en-US" dirty="0"/>
              <a:t>Gate area of Beersheba (aerial view from the southeast)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4239596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3E29A468-A171-45FD-861A-2B8C84829E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764"/>
            <a:ext cx="9144000" cy="6062472"/>
          </a:xfrm>
          <a:prstGeom prst="rect">
            <a:avLst/>
          </a:prstGeom>
        </p:spPr>
      </p:pic>
      <p:sp>
        <p:nvSpPr>
          <p:cNvPr id="3" name="Text Placeholder 2"/>
          <p:cNvSpPr>
            <a:spLocks noGrp="1"/>
          </p:cNvSpPr>
          <p:nvPr>
            <p:ph type="body" sz="quarter" idx="10"/>
          </p:nvPr>
        </p:nvSpPr>
        <p:spPr/>
        <p:txBody>
          <a:bodyPr/>
          <a:lstStyle/>
          <a:p>
            <a:r>
              <a:rPr lang="en-US" dirty="0"/>
              <a:t>Gate area of Beersheba (aerial view from the southeast)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sp>
        <p:nvSpPr>
          <p:cNvPr id="6" name="TextBox 5">
            <a:extLst>
              <a:ext uri="{FF2B5EF4-FFF2-40B4-BE49-F238E27FC236}">
                <a16:creationId xmlns:a16="http://schemas.microsoft.com/office/drawing/2014/main" xmlns="" id="{497168CB-6F2B-45D3-B49F-666BC652BB33}"/>
              </a:ext>
            </a:extLst>
          </p:cNvPr>
          <p:cNvSpPr txBox="1"/>
          <p:nvPr/>
        </p:nvSpPr>
        <p:spPr>
          <a:xfrm>
            <a:off x="6781800" y="4191000"/>
            <a:ext cx="1351652"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Outer Gate</a:t>
            </a:r>
          </a:p>
        </p:txBody>
      </p:sp>
      <p:cxnSp>
        <p:nvCxnSpPr>
          <p:cNvPr id="7" name="Straight Arrow Connector 6">
            <a:extLst>
              <a:ext uri="{FF2B5EF4-FFF2-40B4-BE49-F238E27FC236}">
                <a16:creationId xmlns:a16="http://schemas.microsoft.com/office/drawing/2014/main" xmlns="" id="{6F81A0B6-A26A-420C-B3E5-86F16B7CA726}"/>
              </a:ext>
            </a:extLst>
          </p:cNvPr>
          <p:cNvCxnSpPr>
            <a:cxnSpLocks/>
          </p:cNvCxnSpPr>
          <p:nvPr/>
        </p:nvCxnSpPr>
        <p:spPr>
          <a:xfrm flipH="1" flipV="1">
            <a:off x="6400800" y="4433824"/>
            <a:ext cx="381000" cy="1"/>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
        <p:nvSpPr>
          <p:cNvPr id="9" name="TextBox 8">
            <a:extLst>
              <a:ext uri="{FF2B5EF4-FFF2-40B4-BE49-F238E27FC236}">
                <a16:creationId xmlns:a16="http://schemas.microsoft.com/office/drawing/2014/main" xmlns="" id="{F169A823-908C-4157-B628-EF272449B33F}"/>
              </a:ext>
            </a:extLst>
          </p:cNvPr>
          <p:cNvSpPr txBox="1"/>
          <p:nvPr/>
        </p:nvSpPr>
        <p:spPr>
          <a:xfrm>
            <a:off x="1144456" y="2009745"/>
            <a:ext cx="1293944"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Inner Gate</a:t>
            </a:r>
          </a:p>
        </p:txBody>
      </p:sp>
      <p:sp>
        <p:nvSpPr>
          <p:cNvPr id="10" name="TextBox 9">
            <a:extLst>
              <a:ext uri="{FF2B5EF4-FFF2-40B4-BE49-F238E27FC236}">
                <a16:creationId xmlns:a16="http://schemas.microsoft.com/office/drawing/2014/main" xmlns="" id="{82C2F1A9-1BB6-4252-B66D-9608E6ED7583}"/>
              </a:ext>
            </a:extLst>
          </p:cNvPr>
          <p:cNvSpPr txBox="1"/>
          <p:nvPr/>
        </p:nvSpPr>
        <p:spPr>
          <a:xfrm>
            <a:off x="2876307" y="609600"/>
            <a:ext cx="1180131"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City Plaza</a:t>
            </a:r>
          </a:p>
        </p:txBody>
      </p:sp>
      <p:sp>
        <p:nvSpPr>
          <p:cNvPr id="11" name="TextBox 10">
            <a:extLst>
              <a:ext uri="{FF2B5EF4-FFF2-40B4-BE49-F238E27FC236}">
                <a16:creationId xmlns:a16="http://schemas.microsoft.com/office/drawing/2014/main" xmlns="" id="{84945551-6EFB-4710-B19C-EF61992D56BC}"/>
              </a:ext>
            </a:extLst>
          </p:cNvPr>
          <p:cNvSpPr txBox="1"/>
          <p:nvPr/>
        </p:nvSpPr>
        <p:spPr>
          <a:xfrm>
            <a:off x="5232413" y="1600200"/>
            <a:ext cx="1476687"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Storehouses</a:t>
            </a:r>
          </a:p>
        </p:txBody>
      </p:sp>
      <p:sp>
        <p:nvSpPr>
          <p:cNvPr id="12" name="Rectangle 11">
            <a:extLst>
              <a:ext uri="{FF2B5EF4-FFF2-40B4-BE49-F238E27FC236}">
                <a16:creationId xmlns:a16="http://schemas.microsoft.com/office/drawing/2014/main" xmlns="" id="{A4C96823-F7C3-4B41-AC10-D4BF729B6225}"/>
              </a:ext>
            </a:extLst>
          </p:cNvPr>
          <p:cNvSpPr/>
          <p:nvPr/>
        </p:nvSpPr>
        <p:spPr>
          <a:xfrm>
            <a:off x="2438400" y="1600200"/>
            <a:ext cx="2286000" cy="1619310"/>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13" name="TextBox 12">
            <a:extLst>
              <a:ext uri="{FF2B5EF4-FFF2-40B4-BE49-F238E27FC236}">
                <a16:creationId xmlns:a16="http://schemas.microsoft.com/office/drawing/2014/main" xmlns="" id="{D5394AF7-71E2-40B9-B521-DD1FC01A1341}"/>
              </a:ext>
            </a:extLst>
          </p:cNvPr>
          <p:cNvSpPr txBox="1"/>
          <p:nvPr/>
        </p:nvSpPr>
        <p:spPr>
          <a:xfrm>
            <a:off x="7269269" y="5125563"/>
            <a:ext cx="1854996"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Approach Ramp</a:t>
            </a:r>
          </a:p>
        </p:txBody>
      </p:sp>
      <p:sp>
        <p:nvSpPr>
          <p:cNvPr id="14" name="TextBox 13">
            <a:extLst>
              <a:ext uri="{FF2B5EF4-FFF2-40B4-BE49-F238E27FC236}">
                <a16:creationId xmlns:a16="http://schemas.microsoft.com/office/drawing/2014/main" xmlns="" id="{5E79AF2B-5A33-4038-961D-8BAD2817BBB2}"/>
              </a:ext>
            </a:extLst>
          </p:cNvPr>
          <p:cNvSpPr txBox="1"/>
          <p:nvPr/>
        </p:nvSpPr>
        <p:spPr>
          <a:xfrm>
            <a:off x="4013070" y="4591110"/>
            <a:ext cx="659156"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Well</a:t>
            </a:r>
          </a:p>
        </p:txBody>
      </p:sp>
      <p:cxnSp>
        <p:nvCxnSpPr>
          <p:cNvPr id="15" name="Straight Arrow Connector 14">
            <a:extLst>
              <a:ext uri="{FF2B5EF4-FFF2-40B4-BE49-F238E27FC236}">
                <a16:creationId xmlns:a16="http://schemas.microsoft.com/office/drawing/2014/main" xmlns="" id="{61979185-6528-45A0-A651-9C440368A7A4}"/>
              </a:ext>
            </a:extLst>
          </p:cNvPr>
          <p:cNvCxnSpPr>
            <a:cxnSpLocks/>
          </p:cNvCxnSpPr>
          <p:nvPr/>
        </p:nvCxnSpPr>
        <p:spPr>
          <a:xfrm>
            <a:off x="4672226" y="4806024"/>
            <a:ext cx="356974" cy="14858"/>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035242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189C1E7A-3053-46F9-9E29-05977F5B6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8932"/>
            <a:ext cx="9144000" cy="5660136"/>
          </a:xfrm>
          <a:prstGeom prst="rect">
            <a:avLst/>
          </a:prstGeom>
        </p:spPr>
      </p:pic>
      <p:sp>
        <p:nvSpPr>
          <p:cNvPr id="3" name="Text Placeholder 2"/>
          <p:cNvSpPr>
            <a:spLocks noGrp="1"/>
          </p:cNvSpPr>
          <p:nvPr>
            <p:ph type="body" sz="quarter" idx="10"/>
          </p:nvPr>
        </p:nvSpPr>
        <p:spPr/>
        <p:txBody>
          <a:bodyPr/>
          <a:lstStyle/>
          <a:p>
            <a:r>
              <a:rPr lang="en-US" dirty="0"/>
              <a:t>Model of Israelite village and its gate, circa 1200–1000 BC</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spTree>
    <p:extLst>
      <p:ext uri="{BB962C8B-B14F-4D97-AF65-F5344CB8AC3E}">
        <p14:creationId xmlns:p14="http://schemas.microsoft.com/office/powerpoint/2010/main" val="1979670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rick building&#10;&#10;Description generated with high confidence">
            <a:extLst>
              <a:ext uri="{FF2B5EF4-FFF2-40B4-BE49-F238E27FC236}">
                <a16:creationId xmlns:a16="http://schemas.microsoft.com/office/drawing/2014/main" xmlns="" id="{E53256DB-83AE-406B-993F-E019BDB59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3" name="Text Placeholder 2"/>
          <p:cNvSpPr>
            <a:spLocks noGrp="1"/>
          </p:cNvSpPr>
          <p:nvPr>
            <p:ph type="body" sz="quarter" idx="10"/>
          </p:nvPr>
        </p:nvSpPr>
        <p:spPr/>
        <p:txBody>
          <a:bodyPr/>
          <a:lstStyle/>
          <a:p>
            <a:r>
              <a:rPr lang="en-US" dirty="0"/>
              <a:t>Beersheba gate chamber with benches</a:t>
            </a:r>
          </a:p>
        </p:txBody>
      </p:sp>
      <p:sp>
        <p:nvSpPr>
          <p:cNvPr id="4" name="Text Placeholder 3"/>
          <p:cNvSpPr>
            <a:spLocks noGrp="1"/>
          </p:cNvSpPr>
          <p:nvPr>
            <p:ph type="body" sz="quarter" idx="12"/>
          </p:nvPr>
        </p:nvSpPr>
        <p:spPr/>
        <p:txBody>
          <a:bodyPr/>
          <a:lstStyle/>
          <a:p>
            <a:r>
              <a:rPr lang="en-US"/>
              <a:t>4:1</a:t>
            </a:r>
            <a:endParaRPr lang="en-US" dirty="0"/>
          </a:p>
        </p:txBody>
      </p:sp>
      <p:sp>
        <p:nvSpPr>
          <p:cNvPr id="2" name="Title 1"/>
          <p:cNvSpPr>
            <a:spLocks noGrp="1"/>
          </p:cNvSpPr>
          <p:nvPr>
            <p:ph type="title"/>
          </p:nvPr>
        </p:nvSpPr>
        <p:spPr/>
        <p:txBody>
          <a:bodyPr/>
          <a:lstStyle/>
          <a:p>
            <a:r>
              <a:rPr lang="en-US" dirty="0"/>
              <a:t>The near kinsman of whom Boaz spoke of came by . . . “Turn aside, sit down here!”</a:t>
            </a:r>
          </a:p>
        </p:txBody>
      </p:sp>
    </p:spTree>
    <p:extLst>
      <p:ext uri="{BB962C8B-B14F-4D97-AF65-F5344CB8AC3E}">
        <p14:creationId xmlns:p14="http://schemas.microsoft.com/office/powerpoint/2010/main" val="4289626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796105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tone building&#10;&#10;Description generated with high confidence">
            <a:extLst>
              <a:ext uri="{FF2B5EF4-FFF2-40B4-BE49-F238E27FC236}">
                <a16:creationId xmlns:a16="http://schemas.microsoft.com/office/drawing/2014/main" xmlns="" id="{4FE2FF07-C0A3-4BEF-BC87-FFCAD5849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3" name="Text Placeholder 2"/>
          <p:cNvSpPr>
            <a:spLocks noGrp="1"/>
          </p:cNvSpPr>
          <p:nvPr>
            <p:ph type="body" sz="quarter" idx="10"/>
          </p:nvPr>
        </p:nvSpPr>
        <p:spPr/>
        <p:txBody>
          <a:bodyPr/>
          <a:lstStyle/>
          <a:p>
            <a:r>
              <a:rPr lang="en-US" dirty="0"/>
              <a:t>Beersheba gate chamber with benches</a:t>
            </a:r>
          </a:p>
        </p:txBody>
      </p:sp>
      <p:sp>
        <p:nvSpPr>
          <p:cNvPr id="4" name="Text Placeholder 3"/>
          <p:cNvSpPr>
            <a:spLocks noGrp="1"/>
          </p:cNvSpPr>
          <p:nvPr>
            <p:ph type="body" sz="quarter" idx="12"/>
          </p:nvPr>
        </p:nvSpPr>
        <p:spPr/>
        <p:txBody>
          <a:bodyPr/>
          <a:lstStyle/>
          <a:p>
            <a:r>
              <a:rPr lang="en-US"/>
              <a:t>4:1</a:t>
            </a:r>
            <a:endParaRPr lang="en-US" dirty="0"/>
          </a:p>
        </p:txBody>
      </p:sp>
      <p:sp>
        <p:nvSpPr>
          <p:cNvPr id="2" name="Title 1"/>
          <p:cNvSpPr>
            <a:spLocks noGrp="1"/>
          </p:cNvSpPr>
          <p:nvPr>
            <p:ph type="title"/>
          </p:nvPr>
        </p:nvSpPr>
        <p:spPr/>
        <p:txBody>
          <a:bodyPr/>
          <a:lstStyle/>
          <a:p>
            <a:r>
              <a:rPr lang="en-US" dirty="0"/>
              <a:t>The near kinsman of whom Boaz spoke of came by . . . “Turn aside, sit down here!”</a:t>
            </a:r>
          </a:p>
        </p:txBody>
      </p:sp>
    </p:spTree>
    <p:extLst>
      <p:ext uri="{BB962C8B-B14F-4D97-AF65-F5344CB8AC3E}">
        <p14:creationId xmlns:p14="http://schemas.microsoft.com/office/powerpoint/2010/main" val="142053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 wall&#10;&#10;Description generated with very high confidence">
            <a:extLst>
              <a:ext uri="{FF2B5EF4-FFF2-40B4-BE49-F238E27FC236}">
                <a16:creationId xmlns:a16="http://schemas.microsoft.com/office/drawing/2014/main" xmlns="" id="{A92BDC5A-8A97-4349-8956-E25E28C620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3" name="Text Placeholder 2"/>
          <p:cNvSpPr>
            <a:spLocks noGrp="1"/>
          </p:cNvSpPr>
          <p:nvPr>
            <p:ph type="body" sz="quarter" idx="10"/>
          </p:nvPr>
        </p:nvSpPr>
        <p:spPr/>
        <p:txBody>
          <a:bodyPr/>
          <a:lstStyle/>
          <a:p>
            <a:r>
              <a:rPr lang="en-US" dirty="0"/>
              <a:t>Gate chamber with benches at Gezer</a:t>
            </a:r>
          </a:p>
        </p:txBody>
      </p:sp>
      <p:sp>
        <p:nvSpPr>
          <p:cNvPr id="4" name="Text Placeholder 3"/>
          <p:cNvSpPr>
            <a:spLocks noGrp="1"/>
          </p:cNvSpPr>
          <p:nvPr>
            <p:ph type="body" sz="quarter" idx="12"/>
          </p:nvPr>
        </p:nvSpPr>
        <p:spPr/>
        <p:txBody>
          <a:bodyPr/>
          <a:lstStyle/>
          <a:p>
            <a:r>
              <a:rPr lang="en-US"/>
              <a:t>4:1</a:t>
            </a:r>
            <a:endParaRPr lang="en-US" dirty="0"/>
          </a:p>
        </p:txBody>
      </p:sp>
      <p:sp>
        <p:nvSpPr>
          <p:cNvPr id="2" name="Title 1"/>
          <p:cNvSpPr>
            <a:spLocks noGrp="1"/>
          </p:cNvSpPr>
          <p:nvPr>
            <p:ph type="title"/>
          </p:nvPr>
        </p:nvSpPr>
        <p:spPr/>
        <p:txBody>
          <a:bodyPr/>
          <a:lstStyle/>
          <a:p>
            <a:r>
              <a:rPr lang="en-US" dirty="0"/>
              <a:t>The near kinsman of whom Boaz spoke of came by . . . “Turn aside, sit down here!”</a:t>
            </a:r>
          </a:p>
        </p:txBody>
      </p:sp>
    </p:spTree>
    <p:extLst>
      <p:ext uri="{BB962C8B-B14F-4D97-AF65-F5344CB8AC3E}">
        <p14:creationId xmlns:p14="http://schemas.microsoft.com/office/powerpoint/2010/main" val="63736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rock&#10;&#10;Description generated with very high confidence">
            <a:extLst>
              <a:ext uri="{FF2B5EF4-FFF2-40B4-BE49-F238E27FC236}">
                <a16:creationId xmlns:a16="http://schemas.microsoft.com/office/drawing/2014/main" xmlns="" id="{E6E90B58-B305-4CF1-851C-DBAFC1C3C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3" name="Text Placeholder 2"/>
          <p:cNvSpPr>
            <a:spLocks noGrp="1"/>
          </p:cNvSpPr>
          <p:nvPr>
            <p:ph type="body" sz="quarter" idx="10"/>
          </p:nvPr>
        </p:nvSpPr>
        <p:spPr/>
        <p:txBody>
          <a:bodyPr/>
          <a:lstStyle/>
          <a:p>
            <a:r>
              <a:rPr lang="en-US" dirty="0"/>
              <a:t>Gate chamber with benches at Gezer</a:t>
            </a:r>
          </a:p>
        </p:txBody>
      </p:sp>
      <p:sp>
        <p:nvSpPr>
          <p:cNvPr id="4" name="Text Placeholder 3"/>
          <p:cNvSpPr>
            <a:spLocks noGrp="1"/>
          </p:cNvSpPr>
          <p:nvPr>
            <p:ph type="body" sz="quarter" idx="12"/>
          </p:nvPr>
        </p:nvSpPr>
        <p:spPr/>
        <p:txBody>
          <a:bodyPr/>
          <a:lstStyle/>
          <a:p>
            <a:r>
              <a:rPr lang="en-US"/>
              <a:t>4:1</a:t>
            </a:r>
            <a:endParaRPr lang="en-US" dirty="0"/>
          </a:p>
        </p:txBody>
      </p:sp>
      <p:sp>
        <p:nvSpPr>
          <p:cNvPr id="2" name="Title 1"/>
          <p:cNvSpPr>
            <a:spLocks noGrp="1"/>
          </p:cNvSpPr>
          <p:nvPr>
            <p:ph type="title"/>
          </p:nvPr>
        </p:nvSpPr>
        <p:spPr/>
        <p:txBody>
          <a:bodyPr/>
          <a:lstStyle/>
          <a:p>
            <a:r>
              <a:rPr lang="en-US" dirty="0"/>
              <a:t>The near kinsman of whom Boaz spoke of came by . . . “Turn aside, sit down here!”</a:t>
            </a:r>
          </a:p>
        </p:txBody>
      </p:sp>
    </p:spTree>
    <p:extLst>
      <p:ext uri="{BB962C8B-B14F-4D97-AF65-F5344CB8AC3E}">
        <p14:creationId xmlns:p14="http://schemas.microsoft.com/office/powerpoint/2010/main" val="3486299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Elders gathered for the Samaritan Passover</a:t>
            </a:r>
          </a:p>
        </p:txBody>
      </p:sp>
      <p:sp>
        <p:nvSpPr>
          <p:cNvPr id="3" name="Text Placeholder 2"/>
          <p:cNvSpPr>
            <a:spLocks noGrp="1"/>
          </p:cNvSpPr>
          <p:nvPr>
            <p:ph type="body" sz="quarter" idx="12"/>
          </p:nvPr>
        </p:nvSpPr>
        <p:spPr/>
        <p:txBody>
          <a:bodyPr/>
          <a:lstStyle/>
          <a:p>
            <a:r>
              <a:rPr lang="en-US"/>
              <a:t>4:2</a:t>
            </a:r>
          </a:p>
        </p:txBody>
      </p:sp>
      <p:sp>
        <p:nvSpPr>
          <p:cNvPr id="4" name="Title 3"/>
          <p:cNvSpPr>
            <a:spLocks noGrp="1"/>
          </p:cNvSpPr>
          <p:nvPr>
            <p:ph type="title"/>
          </p:nvPr>
        </p:nvSpPr>
        <p:spPr/>
        <p:txBody>
          <a:bodyPr/>
          <a:lstStyle/>
          <a:p>
            <a:r>
              <a:rPr lang="en-US" dirty="0"/>
              <a:t>He took ten men of the elders of the city, and said, “Sit down here.” So they sat down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5600"/>
            <a:ext cx="9144000" cy="6126480"/>
          </a:xfrm>
          <a:prstGeom prst="rect">
            <a:avLst/>
          </a:prstGeom>
        </p:spPr>
      </p:pic>
    </p:spTree>
    <p:extLst>
      <p:ext uri="{BB962C8B-B14F-4D97-AF65-F5344CB8AC3E}">
        <p14:creationId xmlns:p14="http://schemas.microsoft.com/office/powerpoint/2010/main" val="808497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B312A502-5DBE-4472-9282-368826805797}"/>
              </a:ext>
            </a:extLst>
          </p:cNvPr>
          <p:cNvSpPr>
            <a:spLocks noGrp="1"/>
          </p:cNvSpPr>
          <p:nvPr>
            <p:ph type="body" sz="quarter" idx="10"/>
          </p:nvPr>
        </p:nvSpPr>
        <p:spPr/>
        <p:txBody>
          <a:bodyPr/>
          <a:lstStyle/>
          <a:p>
            <a:r>
              <a:rPr lang="en-US" dirty="0"/>
              <a:t>View from Kerak Castle (from the southeast)</a:t>
            </a:r>
          </a:p>
        </p:txBody>
      </p:sp>
      <p:sp>
        <p:nvSpPr>
          <p:cNvPr id="3" name="Text Placeholder 2">
            <a:extLst>
              <a:ext uri="{FF2B5EF4-FFF2-40B4-BE49-F238E27FC236}">
                <a16:creationId xmlns:a16="http://schemas.microsoft.com/office/drawing/2014/main" xmlns="" id="{BDD59F64-823D-498E-AE6C-5E21AD1D57C9}"/>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xmlns="" id="{830F30FA-9AF9-4204-8B56-B34F2C7182FE}"/>
              </a:ext>
            </a:extLst>
          </p:cNvPr>
          <p:cNvSpPr>
            <a:spLocks noGrp="1"/>
          </p:cNvSpPr>
          <p:nvPr>
            <p:ph type="title"/>
          </p:nvPr>
        </p:nvSpPr>
        <p:spPr/>
        <p:txBody>
          <a:bodyPr/>
          <a:lstStyle/>
          <a:p>
            <a:r>
              <a:rPr lang="en-US" dirty="0"/>
              <a:t>Naomi, who has come back from the country of Moab . . .</a:t>
            </a:r>
          </a:p>
        </p:txBody>
      </p:sp>
      <p:pic>
        <p:nvPicPr>
          <p:cNvPr id="6" name="Picture 5">
            <a:extLst>
              <a:ext uri="{FF2B5EF4-FFF2-40B4-BE49-F238E27FC236}">
                <a16:creationId xmlns:a16="http://schemas.microsoft.com/office/drawing/2014/main" xmlns="" id="{A5CE3D80-A1F2-41C2-B1D7-AD6D65131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2320651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map&#10;&#10;Description generated with very high confidence">
            <a:extLst>
              <a:ext uri="{FF2B5EF4-FFF2-40B4-BE49-F238E27FC236}">
                <a16:creationId xmlns:a16="http://schemas.microsoft.com/office/drawing/2014/main" xmlns="" id="{6750B8DC-4A43-4628-AE64-3CC4A850A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9456"/>
            <a:ext cx="9144000" cy="6419088"/>
          </a:xfrm>
          <a:prstGeom prst="rect">
            <a:avLst/>
          </a:prstGeom>
        </p:spPr>
      </p:pic>
      <p:sp>
        <p:nvSpPr>
          <p:cNvPr id="3" name="Text Placeholder 2"/>
          <p:cNvSpPr>
            <a:spLocks noGrp="1"/>
          </p:cNvSpPr>
          <p:nvPr>
            <p:ph type="body" sz="quarter" idx="10"/>
          </p:nvPr>
        </p:nvSpPr>
        <p:spPr/>
        <p:txBody>
          <a:bodyPr/>
          <a:lstStyle/>
          <a:p>
            <a:r>
              <a:rPr lang="en-US" dirty="0"/>
              <a:t>Map of the lands of Judah and Moab</a:t>
            </a:r>
          </a:p>
        </p:txBody>
      </p:sp>
      <p:sp>
        <p:nvSpPr>
          <p:cNvPr id="4" name="Text Placeholder 3"/>
          <p:cNvSpPr>
            <a:spLocks noGrp="1"/>
          </p:cNvSpPr>
          <p:nvPr>
            <p:ph type="body" sz="quarter" idx="12"/>
          </p:nvPr>
        </p:nvSpPr>
        <p:spPr/>
        <p:txBody>
          <a:bodyPr/>
          <a:lstStyle/>
          <a:p>
            <a:r>
              <a:rPr lang="en-US" dirty="0"/>
              <a:t>4:3</a:t>
            </a:r>
          </a:p>
        </p:txBody>
      </p:sp>
      <p:sp>
        <p:nvSpPr>
          <p:cNvPr id="2" name="Title 1"/>
          <p:cNvSpPr>
            <a:spLocks noGrp="1"/>
          </p:cNvSpPr>
          <p:nvPr>
            <p:ph type="title"/>
          </p:nvPr>
        </p:nvSpPr>
        <p:spPr/>
        <p:txBody>
          <a:bodyPr/>
          <a:lstStyle/>
          <a:p>
            <a:r>
              <a:rPr lang="en-US" dirty="0"/>
              <a:t>Naomi, who has come back from the country of Moab . . .</a:t>
            </a:r>
          </a:p>
        </p:txBody>
      </p:sp>
      <p:sp>
        <p:nvSpPr>
          <p:cNvPr id="8" name="Oval 7">
            <a:extLst>
              <a:ext uri="{FF2B5EF4-FFF2-40B4-BE49-F238E27FC236}">
                <a16:creationId xmlns:a16="http://schemas.microsoft.com/office/drawing/2014/main" xmlns="" id="{98176975-4D32-4860-BA39-E398D70BAE05}"/>
              </a:ext>
            </a:extLst>
          </p:cNvPr>
          <p:cNvSpPr/>
          <p:nvPr/>
        </p:nvSpPr>
        <p:spPr>
          <a:xfrm>
            <a:off x="2717653" y="1312432"/>
            <a:ext cx="1257298" cy="457200"/>
          </a:xfrm>
          <a:prstGeom prst="ellipse">
            <a:avLst/>
          </a:prstGeom>
          <a:noFill/>
          <a:ln w="22225" cap="flat" cmpd="sng" algn="ctr">
            <a:solidFill>
              <a:srgbClr val="00B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
        <p:nvSpPr>
          <p:cNvPr id="9" name="Oval 8">
            <a:extLst>
              <a:ext uri="{FF2B5EF4-FFF2-40B4-BE49-F238E27FC236}">
                <a16:creationId xmlns:a16="http://schemas.microsoft.com/office/drawing/2014/main" xmlns="" id="{AD8EFA9E-F3EB-4336-9332-0F614B449472}"/>
              </a:ext>
            </a:extLst>
          </p:cNvPr>
          <p:cNvSpPr/>
          <p:nvPr/>
        </p:nvSpPr>
        <p:spPr>
          <a:xfrm>
            <a:off x="6553200" y="4246580"/>
            <a:ext cx="2514599" cy="2273091"/>
          </a:xfrm>
          <a:prstGeom prst="ellipse">
            <a:avLst/>
          </a:prstGeom>
          <a:noFill/>
          <a:ln w="22225" cap="flat" cmpd="sng" algn="ctr">
            <a:solidFill>
              <a:srgbClr val="00B05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ndParaRPr>
          </a:p>
        </p:txBody>
      </p:sp>
    </p:spTree>
    <p:extLst>
      <p:ext uri="{BB962C8B-B14F-4D97-AF65-F5344CB8AC3E}">
        <p14:creationId xmlns:p14="http://schemas.microsoft.com/office/powerpoint/2010/main" val="2922024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HVHL - the 1900s\06 Traditional Life and Customs\Ruth Story\Ruth 4,3, Naomi is selling the piece of land, mat143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477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Shepherd with flocks in fields of Bethlehem after harvest</a:t>
            </a:r>
          </a:p>
        </p:txBody>
      </p:sp>
      <p:sp>
        <p:nvSpPr>
          <p:cNvPr id="4" name="Text Placeholder 3"/>
          <p:cNvSpPr>
            <a:spLocks noGrp="1"/>
          </p:cNvSpPr>
          <p:nvPr>
            <p:ph type="body" sz="quarter" idx="12"/>
          </p:nvPr>
        </p:nvSpPr>
        <p:spPr/>
        <p:txBody>
          <a:bodyPr/>
          <a:lstStyle/>
          <a:p>
            <a:r>
              <a:rPr lang="en-US"/>
              <a:t>4:3</a:t>
            </a:r>
            <a:endParaRPr lang="en-US" dirty="0"/>
          </a:p>
        </p:txBody>
      </p:sp>
      <p:sp>
        <p:nvSpPr>
          <p:cNvPr id="2" name="Title 1"/>
          <p:cNvSpPr>
            <a:spLocks noGrp="1"/>
          </p:cNvSpPr>
          <p:nvPr>
            <p:ph type="title"/>
          </p:nvPr>
        </p:nvSpPr>
        <p:spPr/>
        <p:txBody>
          <a:bodyPr/>
          <a:lstStyle/>
          <a:p>
            <a:r>
              <a:rPr lang="en-US" dirty="0"/>
              <a:t>He said . . . “Naomi . . . is selling the parcel of land that belonged to our brother </a:t>
            </a:r>
            <a:r>
              <a:rPr lang="en-US" dirty="0" err="1"/>
              <a:t>Elimelech</a:t>
            </a:r>
            <a:r>
              <a:rPr lang="en-US" dirty="0"/>
              <a:t>”</a:t>
            </a:r>
          </a:p>
        </p:txBody>
      </p:sp>
    </p:spTree>
    <p:extLst>
      <p:ext uri="{BB962C8B-B14F-4D97-AF65-F5344CB8AC3E}">
        <p14:creationId xmlns:p14="http://schemas.microsoft.com/office/powerpoint/2010/main" val="396331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PLBL\04 Judah and the Dead Sea\Bethlehem\Hill country east of Bethlehem, tb1026035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911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Fields to the east of Bethlehem</a:t>
            </a:r>
          </a:p>
        </p:txBody>
      </p:sp>
      <p:sp>
        <p:nvSpPr>
          <p:cNvPr id="4" name="Text Placeholder 3"/>
          <p:cNvSpPr>
            <a:spLocks noGrp="1"/>
          </p:cNvSpPr>
          <p:nvPr>
            <p:ph type="body" sz="quarter" idx="12"/>
          </p:nvPr>
        </p:nvSpPr>
        <p:spPr/>
        <p:txBody>
          <a:bodyPr/>
          <a:lstStyle/>
          <a:p>
            <a:r>
              <a:rPr lang="en-US"/>
              <a:t>4:3</a:t>
            </a:r>
            <a:endParaRPr lang="en-US" dirty="0"/>
          </a:p>
        </p:txBody>
      </p:sp>
      <p:sp>
        <p:nvSpPr>
          <p:cNvPr id="2" name="Title 1"/>
          <p:cNvSpPr>
            <a:spLocks noGrp="1"/>
          </p:cNvSpPr>
          <p:nvPr>
            <p:ph type="title"/>
          </p:nvPr>
        </p:nvSpPr>
        <p:spPr/>
        <p:txBody>
          <a:bodyPr/>
          <a:lstStyle/>
          <a:p>
            <a:r>
              <a:rPr lang="en-US"/>
              <a:t>He said . . . “Naomi . . . is selling the parcel of land that belonged to our brother Elimelech”</a:t>
            </a:r>
            <a:endParaRPr lang="en-US" dirty="0"/>
          </a:p>
        </p:txBody>
      </p:sp>
    </p:spTree>
    <p:extLst>
      <p:ext uri="{BB962C8B-B14F-4D97-AF65-F5344CB8AC3E}">
        <p14:creationId xmlns:p14="http://schemas.microsoft.com/office/powerpoint/2010/main" val="1434586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0" y="0"/>
            <a:ext cx="4267200" cy="6827520"/>
          </a:xfrm>
          <a:prstGeom prst="rect">
            <a:avLst/>
          </a:prstGeom>
        </p:spPr>
      </p:pic>
      <p:sp>
        <p:nvSpPr>
          <p:cNvPr id="3" name="Text Placeholder 2"/>
          <p:cNvSpPr>
            <a:spLocks noGrp="1"/>
          </p:cNvSpPr>
          <p:nvPr>
            <p:ph type="body" sz="quarter" idx="10"/>
          </p:nvPr>
        </p:nvSpPr>
        <p:spPr/>
        <p:txBody>
          <a:bodyPr/>
          <a:lstStyle/>
          <a:p>
            <a:r>
              <a:rPr lang="en-US" dirty="0"/>
              <a:t>Tablet recording a land transfer, from Nuzi, circa 1400 BC</a:t>
            </a:r>
          </a:p>
        </p:txBody>
      </p:sp>
      <p:sp>
        <p:nvSpPr>
          <p:cNvPr id="4" name="Text Placeholder 3"/>
          <p:cNvSpPr>
            <a:spLocks noGrp="1"/>
          </p:cNvSpPr>
          <p:nvPr>
            <p:ph type="body" sz="quarter" idx="12"/>
          </p:nvPr>
        </p:nvSpPr>
        <p:spPr/>
        <p:txBody>
          <a:bodyPr/>
          <a:lstStyle/>
          <a:p>
            <a:r>
              <a:rPr lang="en-US"/>
              <a:t>4:3</a:t>
            </a:r>
            <a:endParaRPr lang="en-US" dirty="0"/>
          </a:p>
        </p:txBody>
      </p:sp>
      <p:sp>
        <p:nvSpPr>
          <p:cNvPr id="2" name="Title 1"/>
          <p:cNvSpPr>
            <a:spLocks noGrp="1"/>
          </p:cNvSpPr>
          <p:nvPr>
            <p:ph type="title"/>
          </p:nvPr>
        </p:nvSpPr>
        <p:spPr/>
        <p:txBody>
          <a:bodyPr/>
          <a:lstStyle/>
          <a:p>
            <a:r>
              <a:rPr lang="en-US" dirty="0"/>
              <a:t>He said . . . “Naomi . . . is selling the parcel of land that belonged to our brother </a:t>
            </a:r>
            <a:r>
              <a:rPr lang="en-US" dirty="0" err="1"/>
              <a:t>Elimelech</a:t>
            </a:r>
            <a:r>
              <a:rPr lang="en-US" dirty="0"/>
              <a:t>”</a:t>
            </a:r>
          </a:p>
        </p:txBody>
      </p:sp>
    </p:spTree>
    <p:extLst>
      <p:ext uri="{BB962C8B-B14F-4D97-AF65-F5344CB8AC3E}">
        <p14:creationId xmlns:p14="http://schemas.microsoft.com/office/powerpoint/2010/main" val="4203257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440AF257-0206-4D8C-8F5A-4C4B533CC2FD}"/>
              </a:ext>
            </a:extLst>
          </p:cNvPr>
          <p:cNvSpPr>
            <a:spLocks noGrp="1"/>
          </p:cNvSpPr>
          <p:nvPr>
            <p:ph type="body" sz="quarter" idx="10"/>
          </p:nvPr>
        </p:nvSpPr>
        <p:spPr/>
        <p:txBody>
          <a:bodyPr/>
          <a:lstStyle/>
          <a:p>
            <a:r>
              <a:rPr lang="en-US" dirty="0"/>
              <a:t>Hacksilver from Shechem, 8th century BC</a:t>
            </a:r>
          </a:p>
        </p:txBody>
      </p:sp>
      <p:sp>
        <p:nvSpPr>
          <p:cNvPr id="3" name="Text Placeholder 2">
            <a:extLst>
              <a:ext uri="{FF2B5EF4-FFF2-40B4-BE49-F238E27FC236}">
                <a16:creationId xmlns:a16="http://schemas.microsoft.com/office/drawing/2014/main" xmlns="" id="{180315F8-52EA-481E-A8CF-8773A9174F63}"/>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xmlns="" id="{6107F70B-FA46-4B96-9F8B-9592EB0A3725}"/>
              </a:ext>
            </a:extLst>
          </p:cNvPr>
          <p:cNvSpPr>
            <a:spLocks noGrp="1"/>
          </p:cNvSpPr>
          <p:nvPr>
            <p:ph type="title"/>
          </p:nvPr>
        </p:nvSpPr>
        <p:spPr/>
        <p:txBody>
          <a:bodyPr/>
          <a:lstStyle/>
          <a:p>
            <a:r>
              <a:rPr lang="en-US" dirty="0"/>
              <a:t>Buy it in the presence of those sitting here and in the presence of the elders of my people</a:t>
            </a:r>
          </a:p>
        </p:txBody>
      </p:sp>
      <p:pic>
        <p:nvPicPr>
          <p:cNvPr id="6" name="Picture 5">
            <a:extLst>
              <a:ext uri="{FF2B5EF4-FFF2-40B4-BE49-F238E27FC236}">
                <a16:creationId xmlns:a16="http://schemas.microsoft.com/office/drawing/2014/main" xmlns="" id="{A6E8F58E-C269-42CE-88DB-898F6D8626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6908"/>
            <a:ext cx="9144000" cy="6044184"/>
          </a:xfrm>
          <a:prstGeom prst="rect">
            <a:avLst/>
          </a:prstGeom>
        </p:spPr>
      </p:pic>
    </p:spTree>
    <p:extLst>
      <p:ext uri="{BB962C8B-B14F-4D97-AF65-F5344CB8AC3E}">
        <p14:creationId xmlns:p14="http://schemas.microsoft.com/office/powerpoint/2010/main" val="906157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Bethlehem (aerial view from the northwest)</a:t>
            </a:r>
          </a:p>
        </p:txBody>
      </p:sp>
      <p:sp>
        <p:nvSpPr>
          <p:cNvPr id="4" name="Text Placeholder 3"/>
          <p:cNvSpPr>
            <a:spLocks noGrp="1"/>
          </p:cNvSpPr>
          <p:nvPr>
            <p:ph type="body" sz="quarter" idx="12"/>
          </p:nvPr>
        </p:nvSpPr>
        <p:spPr/>
        <p:txBody>
          <a:bodyPr/>
          <a:lstStyle/>
          <a:p>
            <a:r>
              <a:rPr lang="en-US" dirty="0"/>
              <a:t>4:1</a:t>
            </a:r>
          </a:p>
        </p:txBody>
      </p:sp>
      <p:sp>
        <p:nvSpPr>
          <p:cNvPr id="2" name="Title 1"/>
          <p:cNvSpPr>
            <a:spLocks noGrp="1"/>
          </p:cNvSpPr>
          <p:nvPr>
            <p:ph type="title"/>
          </p:nvPr>
        </p:nvSpPr>
        <p:spPr/>
        <p:txBody>
          <a:bodyPr/>
          <a:lstStyle/>
          <a:p>
            <a:r>
              <a:rPr lang="en-US" dirty="0"/>
              <a:t>Boaz went up to the gate and sat down there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6" name="Text Box 1029"/>
          <p:cNvSpPr txBox="1">
            <a:spLocks noChangeArrowheads="1"/>
          </p:cNvSpPr>
          <p:nvPr/>
        </p:nvSpPr>
        <p:spPr bwMode="auto">
          <a:xfrm>
            <a:off x="2538872" y="5052984"/>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7" name="Text Box 1029"/>
          <p:cNvSpPr txBox="1">
            <a:spLocks noChangeArrowheads="1"/>
          </p:cNvSpPr>
          <p:nvPr/>
        </p:nvSpPr>
        <p:spPr bwMode="auto">
          <a:xfrm>
            <a:off x="2891570" y="3557935"/>
            <a:ext cx="2291012" cy="707886"/>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approximate area of</a:t>
            </a:r>
            <a:br>
              <a:rPr lang="en-US" sz="2000" dirty="0">
                <a:solidFill>
                  <a:srgbClr val="FFFFFF"/>
                </a:solidFill>
                <a:effectLst>
                  <a:glow rad="76200">
                    <a:srgbClr val="000000">
                      <a:alpha val="60000"/>
                    </a:srgbClr>
                  </a:glow>
                </a:effectLst>
                <a:cs typeface="Calibri" pitchFamily="34" charset="0"/>
              </a:rPr>
            </a:br>
            <a:r>
              <a:rPr lang="en-US" sz="2000" dirty="0">
                <a:solidFill>
                  <a:srgbClr val="FFFFFF"/>
                </a:solidFill>
                <a:effectLst>
                  <a:glow rad="76200">
                    <a:srgbClr val="000000">
                      <a:alpha val="60000"/>
                    </a:srgbClr>
                  </a:glow>
                </a:effectLst>
                <a:cs typeface="Calibri" pitchFamily="34" charset="0"/>
              </a:rPr>
              <a:t>Iron Age village</a:t>
            </a:r>
          </a:p>
        </p:txBody>
      </p:sp>
      <p:sp>
        <p:nvSpPr>
          <p:cNvPr id="8" name="Oval 7"/>
          <p:cNvSpPr/>
          <p:nvPr/>
        </p:nvSpPr>
        <p:spPr>
          <a:xfrm rot="478754">
            <a:off x="2371068" y="3355834"/>
            <a:ext cx="3439530" cy="1465516"/>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9" name="Text Box 1030"/>
          <p:cNvSpPr txBox="1">
            <a:spLocks noChangeArrowheads="1"/>
          </p:cNvSpPr>
          <p:nvPr/>
        </p:nvSpPr>
        <p:spPr bwMode="auto">
          <a:xfrm>
            <a:off x="1524000" y="2663795"/>
            <a:ext cx="2286203"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Wilderness of Judah</a:t>
            </a:r>
          </a:p>
        </p:txBody>
      </p:sp>
      <p:sp>
        <p:nvSpPr>
          <p:cNvPr id="11" name="Line 9"/>
          <p:cNvSpPr>
            <a:spLocks noChangeShapeType="1"/>
          </p:cNvSpPr>
          <p:nvPr/>
        </p:nvSpPr>
        <p:spPr bwMode="auto">
          <a:xfrm flipV="1">
            <a:off x="4069341" y="4487825"/>
            <a:ext cx="304800" cy="565159"/>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Arial"/>
              <a:ea typeface=""/>
              <a:cs typeface=""/>
            </a:endParaRPr>
          </a:p>
        </p:txBody>
      </p:sp>
    </p:spTree>
    <p:extLst>
      <p:ext uri="{BB962C8B-B14F-4D97-AF65-F5344CB8AC3E}">
        <p14:creationId xmlns:p14="http://schemas.microsoft.com/office/powerpoint/2010/main" val="2151885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5B0D09E7-6966-4723-BB43-89752481552C}"/>
              </a:ext>
            </a:extLst>
          </p:cNvPr>
          <p:cNvSpPr>
            <a:spLocks noGrp="1"/>
          </p:cNvSpPr>
          <p:nvPr>
            <p:ph type="body" sz="quarter" idx="10"/>
          </p:nvPr>
        </p:nvSpPr>
        <p:spPr/>
        <p:txBody>
          <a:bodyPr/>
          <a:lstStyle/>
          <a:p>
            <a:r>
              <a:rPr lang="en-US" dirty="0"/>
              <a:t>Iron Age gate in Beersheba</a:t>
            </a:r>
          </a:p>
        </p:txBody>
      </p:sp>
      <p:sp>
        <p:nvSpPr>
          <p:cNvPr id="3" name="Text Placeholder 2">
            <a:extLst>
              <a:ext uri="{FF2B5EF4-FFF2-40B4-BE49-F238E27FC236}">
                <a16:creationId xmlns:a16="http://schemas.microsoft.com/office/drawing/2014/main" xmlns="" id="{CB4DCAD4-037E-4C7D-98F7-279E3EBEE92C}"/>
              </a:ext>
            </a:extLst>
          </p:cNvPr>
          <p:cNvSpPr>
            <a:spLocks noGrp="1"/>
          </p:cNvSpPr>
          <p:nvPr>
            <p:ph type="body" sz="quarter" idx="12"/>
          </p:nvPr>
        </p:nvSpPr>
        <p:spPr/>
        <p:txBody>
          <a:bodyPr/>
          <a:lstStyle/>
          <a:p>
            <a:r>
              <a:rPr lang="en-US" dirty="0"/>
              <a:t>4:3</a:t>
            </a:r>
          </a:p>
        </p:txBody>
      </p:sp>
      <p:sp>
        <p:nvSpPr>
          <p:cNvPr id="4" name="Title 3">
            <a:extLst>
              <a:ext uri="{FF2B5EF4-FFF2-40B4-BE49-F238E27FC236}">
                <a16:creationId xmlns:a16="http://schemas.microsoft.com/office/drawing/2014/main" xmlns="" id="{26BF6421-FDF7-495B-B14A-FA639CA7F0DD}"/>
              </a:ext>
            </a:extLst>
          </p:cNvPr>
          <p:cNvSpPr>
            <a:spLocks noGrp="1"/>
          </p:cNvSpPr>
          <p:nvPr>
            <p:ph type="title"/>
          </p:nvPr>
        </p:nvSpPr>
        <p:spPr/>
        <p:txBody>
          <a:bodyPr/>
          <a:lstStyle/>
          <a:p>
            <a:r>
              <a:rPr lang="en-US" dirty="0"/>
              <a:t>Buy it in the presence of those sitting here and in the presence of the elders of my people</a:t>
            </a:r>
          </a:p>
        </p:txBody>
      </p:sp>
      <p:pic>
        <p:nvPicPr>
          <p:cNvPr id="6" name="Picture 5">
            <a:extLst>
              <a:ext uri="{FF2B5EF4-FFF2-40B4-BE49-F238E27FC236}">
                <a16:creationId xmlns:a16="http://schemas.microsoft.com/office/drawing/2014/main" xmlns="" id="{F3CDEDC1-E987-49F9-931F-7CE6B792C5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Tree>
    <p:extLst>
      <p:ext uri="{BB962C8B-B14F-4D97-AF65-F5344CB8AC3E}">
        <p14:creationId xmlns:p14="http://schemas.microsoft.com/office/powerpoint/2010/main" val="36532858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Tablets recording land purchases and matters concerning royal estates, from Nuzi, ca. 1400 BC</a:t>
            </a:r>
          </a:p>
        </p:txBody>
      </p:sp>
      <p:sp>
        <p:nvSpPr>
          <p:cNvPr id="4" name="Text Placeholder 3"/>
          <p:cNvSpPr>
            <a:spLocks noGrp="1"/>
          </p:cNvSpPr>
          <p:nvPr>
            <p:ph type="body" sz="quarter" idx="12"/>
          </p:nvPr>
        </p:nvSpPr>
        <p:spPr/>
        <p:txBody>
          <a:bodyPr/>
          <a:lstStyle/>
          <a:p>
            <a:r>
              <a:rPr lang="en-US" dirty="0"/>
              <a:t>4:4</a:t>
            </a:r>
          </a:p>
        </p:txBody>
      </p:sp>
      <p:sp>
        <p:nvSpPr>
          <p:cNvPr id="2" name="Title 1"/>
          <p:cNvSpPr>
            <a:spLocks noGrp="1"/>
          </p:cNvSpPr>
          <p:nvPr>
            <p:ph type="title"/>
          </p:nvPr>
        </p:nvSpPr>
        <p:spPr/>
        <p:txBody>
          <a:bodyPr/>
          <a:lstStyle/>
          <a:p>
            <a:r>
              <a:rPr lang="en-US" dirty="0"/>
              <a:t>If you will redeem it, redeem it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810"/>
          <a:stretch/>
        </p:blipFill>
        <p:spPr>
          <a:xfrm>
            <a:off x="-1" y="1600200"/>
            <a:ext cx="9144001" cy="3962401"/>
          </a:xfrm>
          <a:prstGeom prst="rect">
            <a:avLst/>
          </a:prstGeom>
        </p:spPr>
      </p:pic>
    </p:spTree>
    <p:extLst>
      <p:ext uri="{BB962C8B-B14F-4D97-AF65-F5344CB8AC3E}">
        <p14:creationId xmlns:p14="http://schemas.microsoft.com/office/powerpoint/2010/main" val="2831862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1,4, They married Moabite women, one named Orpah, mat129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266" y="113"/>
            <a:ext cx="4725467" cy="651944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Bedouin woman, from a reenactment of Ruth’s story</a:t>
            </a:r>
          </a:p>
        </p:txBody>
      </p:sp>
      <p:sp>
        <p:nvSpPr>
          <p:cNvPr id="4" name="Text Placeholder 3"/>
          <p:cNvSpPr>
            <a:spLocks noGrp="1"/>
          </p:cNvSpPr>
          <p:nvPr>
            <p:ph type="body" sz="quarter" idx="12"/>
          </p:nvPr>
        </p:nvSpPr>
        <p:spPr/>
        <p:txBody>
          <a:bodyPr/>
          <a:lstStyle/>
          <a:p>
            <a:r>
              <a:rPr lang="en-US" dirty="0"/>
              <a:t>4:5</a:t>
            </a:r>
          </a:p>
        </p:txBody>
      </p:sp>
      <p:sp>
        <p:nvSpPr>
          <p:cNvPr id="2" name="Title 1"/>
          <p:cNvSpPr>
            <a:spLocks noGrp="1"/>
          </p:cNvSpPr>
          <p:nvPr>
            <p:ph type="title"/>
          </p:nvPr>
        </p:nvSpPr>
        <p:spPr/>
        <p:txBody>
          <a:bodyPr/>
          <a:lstStyle/>
          <a:p>
            <a:r>
              <a:rPr lang="en-US" dirty="0"/>
              <a:t>On the day you buy the field from the hand of Naomi, you must also acquire Ruth . . . the widow</a:t>
            </a:r>
          </a:p>
        </p:txBody>
      </p:sp>
    </p:spTree>
    <p:extLst>
      <p:ext uri="{BB962C8B-B14F-4D97-AF65-F5344CB8AC3E}">
        <p14:creationId xmlns:p14="http://schemas.microsoft.com/office/powerpoint/2010/main" val="624959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100" y="21255"/>
            <a:ext cx="4495800" cy="6842922"/>
          </a:xfrm>
          <a:prstGeom prst="rect">
            <a:avLst/>
          </a:prstGeom>
        </p:spPr>
      </p:pic>
      <p:sp>
        <p:nvSpPr>
          <p:cNvPr id="2" name="Text Placeholder 1"/>
          <p:cNvSpPr>
            <a:spLocks noGrp="1"/>
          </p:cNvSpPr>
          <p:nvPr>
            <p:ph type="body" sz="quarter" idx="10"/>
          </p:nvPr>
        </p:nvSpPr>
        <p:spPr/>
        <p:txBody>
          <a:bodyPr/>
          <a:lstStyle/>
          <a:p>
            <a:r>
              <a:rPr lang="en-US" dirty="0"/>
              <a:t>Tablet recording an adoption through land purchase, from Nuzi, circa 1500 BC</a:t>
            </a:r>
          </a:p>
        </p:txBody>
      </p:sp>
      <p:sp>
        <p:nvSpPr>
          <p:cNvPr id="3" name="Text Placeholder 2"/>
          <p:cNvSpPr>
            <a:spLocks noGrp="1"/>
          </p:cNvSpPr>
          <p:nvPr>
            <p:ph type="body" sz="quarter" idx="12"/>
          </p:nvPr>
        </p:nvSpPr>
        <p:spPr/>
        <p:txBody>
          <a:bodyPr/>
          <a:lstStyle/>
          <a:p>
            <a:r>
              <a:rPr lang="en-US" dirty="0"/>
              <a:t>4:5</a:t>
            </a:r>
          </a:p>
        </p:txBody>
      </p:sp>
      <p:sp>
        <p:nvSpPr>
          <p:cNvPr id="4" name="Title 3"/>
          <p:cNvSpPr>
            <a:spLocks noGrp="1"/>
          </p:cNvSpPr>
          <p:nvPr>
            <p:ph type="title"/>
          </p:nvPr>
        </p:nvSpPr>
        <p:spPr/>
        <p:txBody>
          <a:bodyPr/>
          <a:lstStyle/>
          <a:p>
            <a:r>
              <a:rPr lang="en-US" dirty="0"/>
              <a:t>To raise up the name of the deceased upon his inheritance</a:t>
            </a:r>
          </a:p>
        </p:txBody>
      </p:sp>
    </p:spTree>
    <p:extLst>
      <p:ext uri="{BB962C8B-B14F-4D97-AF65-F5344CB8AC3E}">
        <p14:creationId xmlns:p14="http://schemas.microsoft.com/office/powerpoint/2010/main" val="3984737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rocky beach&#10;&#10;Description automatically generated">
            <a:extLst>
              <a:ext uri="{FF2B5EF4-FFF2-40B4-BE49-F238E27FC236}">
                <a16:creationId xmlns:a16="http://schemas.microsoft.com/office/drawing/2014/main" xmlns="" id="{ED9037EF-577A-44FB-B2C7-E013F93DE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3" name="Text Placeholder 2"/>
          <p:cNvSpPr>
            <a:spLocks noGrp="1"/>
          </p:cNvSpPr>
          <p:nvPr>
            <p:ph type="body" sz="quarter" idx="10"/>
          </p:nvPr>
        </p:nvSpPr>
        <p:spPr/>
        <p:txBody>
          <a:bodyPr/>
          <a:lstStyle/>
          <a:p>
            <a:r>
              <a:rPr lang="en-US" dirty="0"/>
              <a:t>Olive grove near Bethlehem</a:t>
            </a:r>
          </a:p>
        </p:txBody>
      </p:sp>
      <p:sp>
        <p:nvSpPr>
          <p:cNvPr id="4" name="Text Placeholder 3"/>
          <p:cNvSpPr>
            <a:spLocks noGrp="1"/>
          </p:cNvSpPr>
          <p:nvPr>
            <p:ph type="body" sz="quarter" idx="12"/>
          </p:nvPr>
        </p:nvSpPr>
        <p:spPr/>
        <p:txBody>
          <a:bodyPr/>
          <a:lstStyle/>
          <a:p>
            <a:r>
              <a:rPr lang="en-US" dirty="0"/>
              <a:t>4:6</a:t>
            </a:r>
          </a:p>
        </p:txBody>
      </p:sp>
      <p:sp>
        <p:nvSpPr>
          <p:cNvPr id="2" name="Title 1"/>
          <p:cNvSpPr>
            <a:spLocks noGrp="1"/>
          </p:cNvSpPr>
          <p:nvPr>
            <p:ph type="title"/>
          </p:nvPr>
        </p:nvSpPr>
        <p:spPr/>
        <p:txBody>
          <a:bodyPr/>
          <a:lstStyle/>
          <a:p>
            <a:r>
              <a:rPr lang="en-US" dirty="0"/>
              <a:t>I cannot redeem it myself, lest I ruin my own inheritance</a:t>
            </a:r>
          </a:p>
        </p:txBody>
      </p:sp>
    </p:spTree>
    <p:extLst>
      <p:ext uri="{BB962C8B-B14F-4D97-AF65-F5344CB8AC3E}">
        <p14:creationId xmlns:p14="http://schemas.microsoft.com/office/powerpoint/2010/main" val="2611944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2500" y="0"/>
            <a:ext cx="4697730" cy="6858000"/>
          </a:xfrm>
          <a:prstGeom prst="rect">
            <a:avLst/>
          </a:prstGeom>
        </p:spPr>
      </p:pic>
      <p:sp>
        <p:nvSpPr>
          <p:cNvPr id="2" name="Text Placeholder 1"/>
          <p:cNvSpPr>
            <a:spLocks noGrp="1"/>
          </p:cNvSpPr>
          <p:nvPr>
            <p:ph type="body" sz="quarter" idx="10"/>
          </p:nvPr>
        </p:nvSpPr>
        <p:spPr/>
        <p:txBody>
          <a:bodyPr/>
          <a:lstStyle/>
          <a:p>
            <a:r>
              <a:rPr lang="en-US" dirty="0"/>
              <a:t>Woven sandals, from the tomb of </a:t>
            </a:r>
            <a:r>
              <a:rPr lang="en-US" dirty="0" err="1"/>
              <a:t>Yuya</a:t>
            </a:r>
            <a:r>
              <a:rPr lang="en-US" dirty="0"/>
              <a:t> and </a:t>
            </a:r>
            <a:r>
              <a:rPr lang="en-US" dirty="0" err="1"/>
              <a:t>Tuya</a:t>
            </a:r>
            <a:r>
              <a:rPr lang="en-US" dirty="0"/>
              <a:t> in the Valley of the Kings in Thebes</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To confirm any matter, a man drew off his sandal and gave it to his neighbor</a:t>
            </a:r>
          </a:p>
        </p:txBody>
      </p:sp>
    </p:spTree>
    <p:extLst>
      <p:ext uri="{BB962C8B-B14F-4D97-AF65-F5344CB8AC3E}">
        <p14:creationId xmlns:p14="http://schemas.microsoft.com/office/powerpoint/2010/main" val="17371055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0"/>
            <a:ext cx="6537960" cy="6858000"/>
          </a:xfrm>
          <a:prstGeom prst="rect">
            <a:avLst/>
          </a:prstGeom>
        </p:spPr>
      </p:pic>
      <p:sp>
        <p:nvSpPr>
          <p:cNvPr id="2" name="Text Placeholder 1"/>
          <p:cNvSpPr>
            <a:spLocks noGrp="1"/>
          </p:cNvSpPr>
          <p:nvPr>
            <p:ph type="body" sz="quarter" idx="10"/>
          </p:nvPr>
        </p:nvSpPr>
        <p:spPr/>
        <p:txBody>
          <a:bodyPr/>
          <a:lstStyle/>
          <a:p>
            <a:r>
              <a:rPr lang="en-US" dirty="0"/>
              <a:t>Leather sandals from </a:t>
            </a:r>
            <a:r>
              <a:rPr lang="en-US" dirty="0" err="1"/>
              <a:t>Adindan</a:t>
            </a:r>
            <a:r>
              <a:rPr lang="en-US" dirty="0"/>
              <a:t>, Sudan, 1600–1550 BC</a:t>
            </a:r>
          </a:p>
        </p:txBody>
      </p:sp>
      <p:sp>
        <p:nvSpPr>
          <p:cNvPr id="3" name="Text Placeholder 2"/>
          <p:cNvSpPr>
            <a:spLocks noGrp="1"/>
          </p:cNvSpPr>
          <p:nvPr>
            <p:ph type="body" sz="quarter" idx="12"/>
          </p:nvPr>
        </p:nvSpPr>
        <p:spPr/>
        <p:txBody>
          <a:bodyPr/>
          <a:lstStyle/>
          <a:p>
            <a:r>
              <a:rPr lang="en-US" dirty="0"/>
              <a:t>4:7</a:t>
            </a:r>
          </a:p>
        </p:txBody>
      </p:sp>
      <p:sp>
        <p:nvSpPr>
          <p:cNvPr id="4" name="Title 3"/>
          <p:cNvSpPr>
            <a:spLocks noGrp="1"/>
          </p:cNvSpPr>
          <p:nvPr>
            <p:ph type="title"/>
          </p:nvPr>
        </p:nvSpPr>
        <p:spPr/>
        <p:txBody>
          <a:bodyPr/>
          <a:lstStyle/>
          <a:p>
            <a:r>
              <a:rPr lang="en-US" dirty="0"/>
              <a:t>To confirm any matter, a man drew off his sandal and gave it to his neighbor</a:t>
            </a:r>
          </a:p>
        </p:txBody>
      </p:sp>
    </p:spTree>
    <p:extLst>
      <p:ext uri="{BB962C8B-B14F-4D97-AF65-F5344CB8AC3E}">
        <p14:creationId xmlns:p14="http://schemas.microsoft.com/office/powerpoint/2010/main" val="857772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9456"/>
            <a:ext cx="9144000" cy="6419088"/>
          </a:xfrm>
          <a:prstGeom prst="rect">
            <a:avLst/>
          </a:prstGeom>
        </p:spPr>
      </p:pic>
      <p:sp>
        <p:nvSpPr>
          <p:cNvPr id="2" name="Text Placeholder 1"/>
          <p:cNvSpPr>
            <a:spLocks noGrp="1"/>
          </p:cNvSpPr>
          <p:nvPr>
            <p:ph type="body" sz="quarter" idx="10"/>
          </p:nvPr>
        </p:nvSpPr>
        <p:spPr/>
        <p:txBody>
          <a:bodyPr/>
          <a:lstStyle/>
          <a:p>
            <a:r>
              <a:rPr lang="en-US" dirty="0"/>
              <a:t>Sandals from Thebes, Dynasty 17–18</a:t>
            </a:r>
          </a:p>
        </p:txBody>
      </p:sp>
      <p:sp>
        <p:nvSpPr>
          <p:cNvPr id="3" name="Text Placeholder 2"/>
          <p:cNvSpPr>
            <a:spLocks noGrp="1"/>
          </p:cNvSpPr>
          <p:nvPr>
            <p:ph type="body" sz="quarter" idx="12"/>
          </p:nvPr>
        </p:nvSpPr>
        <p:spPr/>
        <p:txBody>
          <a:bodyPr/>
          <a:lstStyle/>
          <a:p>
            <a:r>
              <a:rPr lang="en-US" dirty="0"/>
              <a:t>4:8</a:t>
            </a:r>
          </a:p>
        </p:txBody>
      </p:sp>
      <p:sp>
        <p:nvSpPr>
          <p:cNvPr id="4" name="Title 3"/>
          <p:cNvSpPr>
            <a:spLocks noGrp="1"/>
          </p:cNvSpPr>
          <p:nvPr>
            <p:ph type="title"/>
          </p:nvPr>
        </p:nvSpPr>
        <p:spPr/>
        <p:txBody>
          <a:bodyPr/>
          <a:lstStyle/>
          <a:p>
            <a:r>
              <a:rPr lang="en-US" dirty="0"/>
              <a:t>So the kinsman said to Boaz, “Buy it for yourself.” And he drew off his sandal</a:t>
            </a:r>
          </a:p>
        </p:txBody>
      </p:sp>
    </p:spTree>
    <p:extLst>
      <p:ext uri="{BB962C8B-B14F-4D97-AF65-F5344CB8AC3E}">
        <p14:creationId xmlns:p14="http://schemas.microsoft.com/office/powerpoint/2010/main" val="604017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00" y="-7620"/>
            <a:ext cx="5105400" cy="6771088"/>
          </a:xfrm>
          <a:prstGeom prst="rect">
            <a:avLst/>
          </a:prstGeom>
        </p:spPr>
      </p:pic>
      <p:sp>
        <p:nvSpPr>
          <p:cNvPr id="3" name="Text Placeholder 2"/>
          <p:cNvSpPr>
            <a:spLocks noGrp="1"/>
          </p:cNvSpPr>
          <p:nvPr>
            <p:ph type="body" sz="quarter" idx="10"/>
          </p:nvPr>
        </p:nvSpPr>
        <p:spPr/>
        <p:txBody>
          <a:bodyPr/>
          <a:lstStyle/>
          <a:p>
            <a:r>
              <a:rPr lang="en-US" dirty="0"/>
              <a:t> Tablet from </a:t>
            </a:r>
            <a:r>
              <a:rPr lang="en-US" dirty="0" err="1"/>
              <a:t>Nuzi</a:t>
            </a:r>
            <a:r>
              <a:rPr lang="en-US" dirty="0"/>
              <a:t> recording the exchange of houses between brothers, with family witnesses</a:t>
            </a:r>
          </a:p>
        </p:txBody>
      </p:sp>
      <p:sp>
        <p:nvSpPr>
          <p:cNvPr id="4" name="Text Placeholder 3"/>
          <p:cNvSpPr>
            <a:spLocks noGrp="1"/>
          </p:cNvSpPr>
          <p:nvPr>
            <p:ph type="body" sz="quarter" idx="12"/>
          </p:nvPr>
        </p:nvSpPr>
        <p:spPr/>
        <p:txBody>
          <a:bodyPr/>
          <a:lstStyle/>
          <a:p>
            <a:r>
              <a:rPr lang="en-US" dirty="0"/>
              <a:t>4:9</a:t>
            </a:r>
          </a:p>
        </p:txBody>
      </p:sp>
      <p:sp>
        <p:nvSpPr>
          <p:cNvPr id="2" name="Title 1"/>
          <p:cNvSpPr>
            <a:spLocks noGrp="1"/>
          </p:cNvSpPr>
          <p:nvPr>
            <p:ph type="title"/>
          </p:nvPr>
        </p:nvSpPr>
        <p:spPr/>
        <p:txBody>
          <a:bodyPr/>
          <a:lstStyle/>
          <a:p>
            <a:r>
              <a:rPr lang="en-US" dirty="0"/>
              <a:t>You are witnesses today that I have bought all that was Elimelech’s . . . from the hand of Naomi</a:t>
            </a:r>
          </a:p>
        </p:txBody>
      </p:sp>
    </p:spTree>
    <p:extLst>
      <p:ext uri="{BB962C8B-B14F-4D97-AF65-F5344CB8AC3E}">
        <p14:creationId xmlns:p14="http://schemas.microsoft.com/office/powerpoint/2010/main" val="25460238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0900" y="0"/>
            <a:ext cx="4896612" cy="6858000"/>
          </a:xfrm>
          <a:prstGeom prst="rect">
            <a:avLst/>
          </a:prstGeom>
        </p:spPr>
      </p:pic>
      <p:sp>
        <p:nvSpPr>
          <p:cNvPr id="3" name="Text Placeholder 2"/>
          <p:cNvSpPr>
            <a:spLocks noGrp="1"/>
          </p:cNvSpPr>
          <p:nvPr>
            <p:ph type="body" sz="quarter" idx="10"/>
          </p:nvPr>
        </p:nvSpPr>
        <p:spPr/>
        <p:txBody>
          <a:bodyPr/>
          <a:lstStyle/>
          <a:p>
            <a:r>
              <a:rPr lang="en-US" dirty="0"/>
              <a:t>Bedouin bride</a:t>
            </a:r>
          </a:p>
        </p:txBody>
      </p:sp>
      <p:sp>
        <p:nvSpPr>
          <p:cNvPr id="4" name="Text Placeholder 3"/>
          <p:cNvSpPr>
            <a:spLocks noGrp="1"/>
          </p:cNvSpPr>
          <p:nvPr>
            <p:ph type="body" sz="quarter" idx="12"/>
          </p:nvPr>
        </p:nvSpPr>
        <p:spPr/>
        <p:txBody>
          <a:bodyPr/>
          <a:lstStyle/>
          <a:p>
            <a:r>
              <a:rPr lang="en-US" dirty="0"/>
              <a:t>4:10</a:t>
            </a:r>
          </a:p>
        </p:txBody>
      </p:sp>
      <p:sp>
        <p:nvSpPr>
          <p:cNvPr id="2" name="Title 1"/>
          <p:cNvSpPr>
            <a:spLocks noGrp="1"/>
          </p:cNvSpPr>
          <p:nvPr>
            <p:ph type="title"/>
          </p:nvPr>
        </p:nvSpPr>
        <p:spPr/>
        <p:txBody>
          <a:bodyPr/>
          <a:lstStyle/>
          <a:p>
            <a:r>
              <a:rPr lang="en-US" dirty="0"/>
              <a:t>I have also bought Ruth . . . to be my wife, to raise up the name of the dead</a:t>
            </a:r>
          </a:p>
        </p:txBody>
      </p:sp>
    </p:spTree>
    <p:extLst>
      <p:ext uri="{BB962C8B-B14F-4D97-AF65-F5344CB8AC3E}">
        <p14:creationId xmlns:p14="http://schemas.microsoft.com/office/powerpoint/2010/main" val="3161100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gate complex at Dan (aerial view from the southwest)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352497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West gate of Khirbet </a:t>
            </a:r>
            <a:r>
              <a:rPr lang="en-US" dirty="0" err="1"/>
              <a:t>Qeiyafa</a:t>
            </a:r>
            <a:r>
              <a:rPr lang="en-US" dirty="0"/>
              <a:t> (aerial view from the west)</a:t>
            </a:r>
          </a:p>
        </p:txBody>
      </p:sp>
      <p:sp>
        <p:nvSpPr>
          <p:cNvPr id="3" name="Text Placeholder 2"/>
          <p:cNvSpPr>
            <a:spLocks noGrp="1"/>
          </p:cNvSpPr>
          <p:nvPr>
            <p:ph type="body" sz="quarter" idx="12"/>
          </p:nvPr>
        </p:nvSpPr>
        <p:spPr/>
        <p:txBody>
          <a:bodyPr/>
          <a:lstStyle/>
          <a:p>
            <a:r>
              <a:rPr lang="en-US" dirty="0"/>
              <a:t>4:10</a:t>
            </a:r>
          </a:p>
        </p:txBody>
      </p:sp>
      <p:sp>
        <p:nvSpPr>
          <p:cNvPr id="4" name="Title 3"/>
          <p:cNvSpPr>
            <a:spLocks noGrp="1"/>
          </p:cNvSpPr>
          <p:nvPr>
            <p:ph type="title"/>
          </p:nvPr>
        </p:nvSpPr>
        <p:spPr/>
        <p:txBody>
          <a:bodyPr/>
          <a:lstStyle/>
          <a:p>
            <a:r>
              <a:rPr lang="en-US" dirty="0"/>
              <a:t>That the name of the dead may not be cut off . . . from the gate of his native place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895647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41E4BDB3-AFE5-4F52-A905-88D37A76C5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0896"/>
            <a:ext cx="9144000" cy="6236208"/>
          </a:xfrm>
          <a:prstGeom prst="rect">
            <a:avLst/>
          </a:prstGeom>
        </p:spPr>
      </p:pic>
      <p:sp>
        <p:nvSpPr>
          <p:cNvPr id="2" name="Text Placeholder 1">
            <a:extLst>
              <a:ext uri="{FF2B5EF4-FFF2-40B4-BE49-F238E27FC236}">
                <a16:creationId xmlns:a16="http://schemas.microsoft.com/office/drawing/2014/main" xmlns="" id="{84B46A97-B114-4A59-9C0C-780FDFC362C1}"/>
              </a:ext>
            </a:extLst>
          </p:cNvPr>
          <p:cNvSpPr>
            <a:spLocks noGrp="1"/>
          </p:cNvSpPr>
          <p:nvPr>
            <p:ph type="body" sz="quarter" idx="10"/>
          </p:nvPr>
        </p:nvSpPr>
        <p:spPr/>
        <p:txBody>
          <a:bodyPr/>
          <a:lstStyle/>
          <a:p>
            <a:r>
              <a:rPr lang="en-US" dirty="0"/>
              <a:t>West gate of Khirbet </a:t>
            </a:r>
            <a:r>
              <a:rPr lang="en-US" dirty="0" err="1"/>
              <a:t>Qeiyafa</a:t>
            </a:r>
            <a:endParaRPr lang="en-US" dirty="0"/>
          </a:p>
        </p:txBody>
      </p:sp>
      <p:sp>
        <p:nvSpPr>
          <p:cNvPr id="3" name="Text Placeholder 2">
            <a:extLst>
              <a:ext uri="{FF2B5EF4-FFF2-40B4-BE49-F238E27FC236}">
                <a16:creationId xmlns:a16="http://schemas.microsoft.com/office/drawing/2014/main" xmlns="" id="{CF1E8951-D168-47C4-A27E-D2FF108BABF5}"/>
              </a:ext>
            </a:extLst>
          </p:cNvPr>
          <p:cNvSpPr>
            <a:spLocks noGrp="1"/>
          </p:cNvSpPr>
          <p:nvPr>
            <p:ph type="body" sz="quarter" idx="12"/>
          </p:nvPr>
        </p:nvSpPr>
        <p:spPr/>
        <p:txBody>
          <a:bodyPr/>
          <a:lstStyle/>
          <a:p>
            <a:r>
              <a:rPr lang="en-US" dirty="0"/>
              <a:t>4:10</a:t>
            </a:r>
          </a:p>
        </p:txBody>
      </p:sp>
      <p:sp>
        <p:nvSpPr>
          <p:cNvPr id="4" name="Title 3">
            <a:extLst>
              <a:ext uri="{FF2B5EF4-FFF2-40B4-BE49-F238E27FC236}">
                <a16:creationId xmlns:a16="http://schemas.microsoft.com/office/drawing/2014/main" xmlns="" id="{F784BE09-A893-4C6D-9CAB-6A31E5AE5927}"/>
              </a:ext>
            </a:extLst>
          </p:cNvPr>
          <p:cNvSpPr>
            <a:spLocks noGrp="1"/>
          </p:cNvSpPr>
          <p:nvPr>
            <p:ph type="title"/>
          </p:nvPr>
        </p:nvSpPr>
        <p:spPr/>
        <p:txBody>
          <a:bodyPr/>
          <a:lstStyle/>
          <a:p>
            <a:r>
              <a:rPr lang="en-US" dirty="0"/>
              <a:t>That the name of the dead may not be cut off . . . from the gate of his native place</a:t>
            </a:r>
          </a:p>
        </p:txBody>
      </p:sp>
    </p:spTree>
    <p:extLst>
      <p:ext uri="{BB962C8B-B14F-4D97-AF65-F5344CB8AC3E}">
        <p14:creationId xmlns:p14="http://schemas.microsoft.com/office/powerpoint/2010/main" val="2293049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BD3B1143-BB3D-4B17-B113-473FF856BE60}"/>
              </a:ext>
            </a:extLst>
          </p:cNvPr>
          <p:cNvSpPr>
            <a:spLocks noGrp="1"/>
          </p:cNvSpPr>
          <p:nvPr>
            <p:ph type="body" sz="quarter" idx="10"/>
          </p:nvPr>
        </p:nvSpPr>
        <p:spPr/>
        <p:txBody>
          <a:bodyPr/>
          <a:lstStyle/>
          <a:p>
            <a:r>
              <a:rPr lang="en-US" dirty="0"/>
              <a:t>Ein Hatzeva, possible site of Tamar (aerial view from the northeast)</a:t>
            </a:r>
          </a:p>
        </p:txBody>
      </p:sp>
      <p:sp>
        <p:nvSpPr>
          <p:cNvPr id="3" name="Text Placeholder 2">
            <a:extLst>
              <a:ext uri="{FF2B5EF4-FFF2-40B4-BE49-F238E27FC236}">
                <a16:creationId xmlns:a16="http://schemas.microsoft.com/office/drawing/2014/main" xmlns="" id="{861E3668-7250-4288-9F8B-AC960017AB5C}"/>
              </a:ext>
            </a:extLst>
          </p:cNvPr>
          <p:cNvSpPr>
            <a:spLocks noGrp="1"/>
          </p:cNvSpPr>
          <p:nvPr>
            <p:ph type="body" sz="quarter" idx="12"/>
          </p:nvPr>
        </p:nvSpPr>
        <p:spPr/>
        <p:txBody>
          <a:bodyPr/>
          <a:lstStyle/>
          <a:p>
            <a:r>
              <a:rPr lang="en-US" dirty="0"/>
              <a:t>4:10</a:t>
            </a:r>
          </a:p>
        </p:txBody>
      </p:sp>
      <p:sp>
        <p:nvSpPr>
          <p:cNvPr id="4" name="Title 3">
            <a:extLst>
              <a:ext uri="{FF2B5EF4-FFF2-40B4-BE49-F238E27FC236}">
                <a16:creationId xmlns:a16="http://schemas.microsoft.com/office/drawing/2014/main" xmlns="" id="{148A4BC2-4B86-4DBE-9710-FEA24F490A4A}"/>
              </a:ext>
            </a:extLst>
          </p:cNvPr>
          <p:cNvSpPr>
            <a:spLocks noGrp="1"/>
          </p:cNvSpPr>
          <p:nvPr>
            <p:ph type="title"/>
          </p:nvPr>
        </p:nvSpPr>
        <p:spPr/>
        <p:txBody>
          <a:bodyPr/>
          <a:lstStyle/>
          <a:p>
            <a:r>
              <a:rPr lang="en-US" dirty="0"/>
              <a:t>That the name of the dead may not be cut off . . . from the gate of his native place</a:t>
            </a:r>
          </a:p>
        </p:txBody>
      </p:sp>
      <p:pic>
        <p:nvPicPr>
          <p:cNvPr id="6" name="Picture 5">
            <a:extLst>
              <a:ext uri="{FF2B5EF4-FFF2-40B4-BE49-F238E27FC236}">
                <a16:creationId xmlns:a16="http://schemas.microsoft.com/office/drawing/2014/main" xmlns="" id="{B25030F5-4D57-4B3A-8944-03D16D07E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Tree>
    <p:extLst>
      <p:ext uri="{BB962C8B-B14F-4D97-AF65-F5344CB8AC3E}">
        <p14:creationId xmlns:p14="http://schemas.microsoft.com/office/powerpoint/2010/main" val="24458138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FC82AAAA-A648-4E37-ADA0-D213260BA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a:extLst>
              <a:ext uri="{FF2B5EF4-FFF2-40B4-BE49-F238E27FC236}">
                <a16:creationId xmlns:a16="http://schemas.microsoft.com/office/drawing/2014/main" xmlns="" id="{6DB43908-8893-4D74-AA90-1F3ADAB63B7C}"/>
              </a:ext>
            </a:extLst>
          </p:cNvPr>
          <p:cNvSpPr>
            <a:spLocks noGrp="1"/>
          </p:cNvSpPr>
          <p:nvPr>
            <p:ph type="body" sz="quarter" idx="10"/>
          </p:nvPr>
        </p:nvSpPr>
        <p:spPr/>
        <p:txBody>
          <a:bodyPr/>
          <a:lstStyle/>
          <a:p>
            <a:r>
              <a:rPr lang="nn-NO" dirty="0"/>
              <a:t>Iron Age gate in Ein Hatzeva, possible site of Tamar</a:t>
            </a:r>
            <a:endParaRPr lang="en-US" dirty="0"/>
          </a:p>
        </p:txBody>
      </p:sp>
      <p:sp>
        <p:nvSpPr>
          <p:cNvPr id="3" name="Text Placeholder 2">
            <a:extLst>
              <a:ext uri="{FF2B5EF4-FFF2-40B4-BE49-F238E27FC236}">
                <a16:creationId xmlns:a16="http://schemas.microsoft.com/office/drawing/2014/main" xmlns="" id="{CC547837-F3EA-4259-AC0B-60F17BCE25A4}"/>
              </a:ext>
            </a:extLst>
          </p:cNvPr>
          <p:cNvSpPr>
            <a:spLocks noGrp="1"/>
          </p:cNvSpPr>
          <p:nvPr>
            <p:ph type="body" sz="quarter" idx="12"/>
          </p:nvPr>
        </p:nvSpPr>
        <p:spPr/>
        <p:txBody>
          <a:bodyPr/>
          <a:lstStyle/>
          <a:p>
            <a:r>
              <a:rPr lang="en-US" dirty="0"/>
              <a:t>4:10</a:t>
            </a:r>
          </a:p>
        </p:txBody>
      </p:sp>
      <p:sp>
        <p:nvSpPr>
          <p:cNvPr id="4" name="Title 3">
            <a:extLst>
              <a:ext uri="{FF2B5EF4-FFF2-40B4-BE49-F238E27FC236}">
                <a16:creationId xmlns:a16="http://schemas.microsoft.com/office/drawing/2014/main" xmlns="" id="{F19E23E6-7AD1-4AFD-A00D-452FA092FF59}"/>
              </a:ext>
            </a:extLst>
          </p:cNvPr>
          <p:cNvSpPr>
            <a:spLocks noGrp="1"/>
          </p:cNvSpPr>
          <p:nvPr>
            <p:ph type="title"/>
          </p:nvPr>
        </p:nvSpPr>
        <p:spPr/>
        <p:txBody>
          <a:bodyPr/>
          <a:lstStyle/>
          <a:p>
            <a:r>
              <a:rPr lang="en-US" dirty="0"/>
              <a:t>That the name of the dead may not be </a:t>
            </a:r>
            <a:r>
              <a:rPr lang="en-US"/>
              <a:t>cut off . </a:t>
            </a:r>
            <a:r>
              <a:rPr lang="en-US" dirty="0"/>
              <a:t>. . from the gate of his native place</a:t>
            </a:r>
          </a:p>
        </p:txBody>
      </p:sp>
    </p:spTree>
    <p:extLst>
      <p:ext uri="{BB962C8B-B14F-4D97-AF65-F5344CB8AC3E}">
        <p14:creationId xmlns:p14="http://schemas.microsoft.com/office/powerpoint/2010/main" val="17109231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“Beit Rachel, Beit Lea” (House of Rachel, House of Leah) sign in Hebron</a:t>
            </a:r>
          </a:p>
        </p:txBody>
      </p:sp>
      <p:sp>
        <p:nvSpPr>
          <p:cNvPr id="3" name="Text Placeholder 2"/>
          <p:cNvSpPr>
            <a:spLocks noGrp="1"/>
          </p:cNvSpPr>
          <p:nvPr>
            <p:ph type="body" sz="quarter" idx="12"/>
          </p:nvPr>
        </p:nvSpPr>
        <p:spPr/>
        <p:txBody>
          <a:bodyPr/>
          <a:lstStyle/>
          <a:p>
            <a:r>
              <a:rPr lang="en-US" dirty="0"/>
              <a:t>4:11</a:t>
            </a:r>
          </a:p>
        </p:txBody>
      </p:sp>
      <p:sp>
        <p:nvSpPr>
          <p:cNvPr id="4" name="Title 3"/>
          <p:cNvSpPr>
            <a:spLocks noGrp="1"/>
          </p:cNvSpPr>
          <p:nvPr>
            <p:ph type="title"/>
          </p:nvPr>
        </p:nvSpPr>
        <p:spPr/>
        <p:txBody>
          <a:bodyPr/>
          <a:lstStyle/>
          <a:p>
            <a:r>
              <a:rPr lang="en-US" dirty="0"/>
              <a:t>May Yahweh make the woman . . . like Rachel and Leah, who both built up the house of Israel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53328"/>
          </a:xfrm>
          <a:prstGeom prst="rect">
            <a:avLst/>
          </a:prstGeom>
        </p:spPr>
      </p:pic>
    </p:spTree>
    <p:extLst>
      <p:ext uri="{BB962C8B-B14F-4D97-AF65-F5344CB8AC3E}">
        <p14:creationId xmlns:p14="http://schemas.microsoft.com/office/powerpoint/2010/main" val="2870555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E884105-D92F-4C71-8646-7EB27B2738C5}"/>
              </a:ext>
            </a:extLst>
          </p:cNvPr>
          <p:cNvSpPr>
            <a:spLocks noGrp="1"/>
          </p:cNvSpPr>
          <p:nvPr>
            <p:ph type="body" sz="quarter" idx="10"/>
          </p:nvPr>
        </p:nvSpPr>
        <p:spPr/>
        <p:txBody>
          <a:bodyPr/>
          <a:lstStyle/>
          <a:p>
            <a:r>
              <a:rPr lang="en-US" dirty="0"/>
              <a:t>Traditional tomb of Rachel near Bethlehem</a:t>
            </a:r>
          </a:p>
        </p:txBody>
      </p:sp>
      <p:sp>
        <p:nvSpPr>
          <p:cNvPr id="3" name="Text Placeholder 2">
            <a:extLst>
              <a:ext uri="{FF2B5EF4-FFF2-40B4-BE49-F238E27FC236}">
                <a16:creationId xmlns:a16="http://schemas.microsoft.com/office/drawing/2014/main" xmlns="" id="{4FA4853D-E4DC-4070-AD9B-EEFE08D1BB02}"/>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xmlns="" id="{4B44D812-4FC8-4AAF-988F-EF01266F82E2}"/>
              </a:ext>
            </a:extLst>
          </p:cNvPr>
          <p:cNvSpPr>
            <a:spLocks noGrp="1"/>
          </p:cNvSpPr>
          <p:nvPr>
            <p:ph type="title"/>
          </p:nvPr>
        </p:nvSpPr>
        <p:spPr/>
        <p:txBody>
          <a:bodyPr/>
          <a:lstStyle/>
          <a:p>
            <a:r>
              <a:rPr lang="en-US" dirty="0"/>
              <a:t>May Yahweh make the woman . . . like Rachel and Leah, who both built up the house of Israel</a:t>
            </a:r>
          </a:p>
        </p:txBody>
      </p:sp>
      <p:pic>
        <p:nvPicPr>
          <p:cNvPr id="6" name="Picture 5">
            <a:extLst>
              <a:ext uri="{FF2B5EF4-FFF2-40B4-BE49-F238E27FC236}">
                <a16:creationId xmlns:a16="http://schemas.microsoft.com/office/drawing/2014/main" xmlns="" id="{054B117D-85FF-4D48-87C7-2247ED451A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4048"/>
            <a:ext cx="9144000" cy="6089904"/>
          </a:xfrm>
          <a:prstGeom prst="rect">
            <a:avLst/>
          </a:prstGeom>
        </p:spPr>
      </p:pic>
    </p:spTree>
    <p:extLst>
      <p:ext uri="{BB962C8B-B14F-4D97-AF65-F5344CB8AC3E}">
        <p14:creationId xmlns:p14="http://schemas.microsoft.com/office/powerpoint/2010/main" val="32451024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1297F6D0-95EE-4544-93CB-DCE558870F7C}"/>
              </a:ext>
            </a:extLst>
          </p:cNvPr>
          <p:cNvSpPr>
            <a:spLocks noGrp="1"/>
          </p:cNvSpPr>
          <p:nvPr>
            <p:ph type="body" sz="quarter" idx="10"/>
          </p:nvPr>
        </p:nvSpPr>
        <p:spPr/>
        <p:txBody>
          <a:bodyPr/>
          <a:lstStyle/>
          <a:p>
            <a:r>
              <a:rPr lang="en-US" dirty="0"/>
              <a:t>Men praying in traditional tomb of Rachel near Bethlehem</a:t>
            </a:r>
          </a:p>
        </p:txBody>
      </p:sp>
      <p:sp>
        <p:nvSpPr>
          <p:cNvPr id="3" name="Text Placeholder 2">
            <a:extLst>
              <a:ext uri="{FF2B5EF4-FFF2-40B4-BE49-F238E27FC236}">
                <a16:creationId xmlns:a16="http://schemas.microsoft.com/office/drawing/2014/main" xmlns="" id="{3A603060-03FB-4C39-B7B9-7A214A20E2E6}"/>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xmlns="" id="{72A26398-009D-494D-AAE1-7E0999C49785}"/>
              </a:ext>
            </a:extLst>
          </p:cNvPr>
          <p:cNvSpPr>
            <a:spLocks noGrp="1"/>
          </p:cNvSpPr>
          <p:nvPr>
            <p:ph type="title"/>
          </p:nvPr>
        </p:nvSpPr>
        <p:spPr/>
        <p:txBody>
          <a:bodyPr/>
          <a:lstStyle/>
          <a:p>
            <a:r>
              <a:rPr lang="en-US" dirty="0"/>
              <a:t>May Yahweh make the woman . . . like Rachel and Leah, who both built up the house of Israel</a:t>
            </a:r>
          </a:p>
        </p:txBody>
      </p:sp>
      <p:pic>
        <p:nvPicPr>
          <p:cNvPr id="6" name="Picture 5">
            <a:extLst>
              <a:ext uri="{FF2B5EF4-FFF2-40B4-BE49-F238E27FC236}">
                <a16:creationId xmlns:a16="http://schemas.microsoft.com/office/drawing/2014/main" xmlns="" id="{932194D4-F952-426A-9AF9-C3F8D2288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41635668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C21F7C0-E084-48AA-A90D-B000B61455E0}"/>
              </a:ext>
            </a:extLst>
          </p:cNvPr>
          <p:cNvSpPr>
            <a:spLocks noGrp="1"/>
          </p:cNvSpPr>
          <p:nvPr>
            <p:ph type="body" sz="quarter" idx="10"/>
          </p:nvPr>
        </p:nvSpPr>
        <p:spPr/>
        <p:txBody>
          <a:bodyPr/>
          <a:lstStyle/>
          <a:p>
            <a:r>
              <a:rPr lang="en-US" dirty="0"/>
              <a:t>Cenotaph of Leah in the Machpelah in Hebron</a:t>
            </a:r>
          </a:p>
        </p:txBody>
      </p:sp>
      <p:sp>
        <p:nvSpPr>
          <p:cNvPr id="3" name="Text Placeholder 2">
            <a:extLst>
              <a:ext uri="{FF2B5EF4-FFF2-40B4-BE49-F238E27FC236}">
                <a16:creationId xmlns:a16="http://schemas.microsoft.com/office/drawing/2014/main" xmlns="" id="{E3FFB603-79DB-42B0-957A-099524153BB6}"/>
              </a:ext>
            </a:extLst>
          </p:cNvPr>
          <p:cNvSpPr>
            <a:spLocks noGrp="1"/>
          </p:cNvSpPr>
          <p:nvPr>
            <p:ph type="body" sz="quarter" idx="12"/>
          </p:nvPr>
        </p:nvSpPr>
        <p:spPr/>
        <p:txBody>
          <a:bodyPr/>
          <a:lstStyle/>
          <a:p>
            <a:r>
              <a:rPr lang="en-US" dirty="0"/>
              <a:t>4:11</a:t>
            </a:r>
          </a:p>
        </p:txBody>
      </p:sp>
      <p:sp>
        <p:nvSpPr>
          <p:cNvPr id="4" name="Title 3">
            <a:extLst>
              <a:ext uri="{FF2B5EF4-FFF2-40B4-BE49-F238E27FC236}">
                <a16:creationId xmlns:a16="http://schemas.microsoft.com/office/drawing/2014/main" xmlns="" id="{B9038972-AFD6-41F9-B220-6B651251DDF0}"/>
              </a:ext>
            </a:extLst>
          </p:cNvPr>
          <p:cNvSpPr>
            <a:spLocks noGrp="1"/>
          </p:cNvSpPr>
          <p:nvPr>
            <p:ph type="title"/>
          </p:nvPr>
        </p:nvSpPr>
        <p:spPr/>
        <p:txBody>
          <a:bodyPr/>
          <a:lstStyle/>
          <a:p>
            <a:r>
              <a:rPr lang="en-US" dirty="0"/>
              <a:t>May Yahweh make the woman . . . like Rachel and Leah, who both built up the house of Israel</a:t>
            </a:r>
          </a:p>
        </p:txBody>
      </p:sp>
      <p:pic>
        <p:nvPicPr>
          <p:cNvPr id="6" name="Picture 5">
            <a:extLst>
              <a:ext uri="{FF2B5EF4-FFF2-40B4-BE49-F238E27FC236}">
                <a16:creationId xmlns:a16="http://schemas.microsoft.com/office/drawing/2014/main" xmlns="" id="{13253EF9-8E5E-413F-A169-E4F663396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1313924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sheep, grass&#10;&#10;Description generated with very high confidence">
            <a:extLst>
              <a:ext uri="{FF2B5EF4-FFF2-40B4-BE49-F238E27FC236}">
                <a16:creationId xmlns:a16="http://schemas.microsoft.com/office/drawing/2014/main" xmlns="" id="{627F3F7B-ADD3-4FF6-BB9D-38D55D681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Tree>
    <p:extLst>
      <p:ext uri="{BB962C8B-B14F-4D97-AF65-F5344CB8AC3E}">
        <p14:creationId xmlns:p14="http://schemas.microsoft.com/office/powerpoint/2010/main" val="18800647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ky, outdoor, sheep, grass&#10;&#10;Description generated with very high confidence">
            <a:extLst>
              <a:ext uri="{FF2B5EF4-FFF2-40B4-BE49-F238E27FC236}">
                <a16:creationId xmlns:a16="http://schemas.microsoft.com/office/drawing/2014/main" xmlns="" id="{627F3F7B-ADD3-4FF6-BB9D-38D55D681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4964"/>
            <a:ext cx="9144000" cy="5148072"/>
          </a:xfrm>
          <a:prstGeom prst="rect">
            <a:avLst/>
          </a:prstGeom>
        </p:spPr>
      </p:pic>
      <p:sp>
        <p:nvSpPr>
          <p:cNvPr id="3" name="Text Placeholder 2"/>
          <p:cNvSpPr>
            <a:spLocks noGrp="1"/>
          </p:cNvSpPr>
          <p:nvPr>
            <p:ph type="body" sz="quarter" idx="10"/>
          </p:nvPr>
        </p:nvSpPr>
        <p:spPr/>
        <p:txBody>
          <a:bodyPr/>
          <a:lstStyle/>
          <a:p>
            <a:r>
              <a:rPr lang="en-US" dirty="0"/>
              <a:t>Bethlehem (aerial view from the north)</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
        <p:nvSpPr>
          <p:cNvPr id="6" name="Text Box 1029">
            <a:extLst>
              <a:ext uri="{FF2B5EF4-FFF2-40B4-BE49-F238E27FC236}">
                <a16:creationId xmlns:a16="http://schemas.microsoft.com/office/drawing/2014/main" xmlns="" id="{A27E85AC-883A-44BA-90C8-3899C061D274}"/>
              </a:ext>
            </a:extLst>
          </p:cNvPr>
          <p:cNvSpPr txBox="1">
            <a:spLocks noChangeArrowheads="1"/>
          </p:cNvSpPr>
          <p:nvPr/>
        </p:nvSpPr>
        <p:spPr bwMode="auto">
          <a:xfrm>
            <a:off x="6268525" y="3228945"/>
            <a:ext cx="2057486"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Church of Nativity</a:t>
            </a:r>
          </a:p>
        </p:txBody>
      </p:sp>
      <p:sp>
        <p:nvSpPr>
          <p:cNvPr id="8" name="Text Box 1029">
            <a:extLst>
              <a:ext uri="{FF2B5EF4-FFF2-40B4-BE49-F238E27FC236}">
                <a16:creationId xmlns:a16="http://schemas.microsoft.com/office/drawing/2014/main" xmlns="" id="{D698E06D-6A9E-4889-865C-43A5E140924A}"/>
              </a:ext>
            </a:extLst>
          </p:cNvPr>
          <p:cNvSpPr txBox="1">
            <a:spLocks noChangeArrowheads="1"/>
          </p:cNvSpPr>
          <p:nvPr/>
        </p:nvSpPr>
        <p:spPr bwMode="auto">
          <a:xfrm>
            <a:off x="3558704" y="3476655"/>
            <a:ext cx="1777731" cy="400110"/>
          </a:xfrm>
          <a:prstGeom prst="rect">
            <a:avLst/>
          </a:prstGeom>
          <a:noFill/>
          <a:ln w="9525">
            <a:noFill/>
            <a:miter lim="800000"/>
            <a:headEnd/>
            <a:tailEnd/>
          </a:ln>
          <a:effectLst/>
        </p:spPr>
        <p:txBody>
          <a:bodyPr wrap="none">
            <a:spAutoFit/>
          </a:bodyPr>
          <a:lstStyle/>
          <a:p>
            <a:pPr fontAlgn="base">
              <a:spcBef>
                <a:spcPct val="0"/>
              </a:spcBef>
              <a:spcAft>
                <a:spcPct val="0"/>
              </a:spcAft>
              <a:defRPr/>
            </a:pPr>
            <a:r>
              <a:rPr lang="en-US" sz="2000" dirty="0">
                <a:solidFill>
                  <a:srgbClr val="FFFFFF"/>
                </a:solidFill>
                <a:effectLst>
                  <a:glow rad="76200">
                    <a:srgbClr val="000000">
                      <a:alpha val="60000"/>
                    </a:srgbClr>
                  </a:glow>
                </a:effectLst>
                <a:cs typeface="Calibri" pitchFamily="34" charset="0"/>
              </a:rPr>
              <a:t>Iron Age village</a:t>
            </a:r>
          </a:p>
        </p:txBody>
      </p:sp>
      <p:sp>
        <p:nvSpPr>
          <p:cNvPr id="10" name="Rectangle 9">
            <a:extLst>
              <a:ext uri="{FF2B5EF4-FFF2-40B4-BE49-F238E27FC236}">
                <a16:creationId xmlns:a16="http://schemas.microsoft.com/office/drawing/2014/main" xmlns="" id="{5A57A642-FD06-47EA-A179-5F57AF770B76}"/>
              </a:ext>
            </a:extLst>
          </p:cNvPr>
          <p:cNvSpPr/>
          <p:nvPr/>
        </p:nvSpPr>
        <p:spPr>
          <a:xfrm rot="429230">
            <a:off x="5808670" y="3636583"/>
            <a:ext cx="984075" cy="342074"/>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a:solidFill>
                <a:srgbClr val="000000"/>
              </a:solidFill>
              <a:latin typeface="Arial"/>
              <a:ea typeface=""/>
              <a:cs typeface=""/>
            </a:endParaRPr>
          </a:p>
        </p:txBody>
      </p:sp>
      <p:sp>
        <p:nvSpPr>
          <p:cNvPr id="5" name="Oval 4">
            <a:extLst>
              <a:ext uri="{FF2B5EF4-FFF2-40B4-BE49-F238E27FC236}">
                <a16:creationId xmlns:a16="http://schemas.microsoft.com/office/drawing/2014/main" xmlns="" id="{A86A7F9C-6DFC-40E7-9D10-FCB414B8B022}"/>
              </a:ext>
            </a:extLst>
          </p:cNvPr>
          <p:cNvSpPr/>
          <p:nvPr/>
        </p:nvSpPr>
        <p:spPr>
          <a:xfrm>
            <a:off x="2247986" y="2914710"/>
            <a:ext cx="3886200" cy="1524000"/>
          </a:xfrm>
          <a:prstGeom prst="ellipse">
            <a:avLst/>
          </a:prstGeom>
          <a:noFill/>
          <a:ln w="22225" cap="flat" cmpd="sng" algn="ctr">
            <a:solidFill>
              <a:srgbClr val="FFFFFF"/>
            </a:solidFill>
            <a:prstDash val="sysDash"/>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a:lstStyle/>
          <a:p>
            <a:pPr fontAlgn="base">
              <a:spcBef>
                <a:spcPct val="0"/>
              </a:spcBef>
              <a:spcAft>
                <a:spcPct val="0"/>
              </a:spcAft>
            </a:pPr>
            <a:endParaRPr lang="en-US" sz="2400" kern="0" dirty="0">
              <a:solidFill>
                <a:srgbClr val="000000"/>
              </a:solidFill>
              <a:latin typeface="Arial"/>
              <a:ea typeface=""/>
              <a:cs typeface=""/>
            </a:endParaRPr>
          </a:p>
        </p:txBody>
      </p:sp>
    </p:spTree>
    <p:extLst>
      <p:ext uri="{BB962C8B-B14F-4D97-AF65-F5344CB8AC3E}">
        <p14:creationId xmlns:p14="http://schemas.microsoft.com/office/powerpoint/2010/main" val="2101235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gate complex at Dan (aerial view from the southwest)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7" name="Text Box 16"/>
          <p:cNvSpPr txBox="1">
            <a:spLocks noChangeArrowheads="1"/>
          </p:cNvSpPr>
          <p:nvPr/>
        </p:nvSpPr>
        <p:spPr bwMode="auto">
          <a:xfrm>
            <a:off x="6165230" y="2074321"/>
            <a:ext cx="149887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70C0"/>
                </a:solidFill>
                <a:effectLst>
                  <a:glow rad="76200">
                    <a:srgbClr val="000000">
                      <a:alpha val="60000"/>
                    </a:srgbClr>
                  </a:glow>
                </a:effectLst>
                <a:uLnTx/>
                <a:uFillTx/>
                <a:latin typeface="Calibri" pitchFamily="34" charset="0"/>
                <a:cs typeface="Calibri" pitchFamily="34" charset="0"/>
              </a:rPr>
              <a:t>Marketplace</a:t>
            </a:r>
          </a:p>
        </p:txBody>
      </p:sp>
      <p:sp>
        <p:nvSpPr>
          <p:cNvPr id="9" name="Text Box 16"/>
          <p:cNvSpPr txBox="1">
            <a:spLocks noChangeArrowheads="1"/>
          </p:cNvSpPr>
          <p:nvPr/>
        </p:nvSpPr>
        <p:spPr bwMode="auto">
          <a:xfrm rot="20233681">
            <a:off x="2458120" y="2876829"/>
            <a:ext cx="1279517"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Main Gate</a:t>
            </a:r>
          </a:p>
        </p:txBody>
      </p:sp>
      <p:sp>
        <p:nvSpPr>
          <p:cNvPr id="16" name="Text Box 16"/>
          <p:cNvSpPr txBox="1">
            <a:spLocks noChangeArrowheads="1"/>
          </p:cNvSpPr>
          <p:nvPr/>
        </p:nvSpPr>
        <p:spPr bwMode="auto">
          <a:xfrm>
            <a:off x="688304" y="5518793"/>
            <a:ext cx="2321469"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0F0"/>
                </a:solidFill>
                <a:effectLst>
                  <a:glow rad="76200">
                    <a:srgbClr val="000000">
                      <a:alpha val="60000"/>
                    </a:srgbClr>
                  </a:glow>
                </a:effectLst>
                <a:uLnTx/>
                <a:uFillTx/>
                <a:latin typeface="Calibri" pitchFamily="34" charset="0"/>
                <a:cs typeface="Calibri" pitchFamily="34" charset="0"/>
              </a:rPr>
              <a:t>= Tel Dan Inscription</a:t>
            </a:r>
          </a:p>
        </p:txBody>
      </p:sp>
      <p:sp>
        <p:nvSpPr>
          <p:cNvPr id="17" name="Line 9"/>
          <p:cNvSpPr>
            <a:spLocks noChangeShapeType="1"/>
          </p:cNvSpPr>
          <p:nvPr/>
        </p:nvSpPr>
        <p:spPr bwMode="auto">
          <a:xfrm flipH="1" flipV="1">
            <a:off x="5716566" y="3762895"/>
            <a:ext cx="192483" cy="193431"/>
          </a:xfrm>
          <a:prstGeom prst="line">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itchFamily="34" charset="0"/>
              <a:ea typeface="+mn-ea"/>
              <a:cs typeface="+mn-cs"/>
            </a:endParaRPr>
          </a:p>
        </p:txBody>
      </p:sp>
      <p:sp>
        <p:nvSpPr>
          <p:cNvPr id="5" name="Rectangle 4">
            <a:extLst>
              <a:ext uri="{FF2B5EF4-FFF2-40B4-BE49-F238E27FC236}">
                <a16:creationId xmlns:a16="http://schemas.microsoft.com/office/drawing/2014/main" xmlns="" id="{607C9157-2F38-4DB5-992E-992725C37546}"/>
              </a:ext>
            </a:extLst>
          </p:cNvPr>
          <p:cNvSpPr/>
          <p:nvPr/>
        </p:nvSpPr>
        <p:spPr>
          <a:xfrm rot="20056967">
            <a:off x="2949641" y="3268270"/>
            <a:ext cx="1268812" cy="1436958"/>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0" name="Rectangle 19">
            <a:extLst>
              <a:ext uri="{FF2B5EF4-FFF2-40B4-BE49-F238E27FC236}">
                <a16:creationId xmlns:a16="http://schemas.microsoft.com/office/drawing/2014/main" xmlns="" id="{D728B0B4-F892-4D71-A6DF-0837524B1384}"/>
              </a:ext>
            </a:extLst>
          </p:cNvPr>
          <p:cNvSpPr/>
          <p:nvPr/>
        </p:nvSpPr>
        <p:spPr>
          <a:xfrm rot="15021297">
            <a:off x="692505" y="2384451"/>
            <a:ext cx="586223" cy="882294"/>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1" name="Rectangle 20">
            <a:extLst>
              <a:ext uri="{FF2B5EF4-FFF2-40B4-BE49-F238E27FC236}">
                <a16:creationId xmlns:a16="http://schemas.microsoft.com/office/drawing/2014/main" xmlns="" id="{F3E2F4A9-FEDB-4F05-965A-C1B4CD58DFA4}"/>
              </a:ext>
            </a:extLst>
          </p:cNvPr>
          <p:cNvSpPr/>
          <p:nvPr/>
        </p:nvSpPr>
        <p:spPr>
          <a:xfrm rot="20056967">
            <a:off x="4197653" y="2857227"/>
            <a:ext cx="620168" cy="1385035"/>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22" name="Text Box 16">
            <a:extLst>
              <a:ext uri="{FF2B5EF4-FFF2-40B4-BE49-F238E27FC236}">
                <a16:creationId xmlns:a16="http://schemas.microsoft.com/office/drawing/2014/main" xmlns="" id="{C18AF01F-A8CF-4822-879D-A638D57E0275}"/>
              </a:ext>
            </a:extLst>
          </p:cNvPr>
          <p:cNvSpPr txBox="1">
            <a:spLocks noChangeArrowheads="1"/>
          </p:cNvSpPr>
          <p:nvPr/>
        </p:nvSpPr>
        <p:spPr bwMode="auto">
          <a:xfrm rot="20427556">
            <a:off x="77952" y="2129103"/>
            <a:ext cx="1394934"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Upper Gate</a:t>
            </a:r>
          </a:p>
        </p:txBody>
      </p:sp>
      <p:sp>
        <p:nvSpPr>
          <p:cNvPr id="23" name="Text Box 16">
            <a:extLst>
              <a:ext uri="{FF2B5EF4-FFF2-40B4-BE49-F238E27FC236}">
                <a16:creationId xmlns:a16="http://schemas.microsoft.com/office/drawing/2014/main" xmlns="" id="{8D9C59D9-42EF-4013-810D-9E2A570DF83D}"/>
              </a:ext>
            </a:extLst>
          </p:cNvPr>
          <p:cNvSpPr txBox="1">
            <a:spLocks noChangeArrowheads="1"/>
          </p:cNvSpPr>
          <p:nvPr/>
        </p:nvSpPr>
        <p:spPr bwMode="auto">
          <a:xfrm rot="20023799">
            <a:off x="3637624" y="2338592"/>
            <a:ext cx="1382110"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Outer Gate</a:t>
            </a:r>
          </a:p>
        </p:txBody>
      </p:sp>
      <p:sp>
        <p:nvSpPr>
          <p:cNvPr id="24" name="Oval 23">
            <a:extLst>
              <a:ext uri="{FF2B5EF4-FFF2-40B4-BE49-F238E27FC236}">
                <a16:creationId xmlns:a16="http://schemas.microsoft.com/office/drawing/2014/main" xmlns="" id="{8E16D35E-F285-43CB-9243-FEF7F7C4D677}"/>
              </a:ext>
            </a:extLst>
          </p:cNvPr>
          <p:cNvSpPr/>
          <p:nvPr/>
        </p:nvSpPr>
        <p:spPr>
          <a:xfrm>
            <a:off x="3733032" y="3429977"/>
            <a:ext cx="242279" cy="216700"/>
          </a:xfrm>
          <a:prstGeom prst="ellips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dirty="0">
              <a:solidFill>
                <a:srgbClr val="000000"/>
              </a:solidFill>
              <a:latin typeface="Calibri" pitchFamily="34" charset="0"/>
            </a:endParaRPr>
          </a:p>
        </p:txBody>
      </p:sp>
      <p:sp>
        <p:nvSpPr>
          <p:cNvPr id="28" name="Rectangle 27">
            <a:extLst>
              <a:ext uri="{FF2B5EF4-FFF2-40B4-BE49-F238E27FC236}">
                <a16:creationId xmlns:a16="http://schemas.microsoft.com/office/drawing/2014/main" xmlns="" id="{E416C782-0E2B-4657-ABD9-394C2700C8E0}"/>
              </a:ext>
            </a:extLst>
          </p:cNvPr>
          <p:cNvSpPr/>
          <p:nvPr/>
        </p:nvSpPr>
        <p:spPr>
          <a:xfrm rot="18925871">
            <a:off x="5302684" y="2471748"/>
            <a:ext cx="1364226" cy="1265176"/>
          </a:xfrm>
          <a:prstGeom prst="rect">
            <a:avLst/>
          </a:prstGeom>
          <a:noFill/>
          <a:ln w="22225" cap="flat" cmpd="sng" algn="ctr">
            <a:solidFill>
              <a:schemeClr val="accent1"/>
            </a:solidFill>
            <a:prstDash val="sysDash"/>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30" name="Isosceles Triangle 29">
            <a:extLst>
              <a:ext uri="{FF2B5EF4-FFF2-40B4-BE49-F238E27FC236}">
                <a16:creationId xmlns:a16="http://schemas.microsoft.com/office/drawing/2014/main" xmlns="" id="{1EB7D287-D7AD-4241-94B9-B45BA9BE1C97}"/>
              </a:ext>
            </a:extLst>
          </p:cNvPr>
          <p:cNvSpPr/>
          <p:nvPr/>
        </p:nvSpPr>
        <p:spPr>
          <a:xfrm>
            <a:off x="3691765" y="3064149"/>
            <a:ext cx="318893" cy="304851"/>
          </a:xfrm>
          <a:prstGeom prst="triangle">
            <a:avLst/>
          </a:prstGeom>
          <a:noFill/>
          <a:ln w="22225" cap="flat" cmpd="sng" algn="ctr">
            <a:solidFill>
              <a:srgbClr val="FFC0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31" name="Isosceles Triangle 30">
            <a:extLst>
              <a:ext uri="{FF2B5EF4-FFF2-40B4-BE49-F238E27FC236}">
                <a16:creationId xmlns:a16="http://schemas.microsoft.com/office/drawing/2014/main" xmlns="" id="{54A16705-3A28-4AFE-B257-F3AFBE186FDE}"/>
              </a:ext>
            </a:extLst>
          </p:cNvPr>
          <p:cNvSpPr/>
          <p:nvPr/>
        </p:nvSpPr>
        <p:spPr>
          <a:xfrm>
            <a:off x="5039683" y="2883090"/>
            <a:ext cx="318893" cy="304851"/>
          </a:xfrm>
          <a:prstGeom prst="triangle">
            <a:avLst/>
          </a:prstGeom>
          <a:noFill/>
          <a:ln w="22225" cap="flat" cmpd="sng" algn="ctr">
            <a:solidFill>
              <a:srgbClr val="FFC0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32" name="Isosceles Triangle 31">
            <a:extLst>
              <a:ext uri="{FF2B5EF4-FFF2-40B4-BE49-F238E27FC236}">
                <a16:creationId xmlns:a16="http://schemas.microsoft.com/office/drawing/2014/main" xmlns="" id="{14847946-03FF-472E-8546-D63EB2FE8235}"/>
              </a:ext>
            </a:extLst>
          </p:cNvPr>
          <p:cNvSpPr/>
          <p:nvPr/>
        </p:nvSpPr>
        <p:spPr>
          <a:xfrm>
            <a:off x="312158" y="4604497"/>
            <a:ext cx="318893" cy="304851"/>
          </a:xfrm>
          <a:prstGeom prst="triangle">
            <a:avLst/>
          </a:prstGeom>
          <a:noFill/>
          <a:ln w="22225" cap="flat" cmpd="sng" algn="ctr">
            <a:solidFill>
              <a:srgbClr val="FFC0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33" name="Text Box 16">
            <a:extLst>
              <a:ext uri="{FF2B5EF4-FFF2-40B4-BE49-F238E27FC236}">
                <a16:creationId xmlns:a16="http://schemas.microsoft.com/office/drawing/2014/main" xmlns="" id="{04D21048-273C-46C8-B52F-8F148E4EC1A9}"/>
              </a:ext>
            </a:extLst>
          </p:cNvPr>
          <p:cNvSpPr txBox="1">
            <a:spLocks noChangeArrowheads="1"/>
          </p:cNvSpPr>
          <p:nvPr/>
        </p:nvSpPr>
        <p:spPr bwMode="auto">
          <a:xfrm>
            <a:off x="653577" y="4556867"/>
            <a:ext cx="1035861"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C000"/>
                </a:solidFill>
                <a:effectLst>
                  <a:glow rad="76200">
                    <a:srgbClr val="000000">
                      <a:alpha val="60000"/>
                    </a:srgbClr>
                  </a:glow>
                </a:effectLst>
                <a:uLnTx/>
                <a:uFillTx/>
                <a:latin typeface="Calibri" pitchFamily="34" charset="0"/>
                <a:cs typeface="Calibri" pitchFamily="34" charset="0"/>
              </a:rPr>
              <a:t>= Shrine</a:t>
            </a:r>
          </a:p>
        </p:txBody>
      </p:sp>
      <p:sp>
        <p:nvSpPr>
          <p:cNvPr id="34" name="Oval 33">
            <a:extLst>
              <a:ext uri="{FF2B5EF4-FFF2-40B4-BE49-F238E27FC236}">
                <a16:creationId xmlns:a16="http://schemas.microsoft.com/office/drawing/2014/main" xmlns="" id="{52E2DE91-4D49-4822-9716-FAFC425ADEE9}"/>
              </a:ext>
            </a:extLst>
          </p:cNvPr>
          <p:cNvSpPr/>
          <p:nvPr/>
        </p:nvSpPr>
        <p:spPr>
          <a:xfrm>
            <a:off x="367321" y="5163060"/>
            <a:ext cx="242279" cy="216700"/>
          </a:xfrm>
          <a:prstGeom prst="ellipse">
            <a:avLst/>
          </a:prstGeom>
          <a:noFill/>
          <a:ln w="22225" cap="flat" cmpd="sng" algn="ctr">
            <a:solidFill>
              <a:srgbClr val="FFFF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dirty="0">
              <a:solidFill>
                <a:srgbClr val="000000"/>
              </a:solidFill>
              <a:latin typeface="Calibri" pitchFamily="34" charset="0"/>
            </a:endParaRPr>
          </a:p>
        </p:txBody>
      </p:sp>
      <p:sp>
        <p:nvSpPr>
          <p:cNvPr id="35" name="Text Box 16">
            <a:extLst>
              <a:ext uri="{FF2B5EF4-FFF2-40B4-BE49-F238E27FC236}">
                <a16:creationId xmlns:a16="http://schemas.microsoft.com/office/drawing/2014/main" xmlns="" id="{F4028691-238C-437C-B417-F30BACC19C8D}"/>
              </a:ext>
            </a:extLst>
          </p:cNvPr>
          <p:cNvSpPr txBox="1">
            <a:spLocks noChangeArrowheads="1"/>
          </p:cNvSpPr>
          <p:nvPr/>
        </p:nvSpPr>
        <p:spPr bwMode="auto">
          <a:xfrm>
            <a:off x="677913" y="5051083"/>
            <a:ext cx="1117615"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00"/>
                </a:solidFill>
                <a:effectLst>
                  <a:glow rad="76200">
                    <a:srgbClr val="000000">
                      <a:alpha val="60000"/>
                    </a:srgbClr>
                  </a:glow>
                </a:effectLst>
                <a:uLnTx/>
                <a:uFillTx/>
                <a:latin typeface="Calibri" pitchFamily="34" charset="0"/>
                <a:cs typeface="Calibri" pitchFamily="34" charset="0"/>
              </a:rPr>
              <a:t>= Throne</a:t>
            </a:r>
          </a:p>
        </p:txBody>
      </p:sp>
      <p:sp>
        <p:nvSpPr>
          <p:cNvPr id="36" name="Arrow: Pentagon 35">
            <a:extLst>
              <a:ext uri="{FF2B5EF4-FFF2-40B4-BE49-F238E27FC236}">
                <a16:creationId xmlns:a16="http://schemas.microsoft.com/office/drawing/2014/main" xmlns="" id="{979BF676-3BA1-42AC-8BF4-56974851EA2B}"/>
              </a:ext>
            </a:extLst>
          </p:cNvPr>
          <p:cNvSpPr/>
          <p:nvPr/>
        </p:nvSpPr>
        <p:spPr>
          <a:xfrm rot="16200000">
            <a:off x="340509" y="5616662"/>
            <a:ext cx="295900" cy="193431"/>
          </a:xfrm>
          <a:prstGeom prst="homePlate">
            <a:avLst/>
          </a:prstGeom>
          <a:noFill/>
          <a:ln w="22225" cap="flat" cmpd="sng" algn="ctr">
            <a:solidFill>
              <a:srgbClr val="00B0F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37" name="Arrow: Pentagon 36">
            <a:extLst>
              <a:ext uri="{FF2B5EF4-FFF2-40B4-BE49-F238E27FC236}">
                <a16:creationId xmlns:a16="http://schemas.microsoft.com/office/drawing/2014/main" xmlns="" id="{DFD1A5A4-BC4F-4491-8C60-1CF4E92ACB44}"/>
              </a:ext>
            </a:extLst>
          </p:cNvPr>
          <p:cNvSpPr/>
          <p:nvPr/>
        </p:nvSpPr>
        <p:spPr>
          <a:xfrm rot="16200000">
            <a:off x="5405826" y="3485917"/>
            <a:ext cx="295900" cy="193431"/>
          </a:xfrm>
          <a:prstGeom prst="homePlate">
            <a:avLst/>
          </a:prstGeom>
          <a:noFill/>
          <a:ln w="22225" cap="flat" cmpd="sng" algn="ctr">
            <a:solidFill>
              <a:srgbClr val="00B0F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26" name="Text Box 16">
            <a:extLst>
              <a:ext uri="{FF2B5EF4-FFF2-40B4-BE49-F238E27FC236}">
                <a16:creationId xmlns:a16="http://schemas.microsoft.com/office/drawing/2014/main" xmlns="" id="{EA282E02-2427-450F-B5A9-C7AA856A4505}"/>
              </a:ext>
            </a:extLst>
          </p:cNvPr>
          <p:cNvSpPr txBox="1">
            <a:spLocks noChangeArrowheads="1"/>
          </p:cNvSpPr>
          <p:nvPr/>
        </p:nvSpPr>
        <p:spPr bwMode="auto">
          <a:xfrm>
            <a:off x="4727537" y="3210701"/>
            <a:ext cx="72487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FFFFFF"/>
                </a:solidFill>
                <a:effectLst>
                  <a:glow rad="76200">
                    <a:srgbClr val="000000">
                      <a:alpha val="60000"/>
                    </a:srgbClr>
                  </a:glow>
                </a:effectLst>
                <a:uLnTx/>
                <a:uFillTx/>
                <a:latin typeface="Calibri" pitchFamily="34" charset="0"/>
                <a:cs typeface="Calibri" pitchFamily="34" charset="0"/>
              </a:rPr>
              <a:t>Plaza</a:t>
            </a:r>
          </a:p>
        </p:txBody>
      </p:sp>
    </p:spTree>
    <p:extLst>
      <p:ext uri="{BB962C8B-B14F-4D97-AF65-F5344CB8AC3E}">
        <p14:creationId xmlns:p14="http://schemas.microsoft.com/office/powerpoint/2010/main" val="2332413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HVHL - the 1900s\03 Southern Palestine\Bethlehem, Church of the Nativity\Bethlehem, Christmas religious procession, mat09141.jpg"/>
          <p:cNvPicPr>
            <a:picLocks noChangeAspect="1" noChangeArrowheads="1"/>
          </p:cNvPicPr>
          <p:nvPr/>
        </p:nvPicPr>
        <p:blipFill rotWithShape="1">
          <a:blip r:embed="rId3">
            <a:extLst>
              <a:ext uri="{28A0092B-C50C-407E-A947-70E740481C1C}">
                <a14:useLocalDpi xmlns:a14="http://schemas.microsoft.com/office/drawing/2010/main" val="0"/>
              </a:ext>
            </a:extLst>
          </a:blip>
          <a:srcRect t="9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Large crowd gathered for Christmas procession in Bethlehem</a:t>
            </a:r>
          </a:p>
        </p:txBody>
      </p:sp>
      <p:sp>
        <p:nvSpPr>
          <p:cNvPr id="4" name="Text Placeholder 3"/>
          <p:cNvSpPr>
            <a:spLocks noGrp="1"/>
          </p:cNvSpPr>
          <p:nvPr>
            <p:ph type="body" sz="quarter" idx="12"/>
          </p:nvPr>
        </p:nvSpPr>
        <p:spPr/>
        <p:txBody>
          <a:bodyPr/>
          <a:lstStyle/>
          <a:p>
            <a:r>
              <a:rPr lang="en-US"/>
              <a:t>4:11</a:t>
            </a:r>
            <a:endParaRPr lang="en-US" dirty="0"/>
          </a:p>
        </p:txBody>
      </p:sp>
      <p:sp>
        <p:nvSpPr>
          <p:cNvPr id="2" name="Title 1"/>
          <p:cNvSpPr>
            <a:spLocks noGrp="1"/>
          </p:cNvSpPr>
          <p:nvPr>
            <p:ph type="title"/>
          </p:nvPr>
        </p:nvSpPr>
        <p:spPr/>
        <p:txBody>
          <a:bodyPr/>
          <a:lstStyle/>
          <a:p>
            <a:r>
              <a:rPr lang="en-US"/>
              <a:t>May you act worthily in Ephrathah and be famous in Bethlehem</a:t>
            </a:r>
            <a:endParaRPr lang="en-US" dirty="0"/>
          </a:p>
        </p:txBody>
      </p:sp>
    </p:spTree>
    <p:extLst>
      <p:ext uri="{BB962C8B-B14F-4D97-AF65-F5344CB8AC3E}">
        <p14:creationId xmlns:p14="http://schemas.microsoft.com/office/powerpoint/2010/main" val="31534982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ign on a pole&#10;&#10;Description generated with very high confidence">
            <a:extLst>
              <a:ext uri="{FF2B5EF4-FFF2-40B4-BE49-F238E27FC236}">
                <a16:creationId xmlns:a16="http://schemas.microsoft.com/office/drawing/2014/main" xmlns="" id="{F103A098-F3AB-4C1F-B6DA-CD5931BB63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8620"/>
            <a:ext cx="9144000" cy="6080760"/>
          </a:xfrm>
          <a:prstGeom prst="rect">
            <a:avLst/>
          </a:prstGeom>
        </p:spPr>
      </p:pic>
      <p:sp>
        <p:nvSpPr>
          <p:cNvPr id="3" name="Text Placeholder 2"/>
          <p:cNvSpPr>
            <a:spLocks noGrp="1"/>
          </p:cNvSpPr>
          <p:nvPr>
            <p:ph type="body" sz="quarter" idx="10"/>
          </p:nvPr>
        </p:nvSpPr>
        <p:spPr/>
        <p:txBody>
          <a:bodyPr/>
          <a:lstStyle/>
          <a:p>
            <a:r>
              <a:rPr lang="en-US" dirty="0"/>
              <a:t>“</a:t>
            </a:r>
            <a:r>
              <a:rPr lang="en-US" dirty="0" err="1"/>
              <a:t>Efrata</a:t>
            </a:r>
            <a:r>
              <a:rPr lang="en-US" dirty="0"/>
              <a:t> Street” sign in Jerusalem</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Tree>
    <p:extLst>
      <p:ext uri="{BB962C8B-B14F-4D97-AF65-F5344CB8AC3E}">
        <p14:creationId xmlns:p14="http://schemas.microsoft.com/office/powerpoint/2010/main" val="28037288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p&#10;&#10;Description generated with high confidence">
            <a:extLst>
              <a:ext uri="{FF2B5EF4-FFF2-40B4-BE49-F238E27FC236}">
                <a16:creationId xmlns:a16="http://schemas.microsoft.com/office/drawing/2014/main" xmlns="" id="{2EF0BB8D-9570-4754-BB96-DD99E1DC8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3" name="Text Placeholder 2"/>
          <p:cNvSpPr>
            <a:spLocks noGrp="1"/>
          </p:cNvSpPr>
          <p:nvPr>
            <p:ph type="body" sz="quarter" idx="10"/>
          </p:nvPr>
        </p:nvSpPr>
        <p:spPr/>
        <p:txBody>
          <a:bodyPr/>
          <a:lstStyle/>
          <a:p>
            <a:r>
              <a:rPr lang="en-US" dirty="0" err="1"/>
              <a:t>Ephrathah</a:t>
            </a:r>
            <a:r>
              <a:rPr lang="en-US" dirty="0"/>
              <a:t> and Bethlehem depicted on Medeba map, AD 580</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Tree>
    <p:extLst>
      <p:ext uri="{BB962C8B-B14F-4D97-AF65-F5344CB8AC3E}">
        <p14:creationId xmlns:p14="http://schemas.microsoft.com/office/powerpoint/2010/main" val="9463876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map&#10;&#10;Description generated with high confidence">
            <a:extLst>
              <a:ext uri="{FF2B5EF4-FFF2-40B4-BE49-F238E27FC236}">
                <a16:creationId xmlns:a16="http://schemas.microsoft.com/office/drawing/2014/main" xmlns="" id="{2EF0BB8D-9570-4754-BB96-DD99E1DC8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
        <p:nvSpPr>
          <p:cNvPr id="3" name="Text Placeholder 2"/>
          <p:cNvSpPr>
            <a:spLocks noGrp="1"/>
          </p:cNvSpPr>
          <p:nvPr>
            <p:ph type="body" sz="quarter" idx="10"/>
          </p:nvPr>
        </p:nvSpPr>
        <p:spPr/>
        <p:txBody>
          <a:bodyPr/>
          <a:lstStyle/>
          <a:p>
            <a:r>
              <a:rPr lang="en-US" dirty="0" err="1"/>
              <a:t>Ephrathah</a:t>
            </a:r>
            <a:r>
              <a:rPr lang="en-US" dirty="0"/>
              <a:t> and Bethlehem depicted on Medeba map, AD 580</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
        <p:nvSpPr>
          <p:cNvPr id="7" name="Rectangle 6">
            <a:extLst>
              <a:ext uri="{FF2B5EF4-FFF2-40B4-BE49-F238E27FC236}">
                <a16:creationId xmlns:a16="http://schemas.microsoft.com/office/drawing/2014/main" xmlns="" id="{61D6C891-99AD-4CFB-AC5D-093BAD2A439A}"/>
              </a:ext>
            </a:extLst>
          </p:cNvPr>
          <p:cNvSpPr/>
          <p:nvPr/>
        </p:nvSpPr>
        <p:spPr>
          <a:xfrm>
            <a:off x="2895600" y="2590800"/>
            <a:ext cx="3657600" cy="1066800"/>
          </a:xfrm>
          <a:prstGeom prst="rect">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a:p>
        </p:txBody>
      </p:sp>
      <p:sp>
        <p:nvSpPr>
          <p:cNvPr id="8" name="Rectangle 7">
            <a:extLst>
              <a:ext uri="{FF2B5EF4-FFF2-40B4-BE49-F238E27FC236}">
                <a16:creationId xmlns:a16="http://schemas.microsoft.com/office/drawing/2014/main" xmlns="" id="{FA8C0084-6F9C-471F-8AA9-309250BE7128}"/>
              </a:ext>
            </a:extLst>
          </p:cNvPr>
          <p:cNvSpPr/>
          <p:nvPr/>
        </p:nvSpPr>
        <p:spPr>
          <a:xfrm>
            <a:off x="4800600" y="1066800"/>
            <a:ext cx="3886200" cy="762000"/>
          </a:xfrm>
          <a:prstGeom prst="rect">
            <a:avLst/>
          </a:prstGeom>
          <a:noFill/>
          <a:ln w="22225" cap="flat" cmpd="sng" algn="ctr">
            <a:solidFill>
              <a:srgbClr val="FFFFFF"/>
            </a:solidFill>
            <a:prstDash val="solid"/>
            <a:round/>
            <a:headEnd type="none" w="med" len="med"/>
            <a:tailEnd type="none" w="med" len="med"/>
          </a:ln>
          <a:effectLst>
            <a:glow rad="50800">
              <a:srgbClr val="000000">
                <a:alpha val="60000"/>
              </a:srgbClr>
            </a:glow>
            <a:outerShdw blurRad="40000" dist="20000" dir="5400000" rotWithShape="0">
              <a:srgbClr val="000000">
                <a:alpha val="38000"/>
              </a:srgbClr>
            </a:outerShdw>
          </a:effectLst>
        </p:spPr>
        <p:txBody>
          <a:bodyPr rtlCol="0" anchor="ctr"/>
          <a:lstStyle/>
          <a:p>
            <a:pPr algn="ctr"/>
            <a:endParaRPr lang="en-US"/>
          </a:p>
        </p:txBody>
      </p:sp>
    </p:spTree>
    <p:extLst>
      <p:ext uri="{BB962C8B-B14F-4D97-AF65-F5344CB8AC3E}">
        <p14:creationId xmlns:p14="http://schemas.microsoft.com/office/powerpoint/2010/main" val="10405963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hillside&#10;&#10;Description generated with very high confidence">
            <a:extLst>
              <a:ext uri="{FF2B5EF4-FFF2-40B4-BE49-F238E27FC236}">
                <a16:creationId xmlns:a16="http://schemas.microsoft.com/office/drawing/2014/main" xmlns="" id="{A09CD32F-D4AD-4B1F-8CB8-D2C787DC0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
        <p:nvSpPr>
          <p:cNvPr id="3" name="Text Placeholder 2"/>
          <p:cNvSpPr>
            <a:spLocks noGrp="1"/>
          </p:cNvSpPr>
          <p:nvPr>
            <p:ph type="body" sz="quarter" idx="10"/>
          </p:nvPr>
        </p:nvSpPr>
        <p:spPr/>
        <p:txBody>
          <a:bodyPr/>
          <a:lstStyle/>
          <a:p>
            <a:r>
              <a:rPr lang="en-US" dirty="0"/>
              <a:t>Modern Israeli settlement of </a:t>
            </a:r>
            <a:r>
              <a:rPr lang="en-US" dirty="0" err="1"/>
              <a:t>Efrat</a:t>
            </a:r>
            <a:r>
              <a:rPr lang="en-US" dirty="0"/>
              <a:t> (</a:t>
            </a:r>
            <a:r>
              <a:rPr lang="en-US" dirty="0" err="1"/>
              <a:t>Efrata</a:t>
            </a:r>
            <a:r>
              <a:rPr lang="en-US" dirty="0"/>
              <a:t>) southeast of Bethlehem</a:t>
            </a:r>
          </a:p>
        </p:txBody>
      </p:sp>
      <p:sp>
        <p:nvSpPr>
          <p:cNvPr id="4" name="Text Placeholder 3"/>
          <p:cNvSpPr>
            <a:spLocks noGrp="1"/>
          </p:cNvSpPr>
          <p:nvPr>
            <p:ph type="body" sz="quarter" idx="12"/>
          </p:nvPr>
        </p:nvSpPr>
        <p:spPr/>
        <p:txBody>
          <a:bodyPr/>
          <a:lstStyle/>
          <a:p>
            <a:r>
              <a:rPr lang="en-US" dirty="0"/>
              <a:t>4:11</a:t>
            </a:r>
          </a:p>
        </p:txBody>
      </p:sp>
      <p:sp>
        <p:nvSpPr>
          <p:cNvPr id="2" name="Title 1"/>
          <p:cNvSpPr>
            <a:spLocks noGrp="1"/>
          </p:cNvSpPr>
          <p:nvPr>
            <p:ph type="title"/>
          </p:nvPr>
        </p:nvSpPr>
        <p:spPr/>
        <p:txBody>
          <a:bodyPr/>
          <a:lstStyle/>
          <a:p>
            <a:r>
              <a:rPr lang="en-US" dirty="0"/>
              <a:t>May you act worthily in </a:t>
            </a:r>
            <a:r>
              <a:rPr lang="en-US" dirty="0" err="1"/>
              <a:t>Ephrathah</a:t>
            </a:r>
            <a:r>
              <a:rPr lang="en-US" dirty="0"/>
              <a:t> and be famous in Bethlehem</a:t>
            </a:r>
          </a:p>
        </p:txBody>
      </p:sp>
    </p:spTree>
    <p:extLst>
      <p:ext uri="{BB962C8B-B14F-4D97-AF65-F5344CB8AC3E}">
        <p14:creationId xmlns:p14="http://schemas.microsoft.com/office/powerpoint/2010/main" val="12059983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PLBL\HVHL - the 1900s\06 Traditional Life and Customs\Ruth Story\Ruth 4,13, Boaz took Ruth and she became his wife, mat129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28074"/>
            <a:ext cx="4724400" cy="6549351"/>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Portrayal of “Ruth” in a reenactment of the story</a:t>
            </a:r>
          </a:p>
        </p:txBody>
      </p:sp>
      <p:sp>
        <p:nvSpPr>
          <p:cNvPr id="4" name="Text Placeholder 3"/>
          <p:cNvSpPr>
            <a:spLocks noGrp="1"/>
          </p:cNvSpPr>
          <p:nvPr>
            <p:ph type="body" sz="quarter" idx="12"/>
          </p:nvPr>
        </p:nvSpPr>
        <p:spPr/>
        <p:txBody>
          <a:bodyPr/>
          <a:lstStyle/>
          <a:p>
            <a:r>
              <a:rPr lang="en-US" dirty="0"/>
              <a:t>4:13</a:t>
            </a:r>
          </a:p>
        </p:txBody>
      </p:sp>
      <p:sp>
        <p:nvSpPr>
          <p:cNvPr id="2" name="Title 1"/>
          <p:cNvSpPr>
            <a:spLocks noGrp="1"/>
          </p:cNvSpPr>
          <p:nvPr>
            <p:ph type="title"/>
          </p:nvPr>
        </p:nvSpPr>
        <p:spPr/>
        <p:txBody>
          <a:bodyPr/>
          <a:lstStyle/>
          <a:p>
            <a:r>
              <a:rPr lang="en-US" dirty="0"/>
              <a:t>So Boaz took Ruth, and she became his wife</a:t>
            </a:r>
          </a:p>
        </p:txBody>
      </p:sp>
    </p:spTree>
    <p:extLst>
      <p:ext uri="{BB962C8B-B14F-4D97-AF65-F5344CB8AC3E}">
        <p14:creationId xmlns:p14="http://schemas.microsoft.com/office/powerpoint/2010/main" val="26633112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C0C47CAA-A742-4CE8-B7D5-C7ADC9587A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1670" y="0"/>
            <a:ext cx="5280660" cy="6858000"/>
          </a:xfrm>
          <a:prstGeom prst="rect">
            <a:avLst/>
          </a:prstGeom>
        </p:spPr>
      </p:pic>
      <p:sp>
        <p:nvSpPr>
          <p:cNvPr id="2" name="Text Placeholder 1">
            <a:extLst>
              <a:ext uri="{FF2B5EF4-FFF2-40B4-BE49-F238E27FC236}">
                <a16:creationId xmlns:a16="http://schemas.microsoft.com/office/drawing/2014/main" xmlns="" id="{0EAE2E6A-7550-4961-97F3-FBA8EA44A714}"/>
              </a:ext>
            </a:extLst>
          </p:cNvPr>
          <p:cNvSpPr>
            <a:spLocks noGrp="1"/>
          </p:cNvSpPr>
          <p:nvPr>
            <p:ph type="body" sz="quarter" idx="10"/>
          </p:nvPr>
        </p:nvSpPr>
        <p:spPr/>
        <p:txBody>
          <a:bodyPr/>
          <a:lstStyle/>
          <a:p>
            <a:r>
              <a:rPr lang="en-US" dirty="0"/>
              <a:t>Sheikh of Ramallah and his wife</a:t>
            </a:r>
          </a:p>
        </p:txBody>
      </p:sp>
      <p:sp>
        <p:nvSpPr>
          <p:cNvPr id="3" name="Text Placeholder 2">
            <a:extLst>
              <a:ext uri="{FF2B5EF4-FFF2-40B4-BE49-F238E27FC236}">
                <a16:creationId xmlns:a16="http://schemas.microsoft.com/office/drawing/2014/main" xmlns="" id="{B23810DC-0EA5-427A-9D8E-AB43E6F55855}"/>
              </a:ext>
            </a:extLst>
          </p:cNvPr>
          <p:cNvSpPr>
            <a:spLocks noGrp="1"/>
          </p:cNvSpPr>
          <p:nvPr>
            <p:ph type="body" sz="quarter" idx="12"/>
          </p:nvPr>
        </p:nvSpPr>
        <p:spPr/>
        <p:txBody>
          <a:bodyPr/>
          <a:lstStyle/>
          <a:p>
            <a:r>
              <a:rPr lang="en-US"/>
              <a:t>4:13</a:t>
            </a:r>
          </a:p>
        </p:txBody>
      </p:sp>
      <p:sp>
        <p:nvSpPr>
          <p:cNvPr id="4" name="Title 3">
            <a:extLst>
              <a:ext uri="{FF2B5EF4-FFF2-40B4-BE49-F238E27FC236}">
                <a16:creationId xmlns:a16="http://schemas.microsoft.com/office/drawing/2014/main" xmlns="" id="{6AB77C04-0131-477D-AB6E-43C87614418B}"/>
              </a:ext>
            </a:extLst>
          </p:cNvPr>
          <p:cNvSpPr>
            <a:spLocks noGrp="1"/>
          </p:cNvSpPr>
          <p:nvPr>
            <p:ph type="title"/>
          </p:nvPr>
        </p:nvSpPr>
        <p:spPr/>
        <p:txBody>
          <a:bodyPr/>
          <a:lstStyle/>
          <a:p>
            <a:r>
              <a:rPr lang="en-US" dirty="0"/>
              <a:t>So Boaz took Ruth, and she became his wife</a:t>
            </a:r>
          </a:p>
        </p:txBody>
      </p:sp>
    </p:spTree>
    <p:extLst>
      <p:ext uri="{BB962C8B-B14F-4D97-AF65-F5344CB8AC3E}">
        <p14:creationId xmlns:p14="http://schemas.microsoft.com/office/powerpoint/2010/main" val="1472015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ext Placeholder 1"/>
          <p:cNvSpPr>
            <a:spLocks noGrp="1"/>
          </p:cNvSpPr>
          <p:nvPr>
            <p:ph type="body" sz="quarter" idx="10"/>
          </p:nvPr>
        </p:nvSpPr>
        <p:spPr/>
        <p:txBody>
          <a:bodyPr/>
          <a:lstStyle/>
          <a:p>
            <a:r>
              <a:rPr lang="en-US" dirty="0"/>
              <a:t>Statue of a woman giving birth between midwives, from Phoenician coast, 6th–5th century BC</a:t>
            </a:r>
          </a:p>
        </p:txBody>
      </p:sp>
      <p:sp>
        <p:nvSpPr>
          <p:cNvPr id="3" name="Text Placeholder 2"/>
          <p:cNvSpPr>
            <a:spLocks noGrp="1"/>
          </p:cNvSpPr>
          <p:nvPr>
            <p:ph type="body" sz="quarter" idx="12"/>
          </p:nvPr>
        </p:nvSpPr>
        <p:spPr/>
        <p:txBody>
          <a:bodyPr/>
          <a:lstStyle/>
          <a:p>
            <a:r>
              <a:rPr lang="en-US" dirty="0"/>
              <a:t>4:13</a:t>
            </a:r>
          </a:p>
        </p:txBody>
      </p:sp>
      <p:sp>
        <p:nvSpPr>
          <p:cNvPr id="4" name="Title 3"/>
          <p:cNvSpPr>
            <a:spLocks noGrp="1"/>
          </p:cNvSpPr>
          <p:nvPr>
            <p:ph type="title"/>
          </p:nvPr>
        </p:nvSpPr>
        <p:spPr/>
        <p:txBody>
          <a:bodyPr/>
          <a:lstStyle/>
          <a:p>
            <a:r>
              <a:rPr lang="en-US" dirty="0"/>
              <a:t>And Yahweh gave her conception, and she gave birth to a son</a:t>
            </a:r>
          </a:p>
        </p:txBody>
      </p:sp>
    </p:spTree>
    <p:extLst>
      <p:ext uri="{BB962C8B-B14F-4D97-AF65-F5344CB8AC3E}">
        <p14:creationId xmlns:p14="http://schemas.microsoft.com/office/powerpoint/2010/main" val="4161260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PLBL\HVHL - the 1900s\06 Traditional Life and Customs\Ruth Story\Ruth 4,14, The women said to Naomi, mat129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4457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“Naomi” and the women of Bethlehem in a reenactment of the story</a:t>
            </a:r>
          </a:p>
        </p:txBody>
      </p:sp>
      <p:sp>
        <p:nvSpPr>
          <p:cNvPr id="4" name="Text Placeholder 3"/>
          <p:cNvSpPr>
            <a:spLocks noGrp="1"/>
          </p:cNvSpPr>
          <p:nvPr>
            <p:ph type="body" sz="quarter" idx="12"/>
          </p:nvPr>
        </p:nvSpPr>
        <p:spPr/>
        <p:txBody>
          <a:bodyPr/>
          <a:lstStyle/>
          <a:p>
            <a:r>
              <a:rPr lang="en-US" dirty="0"/>
              <a:t>4:14</a:t>
            </a:r>
          </a:p>
        </p:txBody>
      </p:sp>
      <p:sp>
        <p:nvSpPr>
          <p:cNvPr id="2" name="Title 1"/>
          <p:cNvSpPr>
            <a:spLocks noGrp="1"/>
          </p:cNvSpPr>
          <p:nvPr>
            <p:ph type="title"/>
          </p:nvPr>
        </p:nvSpPr>
        <p:spPr/>
        <p:txBody>
          <a:bodyPr/>
          <a:lstStyle/>
          <a:p>
            <a:r>
              <a:rPr lang="en-US" dirty="0"/>
              <a:t>The women said to Naomi, “Blessed be Yahweh, who has not left you without a redeemer”</a:t>
            </a:r>
          </a:p>
        </p:txBody>
      </p:sp>
    </p:spTree>
    <p:extLst>
      <p:ext uri="{BB962C8B-B14F-4D97-AF65-F5344CB8AC3E}">
        <p14:creationId xmlns:p14="http://schemas.microsoft.com/office/powerpoint/2010/main" val="13635091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HVHL - the 1900s\06 Traditional Life and Customs\Ruth Story\Ruth 1,19, The two women went on until Bethlehem, mat101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44524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“Ruth” and “Naomi” in a reenactment of the story</a:t>
            </a:r>
          </a:p>
        </p:txBody>
      </p:sp>
      <p:sp>
        <p:nvSpPr>
          <p:cNvPr id="4" name="Text Placeholder 3"/>
          <p:cNvSpPr>
            <a:spLocks noGrp="1"/>
          </p:cNvSpPr>
          <p:nvPr>
            <p:ph type="body" sz="quarter" idx="12"/>
          </p:nvPr>
        </p:nvSpPr>
        <p:spPr/>
        <p:txBody>
          <a:bodyPr/>
          <a:lstStyle/>
          <a:p>
            <a:r>
              <a:rPr lang="en-US" dirty="0"/>
              <a:t>4:15</a:t>
            </a:r>
          </a:p>
        </p:txBody>
      </p:sp>
      <p:sp>
        <p:nvSpPr>
          <p:cNvPr id="2" name="Title 1"/>
          <p:cNvSpPr>
            <a:spLocks noGrp="1"/>
          </p:cNvSpPr>
          <p:nvPr>
            <p:ph type="title"/>
          </p:nvPr>
        </p:nvSpPr>
        <p:spPr/>
        <p:txBody>
          <a:bodyPr/>
          <a:lstStyle/>
          <a:p>
            <a:r>
              <a:rPr lang="en-US" dirty="0"/>
              <a:t>For your daughter-in-law who loves you, who is better than seven sons, has given birth to him</a:t>
            </a:r>
          </a:p>
        </p:txBody>
      </p:sp>
    </p:spTree>
    <p:extLst>
      <p:ext uri="{BB962C8B-B14F-4D97-AF65-F5344CB8AC3E}">
        <p14:creationId xmlns:p14="http://schemas.microsoft.com/office/powerpoint/2010/main" val="4012090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Main gate of Dan in the Iron Age (aerial view from the east)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Tree>
    <p:extLst>
      <p:ext uri="{BB962C8B-B14F-4D97-AF65-F5344CB8AC3E}">
        <p14:creationId xmlns:p14="http://schemas.microsoft.com/office/powerpoint/2010/main" val="22324888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F7A9C52D-0C55-496A-B9A5-2A2B394EB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4268" y="0"/>
            <a:ext cx="4855464" cy="6858000"/>
          </a:xfrm>
          <a:prstGeom prst="rect">
            <a:avLst/>
          </a:prstGeom>
        </p:spPr>
      </p:pic>
      <p:sp>
        <p:nvSpPr>
          <p:cNvPr id="2" name="Text Placeholder 1">
            <a:extLst>
              <a:ext uri="{FF2B5EF4-FFF2-40B4-BE49-F238E27FC236}">
                <a16:creationId xmlns:a16="http://schemas.microsoft.com/office/drawing/2014/main" xmlns="" id="{2E6D64D6-57EF-47D9-A8B9-88B096670BBD}"/>
              </a:ext>
            </a:extLst>
          </p:cNvPr>
          <p:cNvSpPr>
            <a:spLocks noGrp="1"/>
          </p:cNvSpPr>
          <p:nvPr>
            <p:ph type="body" sz="quarter" idx="10"/>
          </p:nvPr>
        </p:nvSpPr>
        <p:spPr/>
        <p:txBody>
          <a:bodyPr/>
          <a:lstStyle/>
          <a:p>
            <a:r>
              <a:rPr lang="en-US" dirty="0"/>
              <a:t>Two women with child at a home in Bethlehem</a:t>
            </a:r>
          </a:p>
        </p:txBody>
      </p:sp>
      <p:sp>
        <p:nvSpPr>
          <p:cNvPr id="3" name="Text Placeholder 2">
            <a:extLst>
              <a:ext uri="{FF2B5EF4-FFF2-40B4-BE49-F238E27FC236}">
                <a16:creationId xmlns:a16="http://schemas.microsoft.com/office/drawing/2014/main" xmlns="" id="{98611DDC-08F8-4E66-8D9C-1C1733F276B2}"/>
              </a:ext>
            </a:extLst>
          </p:cNvPr>
          <p:cNvSpPr>
            <a:spLocks noGrp="1"/>
          </p:cNvSpPr>
          <p:nvPr>
            <p:ph type="body" sz="quarter" idx="12"/>
          </p:nvPr>
        </p:nvSpPr>
        <p:spPr/>
        <p:txBody>
          <a:bodyPr/>
          <a:lstStyle/>
          <a:p>
            <a:r>
              <a:rPr lang="en-US" dirty="0"/>
              <a:t>4:16</a:t>
            </a:r>
          </a:p>
        </p:txBody>
      </p:sp>
      <p:sp>
        <p:nvSpPr>
          <p:cNvPr id="4" name="Title 3">
            <a:extLst>
              <a:ext uri="{FF2B5EF4-FFF2-40B4-BE49-F238E27FC236}">
                <a16:creationId xmlns:a16="http://schemas.microsoft.com/office/drawing/2014/main" xmlns="" id="{D7E36B44-7AC6-4E68-98B3-DE00666A0972}"/>
              </a:ext>
            </a:extLst>
          </p:cNvPr>
          <p:cNvSpPr>
            <a:spLocks noGrp="1"/>
          </p:cNvSpPr>
          <p:nvPr>
            <p:ph type="title"/>
          </p:nvPr>
        </p:nvSpPr>
        <p:spPr/>
        <p:txBody>
          <a:bodyPr/>
          <a:lstStyle/>
          <a:p>
            <a:r>
              <a:rPr lang="en-US" dirty="0"/>
              <a:t>And Naomi took the child and laid him on her lap</a:t>
            </a:r>
          </a:p>
        </p:txBody>
      </p:sp>
    </p:spTree>
    <p:extLst>
      <p:ext uri="{BB962C8B-B14F-4D97-AF65-F5344CB8AC3E}">
        <p14:creationId xmlns:p14="http://schemas.microsoft.com/office/powerpoint/2010/main" val="15191555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HVHL - the 1900s\06 Traditional Life and Customs\Ruth Story\Ruth 4,16, Naomi took the child, laid him in her lap, mat1295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7564" y="0"/>
            <a:ext cx="4668871" cy="651944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“Naomi” and the child in a reenactment of the story of Ruth</a:t>
            </a:r>
          </a:p>
        </p:txBody>
      </p:sp>
      <p:sp>
        <p:nvSpPr>
          <p:cNvPr id="4" name="Text Placeholder 3"/>
          <p:cNvSpPr>
            <a:spLocks noGrp="1"/>
          </p:cNvSpPr>
          <p:nvPr>
            <p:ph type="body" sz="quarter" idx="12"/>
          </p:nvPr>
        </p:nvSpPr>
        <p:spPr/>
        <p:txBody>
          <a:bodyPr/>
          <a:lstStyle/>
          <a:p>
            <a:r>
              <a:rPr lang="en-US"/>
              <a:t>4:16</a:t>
            </a:r>
            <a:endParaRPr lang="en-US" dirty="0"/>
          </a:p>
        </p:txBody>
      </p:sp>
      <p:sp>
        <p:nvSpPr>
          <p:cNvPr id="2" name="Title 1"/>
          <p:cNvSpPr>
            <a:spLocks noGrp="1"/>
          </p:cNvSpPr>
          <p:nvPr>
            <p:ph type="title"/>
          </p:nvPr>
        </p:nvSpPr>
        <p:spPr/>
        <p:txBody>
          <a:bodyPr/>
          <a:lstStyle/>
          <a:p>
            <a:r>
              <a:rPr lang="en-US" dirty="0"/>
              <a:t>And Naomi took the child and laid him on her lap</a:t>
            </a:r>
          </a:p>
        </p:txBody>
      </p:sp>
    </p:spTree>
    <p:extLst>
      <p:ext uri="{BB962C8B-B14F-4D97-AF65-F5344CB8AC3E}">
        <p14:creationId xmlns:p14="http://schemas.microsoft.com/office/powerpoint/2010/main" val="7700442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sitting, indoor, table, box&#10;&#10;Description generated with very high confidence">
            <a:extLst>
              <a:ext uri="{FF2B5EF4-FFF2-40B4-BE49-F238E27FC236}">
                <a16:creationId xmlns:a16="http://schemas.microsoft.com/office/drawing/2014/main" xmlns="" id="{DB9D05F8-9099-485D-8FB0-2B2BC1E2D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7682" y="0"/>
            <a:ext cx="5088636" cy="6858000"/>
          </a:xfrm>
          <a:prstGeom prst="rect">
            <a:avLst/>
          </a:prstGeom>
        </p:spPr>
      </p:pic>
      <p:sp>
        <p:nvSpPr>
          <p:cNvPr id="2" name="Text Placeholder 1">
            <a:extLst>
              <a:ext uri="{FF2B5EF4-FFF2-40B4-BE49-F238E27FC236}">
                <a16:creationId xmlns:a16="http://schemas.microsoft.com/office/drawing/2014/main" xmlns="" id="{2E6D64D6-57EF-47D9-A8B9-88B096670BBD}"/>
              </a:ext>
            </a:extLst>
          </p:cNvPr>
          <p:cNvSpPr>
            <a:spLocks noGrp="1"/>
          </p:cNvSpPr>
          <p:nvPr>
            <p:ph type="body" sz="quarter" idx="10"/>
          </p:nvPr>
        </p:nvSpPr>
        <p:spPr/>
        <p:txBody>
          <a:bodyPr/>
          <a:lstStyle/>
          <a:p>
            <a:r>
              <a:rPr lang="en-US" dirty="0"/>
              <a:t>Figurine of Isis holding Horus, 25th–26th dynasty</a:t>
            </a:r>
          </a:p>
        </p:txBody>
      </p:sp>
      <p:sp>
        <p:nvSpPr>
          <p:cNvPr id="3" name="Text Placeholder 2">
            <a:extLst>
              <a:ext uri="{FF2B5EF4-FFF2-40B4-BE49-F238E27FC236}">
                <a16:creationId xmlns:a16="http://schemas.microsoft.com/office/drawing/2014/main" xmlns="" id="{98611DDC-08F8-4E66-8D9C-1C1733F276B2}"/>
              </a:ext>
            </a:extLst>
          </p:cNvPr>
          <p:cNvSpPr>
            <a:spLocks noGrp="1"/>
          </p:cNvSpPr>
          <p:nvPr>
            <p:ph type="body" sz="quarter" idx="12"/>
          </p:nvPr>
        </p:nvSpPr>
        <p:spPr/>
        <p:txBody>
          <a:bodyPr/>
          <a:lstStyle/>
          <a:p>
            <a:r>
              <a:rPr lang="en-US" dirty="0"/>
              <a:t>4:16</a:t>
            </a:r>
          </a:p>
        </p:txBody>
      </p:sp>
      <p:sp>
        <p:nvSpPr>
          <p:cNvPr id="4" name="Title 3">
            <a:extLst>
              <a:ext uri="{FF2B5EF4-FFF2-40B4-BE49-F238E27FC236}">
                <a16:creationId xmlns:a16="http://schemas.microsoft.com/office/drawing/2014/main" xmlns="" id="{D7E36B44-7AC6-4E68-98B3-DE00666A0972}"/>
              </a:ext>
            </a:extLst>
          </p:cNvPr>
          <p:cNvSpPr>
            <a:spLocks noGrp="1"/>
          </p:cNvSpPr>
          <p:nvPr>
            <p:ph type="title"/>
          </p:nvPr>
        </p:nvSpPr>
        <p:spPr/>
        <p:txBody>
          <a:bodyPr/>
          <a:lstStyle/>
          <a:p>
            <a:r>
              <a:rPr lang="en-US" dirty="0"/>
              <a:t>And Naomi took the child and laid him on her lap</a:t>
            </a:r>
          </a:p>
        </p:txBody>
      </p:sp>
    </p:spTree>
    <p:extLst>
      <p:ext uri="{BB962C8B-B14F-4D97-AF65-F5344CB8AC3E}">
        <p14:creationId xmlns:p14="http://schemas.microsoft.com/office/powerpoint/2010/main" val="12754310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PLBL\18 Signs of the Holy Land\Biblical People\Old Testament\Obed street sign in Jerusalem, df07240499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741" cy="6858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“Obed Street” sign in Jerusalem</a:t>
            </a:r>
          </a:p>
        </p:txBody>
      </p:sp>
      <p:sp>
        <p:nvSpPr>
          <p:cNvPr id="4" name="Text Placeholder 3"/>
          <p:cNvSpPr>
            <a:spLocks noGrp="1"/>
          </p:cNvSpPr>
          <p:nvPr>
            <p:ph type="body" sz="quarter" idx="12"/>
          </p:nvPr>
        </p:nvSpPr>
        <p:spPr/>
        <p:txBody>
          <a:bodyPr/>
          <a:lstStyle/>
          <a:p>
            <a:r>
              <a:rPr lang="en-US"/>
              <a:t>4:17</a:t>
            </a:r>
            <a:endParaRPr lang="en-US" dirty="0"/>
          </a:p>
        </p:txBody>
      </p:sp>
      <p:sp>
        <p:nvSpPr>
          <p:cNvPr id="2" name="Title 1"/>
          <p:cNvSpPr>
            <a:spLocks noGrp="1"/>
          </p:cNvSpPr>
          <p:nvPr>
            <p:ph type="title"/>
          </p:nvPr>
        </p:nvSpPr>
        <p:spPr/>
        <p:txBody>
          <a:bodyPr/>
          <a:lstStyle/>
          <a:p>
            <a:r>
              <a:rPr lang="en-US" dirty="0"/>
              <a:t>The neighbor women gave him a name . . . they called his name Obed</a:t>
            </a:r>
          </a:p>
        </p:txBody>
      </p:sp>
    </p:spTree>
    <p:extLst>
      <p:ext uri="{BB962C8B-B14F-4D97-AF65-F5344CB8AC3E}">
        <p14:creationId xmlns:p14="http://schemas.microsoft.com/office/powerpoint/2010/main" val="41059894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Isaiah 11:1 sign at the Garden Tomb in Jerusalem</a:t>
            </a:r>
          </a:p>
        </p:txBody>
      </p:sp>
      <p:sp>
        <p:nvSpPr>
          <p:cNvPr id="3" name="Text Placeholder 2"/>
          <p:cNvSpPr>
            <a:spLocks noGrp="1"/>
          </p:cNvSpPr>
          <p:nvPr>
            <p:ph type="body" sz="quarter" idx="12"/>
          </p:nvPr>
        </p:nvSpPr>
        <p:spPr/>
        <p:txBody>
          <a:bodyPr/>
          <a:lstStyle/>
          <a:p>
            <a:r>
              <a:rPr lang="en-US"/>
              <a:t>4:17</a:t>
            </a:r>
          </a:p>
        </p:txBody>
      </p:sp>
      <p:sp>
        <p:nvSpPr>
          <p:cNvPr id="4" name="Title 3"/>
          <p:cNvSpPr>
            <a:spLocks noGrp="1"/>
          </p:cNvSpPr>
          <p:nvPr>
            <p:ph type="title"/>
          </p:nvPr>
        </p:nvSpPr>
        <p:spPr/>
        <p:txBody>
          <a:bodyPr/>
          <a:lstStyle/>
          <a:p>
            <a:r>
              <a:rPr lang="en-US" dirty="0"/>
              <a:t>He is the father of Jesse, the father of David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53328"/>
          </a:xfrm>
          <a:prstGeom prst="rect">
            <a:avLst/>
          </a:prstGeom>
        </p:spPr>
      </p:pic>
    </p:spTree>
    <p:extLst>
      <p:ext uri="{BB962C8B-B14F-4D97-AF65-F5344CB8AC3E}">
        <p14:creationId xmlns:p14="http://schemas.microsoft.com/office/powerpoint/2010/main" val="27877181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B5C0C0B-9D75-4811-AADB-447954B26979}"/>
              </a:ext>
            </a:extLst>
          </p:cNvPr>
          <p:cNvSpPr>
            <a:spLocks noGrp="1"/>
          </p:cNvSpPr>
          <p:nvPr>
            <p:ph type="body" sz="quarter" idx="10"/>
          </p:nvPr>
        </p:nvSpPr>
        <p:spPr/>
        <p:txBody>
          <a:bodyPr/>
          <a:lstStyle/>
          <a:p>
            <a:r>
              <a:rPr lang="en-US" dirty="0"/>
              <a:t>Traditional tomb of Jesse and Ruth in Hebron</a:t>
            </a:r>
          </a:p>
        </p:txBody>
      </p:sp>
      <p:sp>
        <p:nvSpPr>
          <p:cNvPr id="3" name="Text Placeholder 2">
            <a:extLst>
              <a:ext uri="{FF2B5EF4-FFF2-40B4-BE49-F238E27FC236}">
                <a16:creationId xmlns:a16="http://schemas.microsoft.com/office/drawing/2014/main" xmlns="" id="{126A1A52-8850-436A-9FC1-9237EF9B42C9}"/>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EC5713B9-1286-4D22-8948-EDCDA3A18F9F}"/>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51EDDEA2-AA84-49CE-AA1A-C08A53394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2360475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FEB7F4A9-540A-4825-91C3-A6D160A1BF54}"/>
              </a:ext>
            </a:extLst>
          </p:cNvPr>
          <p:cNvSpPr>
            <a:spLocks noGrp="1"/>
          </p:cNvSpPr>
          <p:nvPr>
            <p:ph type="body" sz="quarter" idx="10"/>
          </p:nvPr>
        </p:nvSpPr>
        <p:spPr/>
        <p:txBody>
          <a:bodyPr/>
          <a:lstStyle/>
          <a:p>
            <a:r>
              <a:rPr lang="en-US" dirty="0"/>
              <a:t>Interior of the traditional tomb of Jesse and Ruth in Hebron</a:t>
            </a:r>
          </a:p>
        </p:txBody>
      </p:sp>
      <p:sp>
        <p:nvSpPr>
          <p:cNvPr id="3" name="Text Placeholder 2">
            <a:extLst>
              <a:ext uri="{FF2B5EF4-FFF2-40B4-BE49-F238E27FC236}">
                <a16:creationId xmlns:a16="http://schemas.microsoft.com/office/drawing/2014/main" xmlns="" id="{A47658CE-DB8D-4658-8944-7B963EF87E1F}"/>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7E1878D4-EC81-45D2-B0A3-117297F23EE1}"/>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DB6792C1-5837-41AC-83A9-2DB07642D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1593095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“King David Street” sign in Hebron</a:t>
            </a:r>
          </a:p>
        </p:txBody>
      </p:sp>
      <p:sp>
        <p:nvSpPr>
          <p:cNvPr id="3" name="Text Placeholder 2"/>
          <p:cNvSpPr>
            <a:spLocks noGrp="1"/>
          </p:cNvSpPr>
          <p:nvPr>
            <p:ph type="body" sz="quarter" idx="12"/>
          </p:nvPr>
        </p:nvSpPr>
        <p:spPr/>
        <p:txBody>
          <a:bodyPr/>
          <a:lstStyle/>
          <a:p>
            <a:r>
              <a:rPr lang="en-US" dirty="0"/>
              <a:t>4:17</a:t>
            </a:r>
          </a:p>
        </p:txBody>
      </p:sp>
      <p:sp>
        <p:nvSpPr>
          <p:cNvPr id="4" name="Title 3"/>
          <p:cNvSpPr>
            <a:spLocks noGrp="1"/>
          </p:cNvSpPr>
          <p:nvPr>
            <p:ph type="title"/>
          </p:nvPr>
        </p:nvSpPr>
        <p:spPr/>
        <p:txBody>
          <a:bodyPr/>
          <a:lstStyle/>
          <a:p>
            <a:r>
              <a:rPr lang="en-US" dirty="0"/>
              <a:t>He is the father of Jesse, the father of David</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700"/>
            <a:ext cx="9144000" cy="6053328"/>
          </a:xfrm>
          <a:prstGeom prst="rect">
            <a:avLst/>
          </a:prstGeom>
        </p:spPr>
      </p:pic>
    </p:spTree>
    <p:extLst>
      <p:ext uri="{BB962C8B-B14F-4D97-AF65-F5344CB8AC3E}">
        <p14:creationId xmlns:p14="http://schemas.microsoft.com/office/powerpoint/2010/main" val="23109764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7DC5C167-69E4-43F6-8D15-83647253DDB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772" b="90067" l="10000" r="90000">
                        <a14:foregroundMark x1="20600" y1="9664" x2="31200" y2="5906"/>
                        <a14:foregroundMark x1="31200" y1="5906" x2="32300" y2="9799"/>
                        <a14:foregroundMark x1="38100" y1="6040" x2="40500" y2="6443"/>
                        <a14:foregroundMark x1="73300" y1="89799" x2="79000" y2="91946"/>
                        <a14:foregroundMark x1="79000" y1="91946" x2="74300" y2="87919"/>
                        <a14:foregroundMark x1="74300" y1="87919" x2="73700" y2="90067"/>
                      </a14:backgroundRemoval>
                    </a14:imgEffect>
                  </a14:imgLayer>
                </a14:imgProps>
              </a:ext>
              <a:ext uri="{28A0092B-C50C-407E-A947-70E740481C1C}">
                <a14:useLocalDpi xmlns:a14="http://schemas.microsoft.com/office/drawing/2010/main" val="0"/>
              </a:ext>
            </a:extLst>
          </a:blip>
          <a:stretch>
            <a:fillRect/>
          </a:stretch>
        </p:blipFill>
        <p:spPr>
          <a:xfrm>
            <a:off x="0" y="22860"/>
            <a:ext cx="9144000" cy="6812280"/>
          </a:xfrm>
          <a:prstGeom prst="rect">
            <a:avLst/>
          </a:prstGeom>
        </p:spPr>
      </p:pic>
      <p:sp>
        <p:nvSpPr>
          <p:cNvPr id="2" name="Text Placeholder 1">
            <a:extLst>
              <a:ext uri="{FF2B5EF4-FFF2-40B4-BE49-F238E27FC236}">
                <a16:creationId xmlns:a16="http://schemas.microsoft.com/office/drawing/2014/main" xmlns="" id="{6F75D8C8-CFD3-43A9-BC59-6D4113CC89A3}"/>
              </a:ext>
            </a:extLst>
          </p:cNvPr>
          <p:cNvSpPr>
            <a:spLocks noGrp="1"/>
          </p:cNvSpPr>
          <p:nvPr>
            <p:ph type="body" sz="quarter" idx="10"/>
          </p:nvPr>
        </p:nvSpPr>
        <p:spPr/>
        <p:txBody>
          <a:bodyPr/>
          <a:lstStyle/>
          <a:p>
            <a:r>
              <a:rPr lang="en-US" dirty="0"/>
              <a:t>Tel Dan Inscription with the earliest extrabiblical mention of David, circa 830 BC</a:t>
            </a:r>
          </a:p>
        </p:txBody>
      </p:sp>
      <p:sp>
        <p:nvSpPr>
          <p:cNvPr id="3" name="Text Placeholder 2">
            <a:extLst>
              <a:ext uri="{FF2B5EF4-FFF2-40B4-BE49-F238E27FC236}">
                <a16:creationId xmlns:a16="http://schemas.microsoft.com/office/drawing/2014/main" xmlns="" id="{05DFE729-4CEC-4C9F-991E-AEC593689D09}"/>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548850D2-FEC6-4821-899B-7450AB891CB7}"/>
              </a:ext>
            </a:extLst>
          </p:cNvPr>
          <p:cNvSpPr>
            <a:spLocks noGrp="1"/>
          </p:cNvSpPr>
          <p:nvPr>
            <p:ph type="title"/>
          </p:nvPr>
        </p:nvSpPr>
        <p:spPr/>
        <p:txBody>
          <a:bodyPr/>
          <a:lstStyle/>
          <a:p>
            <a:r>
              <a:rPr lang="en-US" dirty="0"/>
              <a:t>He is the father of Jesse, the father of David</a:t>
            </a:r>
          </a:p>
        </p:txBody>
      </p:sp>
    </p:spTree>
    <p:extLst>
      <p:ext uri="{BB962C8B-B14F-4D97-AF65-F5344CB8AC3E}">
        <p14:creationId xmlns:p14="http://schemas.microsoft.com/office/powerpoint/2010/main" val="11429569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sitting, brown, old, brick&#10;&#10;Description automatically generated">
            <a:extLst>
              <a:ext uri="{FF2B5EF4-FFF2-40B4-BE49-F238E27FC236}">
                <a16:creationId xmlns:a16="http://schemas.microsoft.com/office/drawing/2014/main" xmlns="" id="{47DB0465-466F-4FB1-A721-66B45FF44F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3664" y="0"/>
            <a:ext cx="5376672" cy="6858000"/>
          </a:xfrm>
          <a:prstGeom prst="rect">
            <a:avLst/>
          </a:prstGeom>
        </p:spPr>
      </p:pic>
      <p:sp>
        <p:nvSpPr>
          <p:cNvPr id="2" name="Text Placeholder 1">
            <a:extLst>
              <a:ext uri="{FF2B5EF4-FFF2-40B4-BE49-F238E27FC236}">
                <a16:creationId xmlns:a16="http://schemas.microsoft.com/office/drawing/2014/main" xmlns="" id="{B83F80D7-1A91-4E36-8183-BAB4FAD01380}"/>
              </a:ext>
            </a:extLst>
          </p:cNvPr>
          <p:cNvSpPr>
            <a:spLocks noGrp="1"/>
          </p:cNvSpPr>
          <p:nvPr>
            <p:ph type="body" sz="quarter" idx="10"/>
          </p:nvPr>
        </p:nvSpPr>
        <p:spPr/>
        <p:txBody>
          <a:bodyPr/>
          <a:lstStyle/>
          <a:p>
            <a:r>
              <a:rPr lang="en-US" dirty="0"/>
              <a:t>Mesha Stele (Moabite Stone), with mentions of David, circa 820 BC</a:t>
            </a:r>
          </a:p>
        </p:txBody>
      </p:sp>
      <p:sp>
        <p:nvSpPr>
          <p:cNvPr id="3" name="Text Placeholder 2">
            <a:extLst>
              <a:ext uri="{FF2B5EF4-FFF2-40B4-BE49-F238E27FC236}">
                <a16:creationId xmlns:a16="http://schemas.microsoft.com/office/drawing/2014/main" xmlns="" id="{D743B2EC-A52F-4B78-9511-D29ACD2474C4}"/>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2A43128C-1B10-44B5-AC52-5B52300309A5}"/>
              </a:ext>
            </a:extLst>
          </p:cNvPr>
          <p:cNvSpPr>
            <a:spLocks noGrp="1"/>
          </p:cNvSpPr>
          <p:nvPr>
            <p:ph type="title"/>
          </p:nvPr>
        </p:nvSpPr>
        <p:spPr/>
        <p:txBody>
          <a:bodyPr/>
          <a:lstStyle/>
          <a:p>
            <a:r>
              <a:rPr lang="en-US" dirty="0"/>
              <a:t>He is the father of Jesse, the father of David</a:t>
            </a:r>
          </a:p>
        </p:txBody>
      </p:sp>
      <p:sp>
        <p:nvSpPr>
          <p:cNvPr id="5" name="Rectangle 4">
            <a:extLst>
              <a:ext uri="{FF2B5EF4-FFF2-40B4-BE49-F238E27FC236}">
                <a16:creationId xmlns:a16="http://schemas.microsoft.com/office/drawing/2014/main" xmlns="" id="{07180097-5099-48C4-8846-C90752F63032}"/>
              </a:ext>
            </a:extLst>
          </p:cNvPr>
          <p:cNvSpPr/>
          <p:nvPr/>
        </p:nvSpPr>
        <p:spPr>
          <a:xfrm>
            <a:off x="3259248" y="1972147"/>
            <a:ext cx="255005" cy="146364"/>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
        <p:nvSpPr>
          <p:cNvPr id="8" name="Rectangle 7">
            <a:extLst>
              <a:ext uri="{FF2B5EF4-FFF2-40B4-BE49-F238E27FC236}">
                <a16:creationId xmlns:a16="http://schemas.microsoft.com/office/drawing/2014/main" xmlns="" id="{4943268C-A333-4CFF-879A-E1FC1DEAB912}"/>
              </a:ext>
            </a:extLst>
          </p:cNvPr>
          <p:cNvSpPr/>
          <p:nvPr/>
        </p:nvSpPr>
        <p:spPr>
          <a:xfrm>
            <a:off x="2995189" y="4928859"/>
            <a:ext cx="255005" cy="146364"/>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642303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Main gate of Dan in the Iron Age (aerial view from the east)</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50900"/>
            <a:ext cx="9144000" cy="5148072"/>
          </a:xfrm>
          <a:prstGeom prst="rect">
            <a:avLst/>
          </a:prstGeom>
        </p:spPr>
      </p:pic>
      <p:sp>
        <p:nvSpPr>
          <p:cNvPr id="7" name="TextBox 6">
            <a:extLst>
              <a:ext uri="{FF2B5EF4-FFF2-40B4-BE49-F238E27FC236}">
                <a16:creationId xmlns:a16="http://schemas.microsoft.com/office/drawing/2014/main" xmlns="" id="{A1286F8C-68DE-42AD-A511-3A2B477E5E8A}"/>
              </a:ext>
            </a:extLst>
          </p:cNvPr>
          <p:cNvSpPr txBox="1"/>
          <p:nvPr/>
        </p:nvSpPr>
        <p:spPr>
          <a:xfrm>
            <a:off x="4426814" y="4038600"/>
            <a:ext cx="1279517"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Main Gate</a:t>
            </a:r>
          </a:p>
        </p:txBody>
      </p:sp>
      <p:sp>
        <p:nvSpPr>
          <p:cNvPr id="8" name="TextBox 7">
            <a:extLst>
              <a:ext uri="{FF2B5EF4-FFF2-40B4-BE49-F238E27FC236}">
                <a16:creationId xmlns:a16="http://schemas.microsoft.com/office/drawing/2014/main" xmlns="" id="{724A230E-4446-4CDF-BFC1-329FC304B572}"/>
              </a:ext>
            </a:extLst>
          </p:cNvPr>
          <p:cNvSpPr txBox="1"/>
          <p:nvPr/>
        </p:nvSpPr>
        <p:spPr>
          <a:xfrm>
            <a:off x="6922534" y="2046017"/>
            <a:ext cx="1394934" cy="707886"/>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Ascent to</a:t>
            </a:r>
            <a:br>
              <a:rPr lang="en-US" sz="2000" kern="0" dirty="0">
                <a:solidFill>
                  <a:srgbClr val="FFFFFF"/>
                </a:solidFill>
                <a:effectLst>
                  <a:glow rad="76200">
                    <a:srgbClr val="000000">
                      <a:alpha val="60000"/>
                    </a:srgbClr>
                  </a:glow>
                </a:effectLst>
                <a:latin typeface="Calibri" pitchFamily="34" charset="0"/>
                <a:cs typeface="Calibri" pitchFamily="34" charset="0"/>
              </a:rPr>
            </a:br>
            <a:r>
              <a:rPr lang="en-US" sz="2000" kern="0" dirty="0">
                <a:solidFill>
                  <a:srgbClr val="FFFFFF"/>
                </a:solidFill>
                <a:effectLst>
                  <a:glow rad="76200">
                    <a:srgbClr val="000000">
                      <a:alpha val="60000"/>
                    </a:srgbClr>
                  </a:glow>
                </a:effectLst>
                <a:latin typeface="Calibri" pitchFamily="34" charset="0"/>
                <a:cs typeface="Calibri" pitchFamily="34" charset="0"/>
              </a:rPr>
              <a:t>Upper Gate</a:t>
            </a:r>
          </a:p>
        </p:txBody>
      </p:sp>
      <p:sp>
        <p:nvSpPr>
          <p:cNvPr id="9" name="TextBox 8">
            <a:extLst>
              <a:ext uri="{FF2B5EF4-FFF2-40B4-BE49-F238E27FC236}">
                <a16:creationId xmlns:a16="http://schemas.microsoft.com/office/drawing/2014/main" xmlns="" id="{736137E2-CC75-4CBE-A205-8FCAD5957A10}"/>
              </a:ext>
            </a:extLst>
          </p:cNvPr>
          <p:cNvSpPr txBox="1"/>
          <p:nvPr/>
        </p:nvSpPr>
        <p:spPr>
          <a:xfrm>
            <a:off x="3319735" y="2291351"/>
            <a:ext cx="1109599"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City Wall</a:t>
            </a:r>
          </a:p>
        </p:txBody>
      </p:sp>
    </p:spTree>
    <p:extLst>
      <p:ext uri="{BB962C8B-B14F-4D97-AF65-F5344CB8AC3E}">
        <p14:creationId xmlns:p14="http://schemas.microsoft.com/office/powerpoint/2010/main" val="18290751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stone wall&#10;&#10;Description generated with high confidence">
            <a:extLst>
              <a:ext uri="{FF2B5EF4-FFF2-40B4-BE49-F238E27FC236}">
                <a16:creationId xmlns:a16="http://schemas.microsoft.com/office/drawing/2014/main" xmlns="" id="{41A9588E-849F-4188-A67B-B8CDFFF188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23"/>
            <a:ext cx="9144000" cy="6841554"/>
          </a:xfrm>
          <a:prstGeom prst="rect">
            <a:avLst/>
          </a:prstGeom>
        </p:spPr>
      </p:pic>
      <p:sp>
        <p:nvSpPr>
          <p:cNvPr id="2" name="Text Placeholder 1">
            <a:extLst>
              <a:ext uri="{FF2B5EF4-FFF2-40B4-BE49-F238E27FC236}">
                <a16:creationId xmlns:a16="http://schemas.microsoft.com/office/drawing/2014/main" xmlns="" id="{B83F80D7-1A91-4E36-8183-BAB4FAD01380}"/>
              </a:ext>
            </a:extLst>
          </p:cNvPr>
          <p:cNvSpPr>
            <a:spLocks noGrp="1"/>
          </p:cNvSpPr>
          <p:nvPr>
            <p:ph type="body" sz="quarter" idx="10"/>
          </p:nvPr>
        </p:nvSpPr>
        <p:spPr/>
        <p:txBody>
          <a:bodyPr/>
          <a:lstStyle/>
          <a:p>
            <a:r>
              <a:rPr lang="en-US" dirty="0"/>
              <a:t>David’s name marked on the Mesha Stele (Moabite Stone), circa 820 BC</a:t>
            </a:r>
          </a:p>
        </p:txBody>
      </p:sp>
      <p:sp>
        <p:nvSpPr>
          <p:cNvPr id="3" name="Text Placeholder 2">
            <a:extLst>
              <a:ext uri="{FF2B5EF4-FFF2-40B4-BE49-F238E27FC236}">
                <a16:creationId xmlns:a16="http://schemas.microsoft.com/office/drawing/2014/main" xmlns="" id="{D743B2EC-A52F-4B78-9511-D29ACD2474C4}"/>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2A43128C-1B10-44B5-AC52-5B52300309A5}"/>
              </a:ext>
            </a:extLst>
          </p:cNvPr>
          <p:cNvSpPr>
            <a:spLocks noGrp="1"/>
          </p:cNvSpPr>
          <p:nvPr>
            <p:ph type="title"/>
          </p:nvPr>
        </p:nvSpPr>
        <p:spPr/>
        <p:txBody>
          <a:bodyPr/>
          <a:lstStyle/>
          <a:p>
            <a:r>
              <a:rPr lang="en-US" dirty="0"/>
              <a:t>He is the father of Jesse, the father of David</a:t>
            </a:r>
          </a:p>
        </p:txBody>
      </p:sp>
      <p:sp>
        <p:nvSpPr>
          <p:cNvPr id="8" name="Rectangle 7">
            <a:extLst>
              <a:ext uri="{FF2B5EF4-FFF2-40B4-BE49-F238E27FC236}">
                <a16:creationId xmlns:a16="http://schemas.microsoft.com/office/drawing/2014/main" xmlns="" id="{4943268C-A333-4CFF-879A-E1FC1DEAB912}"/>
              </a:ext>
            </a:extLst>
          </p:cNvPr>
          <p:cNvSpPr/>
          <p:nvPr/>
        </p:nvSpPr>
        <p:spPr>
          <a:xfrm>
            <a:off x="3875809" y="3574473"/>
            <a:ext cx="924791" cy="540327"/>
          </a:xfrm>
          <a:prstGeom prst="rect">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a:lstStyle/>
          <a:p>
            <a:endParaRPr lang="en-US" kern="0">
              <a:solidFill>
                <a:srgbClr val="000000"/>
              </a:solidFill>
              <a:latin typeface="Calibri" pitchFamily="34" charset="0"/>
            </a:endParaRPr>
          </a:p>
        </p:txBody>
      </p:sp>
    </p:spTree>
    <p:extLst>
      <p:ext uri="{BB962C8B-B14F-4D97-AF65-F5344CB8AC3E}">
        <p14:creationId xmlns:p14="http://schemas.microsoft.com/office/powerpoint/2010/main" val="14406926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F3DEF4D-1A90-4F78-AA7B-875490251EED}"/>
              </a:ext>
            </a:extLst>
          </p:cNvPr>
          <p:cNvSpPr>
            <a:spLocks noGrp="1"/>
          </p:cNvSpPr>
          <p:nvPr>
            <p:ph type="body" sz="quarter" idx="10"/>
          </p:nvPr>
        </p:nvSpPr>
        <p:spPr/>
        <p:txBody>
          <a:bodyPr/>
          <a:lstStyle/>
          <a:p>
            <a:r>
              <a:rPr lang="en-US" dirty="0"/>
              <a:t>Palace of David on a model of Jerusalem</a:t>
            </a:r>
          </a:p>
        </p:txBody>
      </p:sp>
      <p:sp>
        <p:nvSpPr>
          <p:cNvPr id="3" name="Text Placeholder 2">
            <a:extLst>
              <a:ext uri="{FF2B5EF4-FFF2-40B4-BE49-F238E27FC236}">
                <a16:creationId xmlns:a16="http://schemas.microsoft.com/office/drawing/2014/main" xmlns="" id="{6565DB6C-1795-4353-903F-E3022B942C06}"/>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C96A43F3-4338-4229-BCB2-C942E2EEA2E7}"/>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85C5A12E-4063-46C5-BD91-3DF0FEDCF6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36919764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FE20E472-5A10-4538-AC9C-8431C3FE9219}"/>
              </a:ext>
            </a:extLst>
          </p:cNvPr>
          <p:cNvSpPr>
            <a:spLocks noGrp="1"/>
          </p:cNvSpPr>
          <p:nvPr>
            <p:ph type="body" sz="quarter" idx="10"/>
          </p:nvPr>
        </p:nvSpPr>
        <p:spPr/>
        <p:txBody>
          <a:bodyPr/>
          <a:lstStyle/>
          <a:p>
            <a:r>
              <a:rPr lang="en-US" dirty="0"/>
              <a:t>Excavations of the Palace of David in the City of David</a:t>
            </a:r>
          </a:p>
        </p:txBody>
      </p:sp>
      <p:sp>
        <p:nvSpPr>
          <p:cNvPr id="3" name="Text Placeholder 2">
            <a:extLst>
              <a:ext uri="{FF2B5EF4-FFF2-40B4-BE49-F238E27FC236}">
                <a16:creationId xmlns:a16="http://schemas.microsoft.com/office/drawing/2014/main" xmlns="" id="{17080F52-01F8-47EA-A08C-0155737E3088}"/>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5C1E9B67-851B-4C45-8A27-E2136EF3D5A8}"/>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C23CBCD8-396C-440B-A6D7-6D2480438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192"/>
            <a:ext cx="9144000" cy="6071616"/>
          </a:xfrm>
          <a:prstGeom prst="rect">
            <a:avLst/>
          </a:prstGeom>
        </p:spPr>
      </p:pic>
    </p:spTree>
    <p:extLst>
      <p:ext uri="{BB962C8B-B14F-4D97-AF65-F5344CB8AC3E}">
        <p14:creationId xmlns:p14="http://schemas.microsoft.com/office/powerpoint/2010/main" val="24771479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7932A5B3-04A8-4E15-87ED-F6E61BAF51ED}"/>
              </a:ext>
            </a:extLst>
          </p:cNvPr>
          <p:cNvSpPr>
            <a:spLocks noGrp="1"/>
          </p:cNvSpPr>
          <p:nvPr>
            <p:ph type="body" sz="quarter" idx="10"/>
          </p:nvPr>
        </p:nvSpPr>
        <p:spPr/>
        <p:txBody>
          <a:bodyPr/>
          <a:lstStyle/>
          <a:p>
            <a:r>
              <a:rPr lang="en-US" dirty="0"/>
              <a:t>Large stone wall belonging to the Palace of David in the City of David</a:t>
            </a:r>
          </a:p>
        </p:txBody>
      </p:sp>
      <p:sp>
        <p:nvSpPr>
          <p:cNvPr id="3" name="Text Placeholder 2">
            <a:extLst>
              <a:ext uri="{FF2B5EF4-FFF2-40B4-BE49-F238E27FC236}">
                <a16:creationId xmlns:a16="http://schemas.microsoft.com/office/drawing/2014/main" xmlns="" id="{25D45E24-3CA7-4365-8240-AE74BB0B8D0D}"/>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28951B0B-564C-489D-898D-912E82693BDB}"/>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B7D77E24-E6DF-466D-91EF-AC2492BC96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pic>
        <p:nvPicPr>
          <p:cNvPr id="8" name="Picture 7">
            <a:extLst>
              <a:ext uri="{FF2B5EF4-FFF2-40B4-BE49-F238E27FC236}">
                <a16:creationId xmlns:a16="http://schemas.microsoft.com/office/drawing/2014/main" xmlns="" id="{8641FBF0-F849-41E7-97FC-E62AC592B6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pic>
        <p:nvPicPr>
          <p:cNvPr id="10" name="Picture 9">
            <a:extLst>
              <a:ext uri="{FF2B5EF4-FFF2-40B4-BE49-F238E27FC236}">
                <a16:creationId xmlns:a16="http://schemas.microsoft.com/office/drawing/2014/main" xmlns="" id="{5A5DB533-5FC0-49A8-AF84-D45058C05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0332"/>
            <a:ext cx="9144000" cy="6117336"/>
          </a:xfrm>
          <a:prstGeom prst="rect">
            <a:avLst/>
          </a:prstGeom>
        </p:spPr>
      </p:pic>
    </p:spTree>
    <p:extLst>
      <p:ext uri="{BB962C8B-B14F-4D97-AF65-F5344CB8AC3E}">
        <p14:creationId xmlns:p14="http://schemas.microsoft.com/office/powerpoint/2010/main" val="26576010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5FF7F2CD-9F3F-4E86-995A-1373AD32B6DA}"/>
              </a:ext>
            </a:extLst>
          </p:cNvPr>
          <p:cNvSpPr>
            <a:spLocks noGrp="1"/>
          </p:cNvSpPr>
          <p:nvPr>
            <p:ph type="body" sz="quarter" idx="10"/>
          </p:nvPr>
        </p:nvSpPr>
        <p:spPr/>
        <p:txBody>
          <a:bodyPr/>
          <a:lstStyle/>
          <a:p>
            <a:r>
              <a:rPr lang="en-US" dirty="0"/>
              <a:t>The traditional tomb of David on Mount Zion</a:t>
            </a:r>
          </a:p>
        </p:txBody>
      </p:sp>
      <p:sp>
        <p:nvSpPr>
          <p:cNvPr id="3" name="Text Placeholder 2">
            <a:extLst>
              <a:ext uri="{FF2B5EF4-FFF2-40B4-BE49-F238E27FC236}">
                <a16:creationId xmlns:a16="http://schemas.microsoft.com/office/drawing/2014/main" xmlns="" id="{7C166118-5BCC-4A87-A546-DBB2ED687DE3}"/>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0ED70CB5-76D7-4EE6-804A-AC7FAD24A636}"/>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33086173-761E-4357-BA9F-1A842691CE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2336"/>
            <a:ext cx="9144000" cy="6053328"/>
          </a:xfrm>
          <a:prstGeom prst="rect">
            <a:avLst/>
          </a:prstGeom>
        </p:spPr>
      </p:pic>
    </p:spTree>
    <p:extLst>
      <p:ext uri="{BB962C8B-B14F-4D97-AF65-F5344CB8AC3E}">
        <p14:creationId xmlns:p14="http://schemas.microsoft.com/office/powerpoint/2010/main" val="13516339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DBFAB3DD-4A89-4C99-BEDD-E1E2E5211736}"/>
              </a:ext>
            </a:extLst>
          </p:cNvPr>
          <p:cNvSpPr>
            <a:spLocks noGrp="1"/>
          </p:cNvSpPr>
          <p:nvPr>
            <p:ph type="body" sz="quarter" idx="10"/>
          </p:nvPr>
        </p:nvSpPr>
        <p:spPr/>
        <p:txBody>
          <a:bodyPr/>
          <a:lstStyle/>
          <a:p>
            <a:r>
              <a:rPr lang="en-US" dirty="0"/>
              <a:t>Tombs of the House of David in the City of David</a:t>
            </a:r>
          </a:p>
        </p:txBody>
      </p:sp>
      <p:sp>
        <p:nvSpPr>
          <p:cNvPr id="3" name="Text Placeholder 2">
            <a:extLst>
              <a:ext uri="{FF2B5EF4-FFF2-40B4-BE49-F238E27FC236}">
                <a16:creationId xmlns:a16="http://schemas.microsoft.com/office/drawing/2014/main" xmlns="" id="{9E945E18-8B76-48DD-AB02-7BA903F8C324}"/>
              </a:ext>
            </a:extLst>
          </p:cNvPr>
          <p:cNvSpPr>
            <a:spLocks noGrp="1"/>
          </p:cNvSpPr>
          <p:nvPr>
            <p:ph type="body" sz="quarter" idx="12"/>
          </p:nvPr>
        </p:nvSpPr>
        <p:spPr/>
        <p:txBody>
          <a:bodyPr/>
          <a:lstStyle/>
          <a:p>
            <a:r>
              <a:rPr lang="en-US" dirty="0"/>
              <a:t>4:17</a:t>
            </a:r>
          </a:p>
        </p:txBody>
      </p:sp>
      <p:sp>
        <p:nvSpPr>
          <p:cNvPr id="4" name="Title 3">
            <a:extLst>
              <a:ext uri="{FF2B5EF4-FFF2-40B4-BE49-F238E27FC236}">
                <a16:creationId xmlns:a16="http://schemas.microsoft.com/office/drawing/2014/main" xmlns="" id="{EC6D98C6-584E-456D-903B-BD7FC02CD5A3}"/>
              </a:ext>
            </a:extLst>
          </p:cNvPr>
          <p:cNvSpPr>
            <a:spLocks noGrp="1"/>
          </p:cNvSpPr>
          <p:nvPr>
            <p:ph type="title"/>
          </p:nvPr>
        </p:nvSpPr>
        <p:spPr/>
        <p:txBody>
          <a:bodyPr/>
          <a:lstStyle/>
          <a:p>
            <a:r>
              <a:rPr lang="en-US" dirty="0"/>
              <a:t>He is the father of Jesse, the father of David</a:t>
            </a:r>
          </a:p>
        </p:txBody>
      </p:sp>
      <p:pic>
        <p:nvPicPr>
          <p:cNvPr id="6" name="Picture 5">
            <a:extLst>
              <a:ext uri="{FF2B5EF4-FFF2-40B4-BE49-F238E27FC236}">
                <a16:creationId xmlns:a16="http://schemas.microsoft.com/office/drawing/2014/main" xmlns="" id="{9249EC02-BB11-460D-8652-AFB47BA99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6152"/>
            <a:ext cx="9144000" cy="4425696"/>
          </a:xfrm>
          <a:prstGeom prst="rect">
            <a:avLst/>
          </a:prstGeom>
        </p:spPr>
      </p:pic>
    </p:spTree>
    <p:extLst>
      <p:ext uri="{BB962C8B-B14F-4D97-AF65-F5344CB8AC3E}">
        <p14:creationId xmlns:p14="http://schemas.microsoft.com/office/powerpoint/2010/main" val="31791231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ox, rug, table&#10;&#10;Description automatically generated">
            <a:extLst>
              <a:ext uri="{FF2B5EF4-FFF2-40B4-BE49-F238E27FC236}">
                <a16:creationId xmlns:a16="http://schemas.microsoft.com/office/drawing/2014/main" xmlns="" id="{D3D58CCD-3720-4557-BFE4-5F8D4943B10B}"/>
              </a:ext>
            </a:extLst>
          </p:cNvPr>
          <p:cNvPicPr>
            <a:picLocks noChangeAspect="1"/>
          </p:cNvPicPr>
          <p:nvPr/>
        </p:nvPicPr>
        <p:blipFill rotWithShape="1">
          <a:blip r:embed="rId3">
            <a:extLst>
              <a:ext uri="{28A0092B-C50C-407E-A947-70E740481C1C}">
                <a14:useLocalDpi xmlns:a14="http://schemas.microsoft.com/office/drawing/2010/main" val="0"/>
              </a:ext>
            </a:extLst>
          </a:blip>
          <a:srcRect t="10941"/>
          <a:stretch/>
        </p:blipFill>
        <p:spPr>
          <a:xfrm>
            <a:off x="0" y="375166"/>
            <a:ext cx="9144000" cy="6107668"/>
          </a:xfrm>
          <a:prstGeom prst="rect">
            <a:avLst/>
          </a:prstGeom>
        </p:spPr>
      </p:pic>
      <p:sp>
        <p:nvSpPr>
          <p:cNvPr id="3" name="Text Placeholder 2"/>
          <p:cNvSpPr>
            <a:spLocks noGrp="1"/>
          </p:cNvSpPr>
          <p:nvPr>
            <p:ph type="body" sz="quarter" idx="10"/>
          </p:nvPr>
        </p:nvSpPr>
        <p:spPr/>
        <p:txBody>
          <a:bodyPr/>
          <a:lstStyle/>
          <a:p>
            <a:r>
              <a:rPr lang="en-US" dirty="0"/>
              <a:t>Synagogue genealogy inscription from </a:t>
            </a:r>
            <a:r>
              <a:rPr lang="en-US" dirty="0" err="1"/>
              <a:t>En</a:t>
            </a:r>
            <a:r>
              <a:rPr lang="en-US" dirty="0"/>
              <a:t> </a:t>
            </a:r>
            <a:r>
              <a:rPr lang="en-US" dirty="0" err="1"/>
              <a:t>Gedi</a:t>
            </a:r>
            <a:r>
              <a:rPr lang="en-US" dirty="0"/>
              <a:t>, 6th century AD</a:t>
            </a:r>
          </a:p>
        </p:txBody>
      </p:sp>
      <p:sp>
        <p:nvSpPr>
          <p:cNvPr id="4" name="Text Placeholder 3"/>
          <p:cNvSpPr>
            <a:spLocks noGrp="1"/>
          </p:cNvSpPr>
          <p:nvPr>
            <p:ph type="body" sz="quarter" idx="12"/>
          </p:nvPr>
        </p:nvSpPr>
        <p:spPr/>
        <p:txBody>
          <a:bodyPr/>
          <a:lstStyle/>
          <a:p>
            <a:r>
              <a:rPr lang="en-US"/>
              <a:t>4:18</a:t>
            </a:r>
            <a:endParaRPr lang="en-US" dirty="0"/>
          </a:p>
        </p:txBody>
      </p:sp>
      <p:sp>
        <p:nvSpPr>
          <p:cNvPr id="2" name="Title 1"/>
          <p:cNvSpPr>
            <a:spLocks noGrp="1"/>
          </p:cNvSpPr>
          <p:nvPr>
            <p:ph type="title"/>
          </p:nvPr>
        </p:nvSpPr>
        <p:spPr/>
        <p:txBody>
          <a:bodyPr/>
          <a:lstStyle/>
          <a:p>
            <a:r>
              <a:rPr lang="en-US" dirty="0"/>
              <a:t>Now these are the generations of Perez</a:t>
            </a:r>
          </a:p>
        </p:txBody>
      </p:sp>
    </p:spTree>
    <p:extLst>
      <p:ext uri="{BB962C8B-B14F-4D97-AF65-F5344CB8AC3E}">
        <p14:creationId xmlns:p14="http://schemas.microsoft.com/office/powerpoint/2010/main" val="12364244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PLBL\Israel Museums\Israel Museum\Iron Age Inscriptions\Tel Dan Inscription, closeup of House of David, tb032014247.jpg"/>
          <p:cNvPicPr>
            <a:picLocks noChangeAspect="1" noChangeArrowheads="1"/>
          </p:cNvPicPr>
          <p:nvPr/>
        </p:nvPicPr>
        <p:blipFill rotWithShape="1">
          <a:blip r:embed="rId3">
            <a:extLst>
              <a:ext uri="{28A0092B-C50C-407E-A947-70E740481C1C}">
                <a14:useLocalDpi xmlns:a14="http://schemas.microsoft.com/office/drawing/2010/main" val="0"/>
              </a:ext>
            </a:extLst>
          </a:blip>
          <a:srcRect r="827"/>
          <a:stretch/>
        </p:blipFill>
        <p:spPr bwMode="auto">
          <a:xfrm>
            <a:off x="0" y="374809"/>
            <a:ext cx="9144000" cy="610838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Tel Dan Inscription with mention of “house of David” highlighted, circa 830 BC</a:t>
            </a:r>
          </a:p>
        </p:txBody>
      </p:sp>
      <p:sp>
        <p:nvSpPr>
          <p:cNvPr id="4" name="Text Placeholder 3"/>
          <p:cNvSpPr>
            <a:spLocks noGrp="1"/>
          </p:cNvSpPr>
          <p:nvPr>
            <p:ph type="body" sz="quarter" idx="12"/>
          </p:nvPr>
        </p:nvSpPr>
        <p:spPr/>
        <p:txBody>
          <a:bodyPr/>
          <a:lstStyle/>
          <a:p>
            <a:r>
              <a:rPr lang="en-US" dirty="0"/>
              <a:t>4:17</a:t>
            </a:r>
          </a:p>
        </p:txBody>
      </p:sp>
      <p:sp>
        <p:nvSpPr>
          <p:cNvPr id="2" name="Title 1"/>
          <p:cNvSpPr>
            <a:spLocks noGrp="1"/>
          </p:cNvSpPr>
          <p:nvPr>
            <p:ph type="title"/>
          </p:nvPr>
        </p:nvSpPr>
        <p:spPr/>
        <p:txBody>
          <a:bodyPr/>
          <a:lstStyle/>
          <a:p>
            <a:r>
              <a:rPr lang="en-US" dirty="0"/>
              <a:t>He is the father of Jesse, the father of David</a:t>
            </a:r>
          </a:p>
        </p:txBody>
      </p:sp>
    </p:spTree>
    <p:extLst>
      <p:ext uri="{BB962C8B-B14F-4D97-AF65-F5344CB8AC3E}">
        <p14:creationId xmlns:p14="http://schemas.microsoft.com/office/powerpoint/2010/main" val="1625762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gate complex and marketplace at Dan</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6" name="Picture 5" descr="Dan marketplace and Iron Age gate, tb0529071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126480"/>
          </a:xfrm>
          <a:prstGeom prst="rect">
            <a:avLst/>
          </a:prstGeom>
        </p:spPr>
      </p:pic>
    </p:spTree>
    <p:extLst>
      <p:ext uri="{BB962C8B-B14F-4D97-AF65-F5344CB8AC3E}">
        <p14:creationId xmlns:p14="http://schemas.microsoft.com/office/powerpoint/2010/main" val="2458188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Iron Age gate complex and marketplace at Dan</a:t>
            </a:r>
          </a:p>
        </p:txBody>
      </p:sp>
      <p:sp>
        <p:nvSpPr>
          <p:cNvPr id="3" name="Text Placeholder 2"/>
          <p:cNvSpPr>
            <a:spLocks noGrp="1"/>
          </p:cNvSpPr>
          <p:nvPr>
            <p:ph type="body" sz="quarter" idx="12"/>
          </p:nvPr>
        </p:nvSpPr>
        <p:spPr/>
        <p:txBody>
          <a:bodyPr/>
          <a:lstStyle/>
          <a:p>
            <a:r>
              <a:rPr lang="en-US" dirty="0"/>
              <a:t>4:1</a:t>
            </a:r>
          </a:p>
        </p:txBody>
      </p:sp>
      <p:sp>
        <p:nvSpPr>
          <p:cNvPr id="4" name="Title 3"/>
          <p:cNvSpPr>
            <a:spLocks noGrp="1"/>
          </p:cNvSpPr>
          <p:nvPr>
            <p:ph type="title"/>
          </p:nvPr>
        </p:nvSpPr>
        <p:spPr/>
        <p:txBody>
          <a:bodyPr/>
          <a:lstStyle/>
          <a:p>
            <a:r>
              <a:rPr lang="en-US" dirty="0"/>
              <a:t>Boaz went up to the gate and sat down there</a:t>
            </a:r>
          </a:p>
        </p:txBody>
      </p:sp>
      <p:pic>
        <p:nvPicPr>
          <p:cNvPr id="6" name="Picture 5" descr="Dan marketplace and Iron Age gate, tb05290712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1000"/>
            <a:ext cx="9144000" cy="6126480"/>
          </a:xfrm>
          <a:prstGeom prst="rect">
            <a:avLst/>
          </a:prstGeom>
        </p:spPr>
      </p:pic>
      <p:sp>
        <p:nvSpPr>
          <p:cNvPr id="5" name="TextBox 4">
            <a:extLst>
              <a:ext uri="{FF2B5EF4-FFF2-40B4-BE49-F238E27FC236}">
                <a16:creationId xmlns:a16="http://schemas.microsoft.com/office/drawing/2014/main" xmlns="" id="{A20E827A-B7B1-4415-891C-70E913589CCE}"/>
              </a:ext>
            </a:extLst>
          </p:cNvPr>
          <p:cNvSpPr txBox="1"/>
          <p:nvPr/>
        </p:nvSpPr>
        <p:spPr>
          <a:xfrm>
            <a:off x="3479234" y="2506194"/>
            <a:ext cx="1351652"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Outer Gate</a:t>
            </a:r>
          </a:p>
        </p:txBody>
      </p:sp>
      <p:sp>
        <p:nvSpPr>
          <p:cNvPr id="8" name="TextBox 7">
            <a:extLst>
              <a:ext uri="{FF2B5EF4-FFF2-40B4-BE49-F238E27FC236}">
                <a16:creationId xmlns:a16="http://schemas.microsoft.com/office/drawing/2014/main" xmlns="" id="{813EFF93-EBAE-4B1A-9D4C-2D2469A169B5}"/>
              </a:ext>
            </a:extLst>
          </p:cNvPr>
          <p:cNvSpPr txBox="1"/>
          <p:nvPr/>
        </p:nvSpPr>
        <p:spPr>
          <a:xfrm>
            <a:off x="5145591" y="4800600"/>
            <a:ext cx="1503938" cy="400110"/>
          </a:xfrm>
          <a:prstGeom prst="rect">
            <a:avLst/>
          </a:prstGeom>
          <a:noFill/>
        </p:spPr>
        <p:txBody>
          <a:bodyPr wrap="none" rtlCol="0">
            <a:spAutoFit/>
          </a:bodyPr>
          <a:lstStyle/>
          <a:p>
            <a:pPr algn="ctr">
              <a:defRPr/>
            </a:pPr>
            <a:r>
              <a:rPr lang="en-US" sz="2000" kern="0" dirty="0">
                <a:solidFill>
                  <a:srgbClr val="0070C0"/>
                </a:solidFill>
                <a:effectLst>
                  <a:glow rad="76200">
                    <a:srgbClr val="000000">
                      <a:alpha val="60000"/>
                    </a:srgbClr>
                  </a:glow>
                </a:effectLst>
                <a:latin typeface="Calibri" pitchFamily="34" charset="0"/>
                <a:cs typeface="Calibri" pitchFamily="34" charset="0"/>
              </a:rPr>
              <a:t>Marketplace</a:t>
            </a:r>
          </a:p>
        </p:txBody>
      </p:sp>
      <p:sp>
        <p:nvSpPr>
          <p:cNvPr id="9" name="TextBox 8">
            <a:extLst>
              <a:ext uri="{FF2B5EF4-FFF2-40B4-BE49-F238E27FC236}">
                <a16:creationId xmlns:a16="http://schemas.microsoft.com/office/drawing/2014/main" xmlns="" id="{50F5BA8D-A624-49A1-8B59-C409C1E0812A}"/>
              </a:ext>
            </a:extLst>
          </p:cNvPr>
          <p:cNvSpPr txBox="1"/>
          <p:nvPr/>
        </p:nvSpPr>
        <p:spPr>
          <a:xfrm>
            <a:off x="6019800" y="3008628"/>
            <a:ext cx="849913" cy="400110"/>
          </a:xfrm>
          <a:prstGeom prst="rect">
            <a:avLst/>
          </a:prstGeom>
          <a:noFill/>
        </p:spPr>
        <p:txBody>
          <a:bodyPr wrap="none" rtlCol="0">
            <a:spAutoFit/>
          </a:bodyPr>
          <a:lstStyle/>
          <a:p>
            <a:pPr algn="ctr">
              <a:defRPr/>
            </a:pPr>
            <a:r>
              <a:rPr lang="en-US" sz="2000" kern="0" dirty="0">
                <a:solidFill>
                  <a:srgbClr val="FFC000"/>
                </a:solidFill>
                <a:effectLst>
                  <a:glow rad="76200">
                    <a:srgbClr val="000000">
                      <a:alpha val="60000"/>
                    </a:srgbClr>
                  </a:glow>
                </a:effectLst>
                <a:latin typeface="Calibri" pitchFamily="34" charset="0"/>
                <a:cs typeface="Calibri" pitchFamily="34" charset="0"/>
              </a:rPr>
              <a:t>Shrine</a:t>
            </a:r>
          </a:p>
        </p:txBody>
      </p:sp>
      <p:sp>
        <p:nvSpPr>
          <p:cNvPr id="10" name="TextBox 9">
            <a:extLst>
              <a:ext uri="{FF2B5EF4-FFF2-40B4-BE49-F238E27FC236}">
                <a16:creationId xmlns:a16="http://schemas.microsoft.com/office/drawing/2014/main" xmlns="" id="{A247237C-CA71-45BF-AC95-08399A44C31C}"/>
              </a:ext>
            </a:extLst>
          </p:cNvPr>
          <p:cNvSpPr txBox="1"/>
          <p:nvPr/>
        </p:nvSpPr>
        <p:spPr>
          <a:xfrm>
            <a:off x="3033729" y="3368700"/>
            <a:ext cx="1180131" cy="400110"/>
          </a:xfrm>
          <a:prstGeom prst="rect">
            <a:avLst/>
          </a:prstGeom>
          <a:noFill/>
        </p:spPr>
        <p:txBody>
          <a:bodyPr wrap="none" rtlCol="0">
            <a:spAutoFit/>
          </a:bodyPr>
          <a:lstStyle/>
          <a:p>
            <a:pPr algn="ctr">
              <a:defRPr/>
            </a:pPr>
            <a:r>
              <a:rPr lang="en-US" sz="2000" kern="0" dirty="0">
                <a:solidFill>
                  <a:srgbClr val="FFFFFF"/>
                </a:solidFill>
                <a:effectLst>
                  <a:glow rad="76200">
                    <a:srgbClr val="000000">
                      <a:alpha val="60000"/>
                    </a:srgbClr>
                  </a:glow>
                </a:effectLst>
                <a:latin typeface="Calibri" pitchFamily="34" charset="0"/>
                <a:cs typeface="Calibri" pitchFamily="34" charset="0"/>
              </a:rPr>
              <a:t>City Plaza</a:t>
            </a:r>
          </a:p>
        </p:txBody>
      </p:sp>
      <p:sp>
        <p:nvSpPr>
          <p:cNvPr id="11" name="Isosceles Triangle 10">
            <a:extLst>
              <a:ext uri="{FF2B5EF4-FFF2-40B4-BE49-F238E27FC236}">
                <a16:creationId xmlns:a16="http://schemas.microsoft.com/office/drawing/2014/main" xmlns="" id="{9A3F79E4-1DBB-4EA3-A76F-DAD2C4950000}"/>
              </a:ext>
            </a:extLst>
          </p:cNvPr>
          <p:cNvSpPr/>
          <p:nvPr/>
        </p:nvSpPr>
        <p:spPr>
          <a:xfrm>
            <a:off x="5562600" y="3220875"/>
            <a:ext cx="661973" cy="512925"/>
          </a:xfrm>
          <a:prstGeom prst="triangle">
            <a:avLst/>
          </a:prstGeom>
          <a:noFill/>
          <a:ln w="22225" cap="flat" cmpd="sng" algn="ctr">
            <a:solidFill>
              <a:srgbClr val="FFC00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12" name="Arrow: Pentagon 11">
            <a:extLst>
              <a:ext uri="{FF2B5EF4-FFF2-40B4-BE49-F238E27FC236}">
                <a16:creationId xmlns:a16="http://schemas.microsoft.com/office/drawing/2014/main" xmlns="" id="{A6E22E9C-49ED-4D70-9AA0-EC9634D7F632}"/>
              </a:ext>
            </a:extLst>
          </p:cNvPr>
          <p:cNvSpPr/>
          <p:nvPr/>
        </p:nvSpPr>
        <p:spPr>
          <a:xfrm rot="16200000">
            <a:off x="2456887" y="3874537"/>
            <a:ext cx="295900" cy="193431"/>
          </a:xfrm>
          <a:prstGeom prst="homePlate">
            <a:avLst/>
          </a:prstGeom>
          <a:noFill/>
          <a:ln w="22225" cap="flat" cmpd="sng" algn="ctr">
            <a:solidFill>
              <a:srgbClr val="00B0F0"/>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kern="0">
              <a:solidFill>
                <a:srgbClr val="000000"/>
              </a:solidFill>
              <a:latin typeface="Calibri" pitchFamily="34" charset="0"/>
            </a:endParaRPr>
          </a:p>
        </p:txBody>
      </p:sp>
      <p:sp>
        <p:nvSpPr>
          <p:cNvPr id="13" name="Text Box 16">
            <a:extLst>
              <a:ext uri="{FF2B5EF4-FFF2-40B4-BE49-F238E27FC236}">
                <a16:creationId xmlns:a16="http://schemas.microsoft.com/office/drawing/2014/main" xmlns="" id="{26997A2D-3D27-4568-879C-8B11BEECFEED}"/>
              </a:ext>
            </a:extLst>
          </p:cNvPr>
          <p:cNvSpPr txBox="1">
            <a:spLocks noChangeArrowheads="1"/>
          </p:cNvSpPr>
          <p:nvPr/>
        </p:nvSpPr>
        <p:spPr bwMode="auto">
          <a:xfrm>
            <a:off x="292033" y="3971252"/>
            <a:ext cx="2193228" cy="400110"/>
          </a:xfrm>
          <a:prstGeom prst="rect">
            <a:avLst/>
          </a:prstGeom>
          <a:noFill/>
          <a:ln w="9525">
            <a:noFill/>
            <a:miter lim="800000"/>
            <a:headEnd/>
            <a:tailEnd/>
          </a:ln>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0F0"/>
                </a:solidFill>
                <a:effectLst>
                  <a:glow rad="76200">
                    <a:srgbClr val="000000">
                      <a:alpha val="60000"/>
                    </a:srgbClr>
                  </a:glow>
                </a:effectLst>
                <a:uLnTx/>
                <a:uFillTx/>
                <a:latin typeface="Calibri" pitchFamily="34" charset="0"/>
                <a:cs typeface="Calibri" pitchFamily="34" charset="0"/>
              </a:rPr>
              <a:t>Tel Dan Inscription</a:t>
            </a:r>
          </a:p>
        </p:txBody>
      </p:sp>
      <p:cxnSp>
        <p:nvCxnSpPr>
          <p:cNvPr id="15" name="Straight Arrow Connector 14">
            <a:extLst>
              <a:ext uri="{FF2B5EF4-FFF2-40B4-BE49-F238E27FC236}">
                <a16:creationId xmlns:a16="http://schemas.microsoft.com/office/drawing/2014/main" xmlns="" id="{C0F98170-CF27-4B91-85F1-823ECB41C0BF}"/>
              </a:ext>
            </a:extLst>
          </p:cNvPr>
          <p:cNvCxnSpPr/>
          <p:nvPr/>
        </p:nvCxnSpPr>
        <p:spPr>
          <a:xfrm>
            <a:off x="4191000" y="2906304"/>
            <a:ext cx="0" cy="314571"/>
          </a:xfrm>
          <a:prstGeom prst="straightConnector1">
            <a:avLst/>
          </a:prstGeom>
          <a:noFill/>
          <a:ln w="22225" cap="flat" cmpd="sng" algn="ctr">
            <a:solidFill>
              <a:srgbClr val="FFFFFF"/>
            </a:solidFill>
            <a:prstDash val="solid"/>
            <a:round/>
            <a:headEnd type="none" w="med" len="med"/>
            <a:tailEnd type="triangle" w="med" len="med"/>
          </a:ln>
          <a:effectLst>
            <a:glow rad="50800">
              <a:srgbClr val="000000">
                <a:alpha val="60000"/>
              </a:srgbClr>
            </a:glow>
            <a:outerShdw blurRad="40000" dist="20000" dir="5400000" rotWithShape="0">
              <a:srgbClr val="000000">
                <a:alpha val="38000"/>
              </a:srgbClr>
            </a:outerShdw>
          </a:effectLst>
        </p:spPr>
      </p:cxnSp>
    </p:spTree>
    <p:extLst>
      <p:ext uri="{BB962C8B-B14F-4D97-AF65-F5344CB8AC3E}">
        <p14:creationId xmlns:p14="http://schemas.microsoft.com/office/powerpoint/2010/main" val="1358797508"/>
      </p:ext>
    </p:extLst>
  </p:cSld>
  <p:clrMapOvr>
    <a:masterClrMapping/>
  </p:clrMapOvr>
</p:sld>
</file>

<file path=ppt/theme/theme1.xml><?xml version="1.0" encoding="utf-8"?>
<a:theme xmlns:a="http://schemas.openxmlformats.org/drawingml/2006/main" name="PhotoCompan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hotoCompanio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otoCompanion.potx" id="{156FBC7D-6AC8-4052-8D38-BB651D9D29B5}" vid="{07EA9D4B-09B1-4793-8212-CF3BEBDEEA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PhotoCompanion</Template>
  <TotalTime>11</TotalTime>
  <Words>6136</Words>
  <Application>Microsoft Office PowerPoint</Application>
  <PresentationFormat>On-screen Show (4:3)</PresentationFormat>
  <Paragraphs>567</Paragraphs>
  <Slides>77</Slides>
  <Notes>77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77</vt:i4>
      </vt:variant>
    </vt:vector>
  </HeadingPairs>
  <TitlesOfParts>
    <vt:vector size="80" baseType="lpstr">
      <vt:lpstr>Arial</vt:lpstr>
      <vt:lpstr>Calibri</vt:lpstr>
      <vt:lpstr>PhotoCompanion</vt:lpstr>
      <vt:lpstr>RUTH 4</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Boaz went up to the gate and sat down there</vt:lpstr>
      <vt:lpstr>The near kinsman of whom Boaz spoke of came by . . . “Turn aside, sit down here!”</vt:lpstr>
      <vt:lpstr>The near kinsman of whom Boaz spoke of came by . . . “Turn aside, sit down here!”</vt:lpstr>
      <vt:lpstr>The near kinsman of whom Boaz spoke of came by . . . “Turn aside, sit down here!”</vt:lpstr>
      <vt:lpstr>The near kinsman of whom Boaz spoke of came by . . . “Turn aside, sit down here!”</vt:lpstr>
      <vt:lpstr>He took ten men of the elders of the city, and said, “Sit down here.” So they sat down</vt:lpstr>
      <vt:lpstr>Naomi, who has come back from the country of Moab . . .</vt:lpstr>
      <vt:lpstr>Naomi, who has come back from the country of Moab . . .</vt:lpstr>
      <vt:lpstr>He said . . . “Naomi . . . is selling the parcel of land that belonged to our brother Elimelech”</vt:lpstr>
      <vt:lpstr>He said . . . “Naomi . . . is selling the parcel of land that belonged to our brother Elimelech”</vt:lpstr>
      <vt:lpstr>He said . . . “Naomi . . . is selling the parcel of land that belonged to our brother Elimelech”</vt:lpstr>
      <vt:lpstr>Buy it in the presence of those sitting here and in the presence of the elders of my people</vt:lpstr>
      <vt:lpstr>Buy it in the presence of those sitting here and in the presence of the elders of my people</vt:lpstr>
      <vt:lpstr>If you will redeem it, redeem it</vt:lpstr>
      <vt:lpstr>On the day you buy the field from the hand of Naomi, you must also acquire Ruth . . . the widow</vt:lpstr>
      <vt:lpstr>To raise up the name of the deceased upon his inheritance</vt:lpstr>
      <vt:lpstr>I cannot redeem it myself, lest I ruin my own inheritance</vt:lpstr>
      <vt:lpstr>To confirm any matter, a man drew off his sandal and gave it to his neighbor</vt:lpstr>
      <vt:lpstr>To confirm any matter, a man drew off his sandal and gave it to his neighbor</vt:lpstr>
      <vt:lpstr>So the kinsman said to Boaz, “Buy it for yourself.” And he drew off his sandal</vt:lpstr>
      <vt:lpstr>You are witnesses today that I have bought all that was Elimelech’s . . . from the hand of Naomi</vt:lpstr>
      <vt:lpstr>I have also bought Ruth . . . to be my wife, to raise up the name of the dead</vt:lpstr>
      <vt:lpstr>That the name of the dead may not be cut off . . . from the gate of his native place</vt:lpstr>
      <vt:lpstr>That the name of the dead may not be cut off . . . from the gate of his native place</vt:lpstr>
      <vt:lpstr>That the name of the dead may not be cut off . . . from the gate of his native place</vt:lpstr>
      <vt:lpstr>That the name of the dead may not be cut off . . . from the gate of his native place</vt:lpstr>
      <vt:lpstr>May Yahweh make the woman . . . like Rachel and Leah, who both built up the house of Israel</vt:lpstr>
      <vt:lpstr>May Yahweh make the woman . . . like Rachel and Leah, who both built up the house of Israel</vt:lpstr>
      <vt:lpstr>May Yahweh make the woman . . . like Rachel and Leah, who both built up the house of Israel</vt:lpstr>
      <vt:lpstr>May Yahweh make the woman . . . like Rachel and Leah, who both built up the house of Israel</vt:lpstr>
      <vt:lpstr>May you act worthily in Ephrathah and be famous in Bethlehem</vt:lpstr>
      <vt:lpstr>May you act worthily in Ephrathah and be famous in Bethlehem</vt:lpstr>
      <vt:lpstr>May you act worthily in Ephrathah and be famous in Bethlehem</vt:lpstr>
      <vt:lpstr>May you act worthily in Ephrathah and be famous in Bethlehem</vt:lpstr>
      <vt:lpstr>May you act worthily in Ephrathah and be famous in Bethlehem</vt:lpstr>
      <vt:lpstr>May you act worthily in Ephrathah and be famous in Bethlehem</vt:lpstr>
      <vt:lpstr>May you act worthily in Ephrathah and be famous in Bethlehem</vt:lpstr>
      <vt:lpstr>So Boaz took Ruth, and she became his wife</vt:lpstr>
      <vt:lpstr>So Boaz took Ruth, and she became his wife</vt:lpstr>
      <vt:lpstr>And Yahweh gave her conception, and she gave birth to a son</vt:lpstr>
      <vt:lpstr>The women said to Naomi, “Blessed be Yahweh, who has not left you without a redeemer”</vt:lpstr>
      <vt:lpstr>For your daughter-in-law who loves you, who is better than seven sons, has given birth to him</vt:lpstr>
      <vt:lpstr>And Naomi took the child and laid him on her lap</vt:lpstr>
      <vt:lpstr>And Naomi took the child and laid him on her lap</vt:lpstr>
      <vt:lpstr>And Naomi took the child and laid him on her lap</vt:lpstr>
      <vt:lpstr>The neighbor women gave him a name . . . they called his name Obed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He is the father of Jesse, the father of David</vt:lpstr>
      <vt:lpstr>Now these are the generations of Perez</vt:lpstr>
      <vt:lpstr>He is the father of Jesse, the father of David</vt:lpstr>
    </vt:vector>
  </TitlesOfParts>
  <Company>BiblePlaces.com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Ruth 4, Photo Companion to the Bible</dc:title>
  <dc:subject>Photo Companion to the Bible</dc:subject>
  <dc:creator>BiblePlaces.com</dc:creator>
  <cp:lastModifiedBy>Charity Udd</cp:lastModifiedBy>
  <cp:revision>4</cp:revision>
  <dcterms:created xsi:type="dcterms:W3CDTF">2019-10-09T03:48:23Z</dcterms:created>
  <dcterms:modified xsi:type="dcterms:W3CDTF">2022-03-05T21:53:46Z</dcterms:modified>
</cp:coreProperties>
</file>