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109"/>
  </p:notesMasterIdLst>
  <p:sldIdLst>
    <p:sldId id="393" r:id="rId2"/>
    <p:sldId id="394" r:id="rId3"/>
    <p:sldId id="395" r:id="rId4"/>
    <p:sldId id="293" r:id="rId5"/>
    <p:sldId id="294" r:id="rId6"/>
    <p:sldId id="295" r:id="rId7"/>
    <p:sldId id="296" r:id="rId8"/>
    <p:sldId id="297" r:id="rId9"/>
    <p:sldId id="388" r:id="rId10"/>
    <p:sldId id="298" r:id="rId11"/>
    <p:sldId id="299" r:id="rId12"/>
    <p:sldId id="300" r:id="rId13"/>
    <p:sldId id="301" r:id="rId14"/>
    <p:sldId id="391" r:id="rId15"/>
    <p:sldId id="302" r:id="rId16"/>
    <p:sldId id="303" r:id="rId17"/>
    <p:sldId id="396" r:id="rId18"/>
    <p:sldId id="397" r:id="rId19"/>
    <p:sldId id="398" r:id="rId20"/>
    <p:sldId id="305" r:id="rId21"/>
    <p:sldId id="306" r:id="rId22"/>
    <p:sldId id="307" r:id="rId23"/>
    <p:sldId id="308" r:id="rId24"/>
    <p:sldId id="309" r:id="rId25"/>
    <p:sldId id="310" r:id="rId26"/>
    <p:sldId id="311" r:id="rId27"/>
    <p:sldId id="312" r:id="rId28"/>
    <p:sldId id="313" r:id="rId29"/>
    <p:sldId id="314" r:id="rId30"/>
    <p:sldId id="315" r:id="rId31"/>
    <p:sldId id="316" r:id="rId32"/>
    <p:sldId id="317" r:id="rId33"/>
    <p:sldId id="318" r:id="rId34"/>
    <p:sldId id="319" r:id="rId35"/>
    <p:sldId id="320" r:id="rId36"/>
    <p:sldId id="321" r:id="rId37"/>
    <p:sldId id="322" r:id="rId38"/>
    <p:sldId id="323" r:id="rId39"/>
    <p:sldId id="324" r:id="rId40"/>
    <p:sldId id="325" r:id="rId41"/>
    <p:sldId id="326" r:id="rId42"/>
    <p:sldId id="327" r:id="rId43"/>
    <p:sldId id="328" r:id="rId44"/>
    <p:sldId id="329" r:id="rId45"/>
    <p:sldId id="330" r:id="rId46"/>
    <p:sldId id="331" r:id="rId47"/>
    <p:sldId id="332" r:id="rId48"/>
    <p:sldId id="333" r:id="rId49"/>
    <p:sldId id="334" r:id="rId50"/>
    <p:sldId id="335" r:id="rId51"/>
    <p:sldId id="336" r:id="rId52"/>
    <p:sldId id="337" r:id="rId53"/>
    <p:sldId id="338" r:id="rId54"/>
    <p:sldId id="339" r:id="rId55"/>
    <p:sldId id="340" r:id="rId56"/>
    <p:sldId id="341" r:id="rId57"/>
    <p:sldId id="342" r:id="rId58"/>
    <p:sldId id="343" r:id="rId59"/>
    <p:sldId id="344" r:id="rId60"/>
    <p:sldId id="345" r:id="rId61"/>
    <p:sldId id="346" r:id="rId62"/>
    <p:sldId id="390" r:id="rId63"/>
    <p:sldId id="347" r:id="rId64"/>
    <p:sldId id="348" r:id="rId65"/>
    <p:sldId id="349" r:id="rId66"/>
    <p:sldId id="350" r:id="rId67"/>
    <p:sldId id="351" r:id="rId68"/>
    <p:sldId id="352" r:id="rId69"/>
    <p:sldId id="353" r:id="rId70"/>
    <p:sldId id="389" r:id="rId71"/>
    <p:sldId id="354" r:id="rId72"/>
    <p:sldId id="355" r:id="rId73"/>
    <p:sldId id="356" r:id="rId74"/>
    <p:sldId id="357" r:id="rId75"/>
    <p:sldId id="358" r:id="rId76"/>
    <p:sldId id="359" r:id="rId77"/>
    <p:sldId id="392" r:id="rId78"/>
    <p:sldId id="360" r:id="rId79"/>
    <p:sldId id="361" r:id="rId80"/>
    <p:sldId id="362" r:id="rId81"/>
    <p:sldId id="363" r:id="rId82"/>
    <p:sldId id="364" r:id="rId83"/>
    <p:sldId id="365" r:id="rId84"/>
    <p:sldId id="366" r:id="rId85"/>
    <p:sldId id="367" r:id="rId86"/>
    <p:sldId id="368" r:id="rId87"/>
    <p:sldId id="369" r:id="rId88"/>
    <p:sldId id="370" r:id="rId89"/>
    <p:sldId id="371" r:id="rId90"/>
    <p:sldId id="372" r:id="rId91"/>
    <p:sldId id="373" r:id="rId92"/>
    <p:sldId id="374" r:id="rId93"/>
    <p:sldId id="375" r:id="rId94"/>
    <p:sldId id="376" r:id="rId95"/>
    <p:sldId id="377" r:id="rId96"/>
    <p:sldId id="378" r:id="rId97"/>
    <p:sldId id="399" r:id="rId98"/>
    <p:sldId id="379" r:id="rId99"/>
    <p:sldId id="400" r:id="rId100"/>
    <p:sldId id="380" r:id="rId101"/>
    <p:sldId id="381" r:id="rId102"/>
    <p:sldId id="382" r:id="rId103"/>
    <p:sldId id="383" r:id="rId104"/>
    <p:sldId id="384" r:id="rId105"/>
    <p:sldId id="385" r:id="rId106"/>
    <p:sldId id="386" r:id="rId107"/>
    <p:sldId id="387" r:id="rId10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10000"/>
    <a:srgbClr val="FEFFFF"/>
    <a:srgbClr val="FEFF00"/>
    <a:srgbClr val="FFFFFF"/>
    <a:srgbClr val="000000"/>
    <a:srgbClr val="CC00CC"/>
    <a:srgbClr val="08080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005" autoAdjust="0"/>
    <p:restoredTop sz="82256" autoAdjust="0"/>
  </p:normalViewPr>
  <p:slideViewPr>
    <p:cSldViewPr>
      <p:cViewPr varScale="1">
        <p:scale>
          <a:sx n="81" d="100"/>
          <a:sy n="81" d="100"/>
        </p:scale>
        <p:origin x="942" y="42"/>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20148"/>
    </p:cViewPr>
  </p:sorterViewPr>
  <p:notesViewPr>
    <p:cSldViewPr>
      <p:cViewPr>
        <p:scale>
          <a:sx n="100" d="100"/>
          <a:sy n="100" d="100"/>
        </p:scale>
        <p:origin x="1806" y="-264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07" Type="http://schemas.openxmlformats.org/officeDocument/2006/relationships/slide" Target="slides/slide106.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microsoft.com/office/2016/11/relationships/changesInfo" Target="changesInfos/changesInfo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notesMaster" Target="notesMasters/notesMaster1.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even Anderson" userId="b9d6594948bca552" providerId="LiveId" clId="{434340BA-7B08-49CF-968D-663AA54B175B}"/>
    <pc:docChg chg="modSld">
      <pc:chgData name="Steven Anderson" userId="b9d6594948bca552" providerId="LiveId" clId="{434340BA-7B08-49CF-968D-663AA54B175B}" dt="2021-10-28T19:29:51.228" v="0" actId="6549"/>
      <pc:docMkLst>
        <pc:docMk/>
      </pc:docMkLst>
      <pc:sldChg chg="modSp mod">
        <pc:chgData name="Steven Anderson" userId="b9d6594948bca552" providerId="LiveId" clId="{434340BA-7B08-49CF-968D-663AA54B175B}" dt="2021-10-28T19:29:51.228" v="0" actId="6549"/>
        <pc:sldMkLst>
          <pc:docMk/>
          <pc:sldMk cId="851965692" sldId="370"/>
        </pc:sldMkLst>
        <pc:spChg chg="mod">
          <ac:chgData name="Steven Anderson" userId="b9d6594948bca552" providerId="LiveId" clId="{434340BA-7B08-49CF-968D-663AA54B175B}" dt="2021-10-28T19:29:51.228" v="0" actId="6549"/>
          <ac:spMkLst>
            <pc:docMk/>
            <pc:sldMk cId="851965692" sldId="370"/>
            <ac:spMk id="3"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AECCC14-810E-455D-A119-B200546DAE01}" type="datetimeFigureOut">
              <a:rPr lang="en-US" smtClean="0"/>
              <a:t>10/28/2021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E4946A3-FD68-4E77-9DEF-1E7536A4AD96}" type="slidenum">
              <a:rPr lang="en-US" smtClean="0"/>
              <a:t>‹#›</a:t>
            </a:fld>
            <a:endParaRPr lang="en-US"/>
          </a:p>
        </p:txBody>
      </p:sp>
    </p:spTree>
    <p:extLst>
      <p:ext uri="{BB962C8B-B14F-4D97-AF65-F5344CB8AC3E}">
        <p14:creationId xmlns:p14="http://schemas.microsoft.com/office/powerpoint/2010/main" val="31379587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kern="1200" dirty="0">
                <a:solidFill>
                  <a:schemeClr val="tx1"/>
                </a:solidFill>
                <a:effectLst/>
                <a:latin typeface="+mn-lt"/>
                <a:ea typeface="+mn-ea"/>
                <a:cs typeface="+mn-cs"/>
              </a:rPr>
              <a:t>The </a:t>
            </a:r>
            <a:r>
              <a:rPr lang="en-US" sz="1100" i="1" kern="1200" dirty="0">
                <a:solidFill>
                  <a:schemeClr val="tx1"/>
                </a:solidFill>
                <a:effectLst/>
                <a:latin typeface="+mn-lt"/>
                <a:ea typeface="+mn-ea"/>
                <a:cs typeface="+mn-cs"/>
              </a:rPr>
              <a:t>Photo Companion to the Bible</a:t>
            </a:r>
            <a:r>
              <a:rPr lang="en-US" sz="1100" kern="1200" dirty="0">
                <a:solidFill>
                  <a:schemeClr val="tx1"/>
                </a:solidFill>
                <a:effectLst/>
                <a:latin typeface="+mn-lt"/>
                <a:ea typeface="+mn-ea"/>
                <a:cs typeface="+mn-cs"/>
              </a:rPr>
              <a:t> is an image-rich resource for Bible students, teachers, and researchers. Just as a librarian stocks the shelves with as many relevant materials as possible, so we have tried to provide a broad selection of images. We do not expect many situations where someone will need, desire, or even approve of every image, but our goal is that you will find in this “library” whatever it is you are looking for. </a:t>
            </a:r>
          </a:p>
          <a:p>
            <a:endParaRPr lang="en-US" sz="1100" kern="1200" dirty="0">
              <a:solidFill>
                <a:schemeClr val="tx1"/>
              </a:solidFill>
              <a:effectLst/>
              <a:latin typeface="+mn-lt"/>
              <a:ea typeface="+mn-ea"/>
              <a:cs typeface="+mn-cs"/>
            </a:endParaRPr>
          </a:p>
          <a:p>
            <a:pPr rtl="0"/>
            <a:r>
              <a:rPr lang="en-US" sz="1100" b="1" kern="1200" dirty="0">
                <a:solidFill>
                  <a:schemeClr val="tx1"/>
                </a:solidFill>
                <a:effectLst/>
                <a:latin typeface="+mn-lt"/>
                <a:ea typeface="+mn-ea"/>
                <a:cs typeface="+mn-cs"/>
              </a:rPr>
              <a:t>Credits:</a:t>
            </a:r>
            <a:r>
              <a:rPr lang="en-US" sz="1100" kern="1200" dirty="0">
                <a:solidFill>
                  <a:schemeClr val="tx1"/>
                </a:solidFill>
                <a:effectLst/>
                <a:latin typeface="+mn-lt"/>
                <a:ea typeface="+mn-ea"/>
                <a:cs typeface="+mn-cs"/>
              </a:rPr>
              <a:t> The primary creators of this presentation are Todd Bolen, Steven D. Anderson, Chris McKinny, and A.D. Riddle. The photographs have an individual file code which usually includes the initials of the photographer. Other images have additional credit or source information.</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Updates:</a:t>
            </a:r>
            <a:r>
              <a:rPr lang="en-US" sz="1100" kern="1200" dirty="0">
                <a:solidFill>
                  <a:schemeClr val="tx1"/>
                </a:solidFill>
                <a:effectLst/>
                <a:latin typeface="+mn-lt"/>
                <a:ea typeface="+mn-ea"/>
                <a:cs typeface="+mn-cs"/>
              </a:rPr>
              <a:t> We plan to update this collection as we are able. We welcome your suggestions for improving this resource (photocompanion@bibleplaces.com). If you have purchased the Ruth volume, you may access the most recent version of the Ruth presentations at this private link: http://www.BiblePlaces.com/PCB-Ruth-updates30150/</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Copyright:</a:t>
            </a:r>
            <a:r>
              <a:rPr lang="en-US" sz="1100" kern="1200" dirty="0">
                <a:solidFill>
                  <a:schemeClr val="tx1"/>
                </a:solidFill>
                <a:effectLst/>
                <a:latin typeface="+mn-lt"/>
                <a:ea typeface="+mn-ea"/>
                <a:cs typeface="+mn-cs"/>
              </a:rPr>
              <a:t> This photo collection is protected by copyright law and may not be distributed without written permission from BiblePlaces.com. Slide notes should be treated as any other copyrighted written material, with credit given when quoting from these notes.</a:t>
            </a:r>
          </a:p>
          <a:p>
            <a:endParaRPr lang="en-US" sz="1100" kern="1200" dirty="0">
              <a:solidFill>
                <a:schemeClr val="tx1"/>
              </a:solidFill>
              <a:effectLst/>
              <a:latin typeface="+mn-lt"/>
              <a:ea typeface="+mn-ea"/>
              <a:cs typeface="+mn-cs"/>
            </a:endParaRPr>
          </a:p>
          <a:p>
            <a:r>
              <a:rPr lang="en-US" sz="1100" kern="1200" dirty="0">
                <a:solidFill>
                  <a:schemeClr val="tx1"/>
                </a:solidFill>
                <a:effectLst/>
                <a:latin typeface="+mn-lt"/>
                <a:ea typeface="+mn-ea"/>
                <a:cs typeface="+mn-cs"/>
              </a:rPr>
              <a:t>For more information, see our complete “Introduction to the </a:t>
            </a:r>
            <a:r>
              <a:rPr lang="en-US" sz="1100" i="1" kern="1200" dirty="0">
                <a:solidFill>
                  <a:schemeClr val="tx1"/>
                </a:solidFill>
                <a:effectLst/>
                <a:latin typeface="+mn-lt"/>
                <a:ea typeface="+mn-ea"/>
                <a:cs typeface="+mn-cs"/>
              </a:rPr>
              <a:t>Photo Companion to the Bible</a:t>
            </a:r>
            <a:r>
              <a:rPr lang="en-US" sz="1100" kern="1200" dirty="0">
                <a:solidFill>
                  <a:schemeClr val="tx1"/>
                </a:solidFill>
                <a:effectLst/>
                <a:latin typeface="+mn-lt"/>
                <a:ea typeface="+mn-ea"/>
                <a:cs typeface="+mn-cs"/>
              </a:rPr>
              <a:t>” online at http://www.BiblePlaces.com/Intro-Photo-Companion-Bible/. Here you will find more information about photo selection, explanatory notes, Bible translation, credit information, and copyright allowances. </a:t>
            </a:r>
          </a:p>
        </p:txBody>
      </p:sp>
      <p:sp>
        <p:nvSpPr>
          <p:cNvPr id="4" name="Slide Number Placeholder 3"/>
          <p:cNvSpPr>
            <a:spLocks noGrp="1"/>
          </p:cNvSpPr>
          <p:nvPr>
            <p:ph type="sldNum" sz="quarter" idx="10"/>
          </p:nvPr>
        </p:nvSpPr>
        <p:spPr/>
        <p:txBody>
          <a:bodyPr/>
          <a:lstStyle/>
          <a:p>
            <a:fld id="{4E4946A3-FD68-4E77-9DEF-1E7536A4AD96}" type="slidenum">
              <a:rPr lang="en-US" smtClean="0"/>
              <a:t>1</a:t>
            </a:fld>
            <a:endParaRPr lang="en-US"/>
          </a:p>
        </p:txBody>
      </p:sp>
    </p:spTree>
    <p:extLst>
      <p:ext uri="{BB962C8B-B14F-4D97-AF65-F5344CB8AC3E}">
        <p14:creationId xmlns:p14="http://schemas.microsoft.com/office/powerpoint/2010/main" val="304714626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10</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sz="1200" b="0" i="0" kern="1200" dirty="0">
                <a:solidFill>
                  <a:schemeClr val="tx1"/>
                </a:solidFill>
                <a:effectLst/>
                <a:latin typeface="+mn-lt"/>
                <a:ea typeface="+mn-ea"/>
                <a:cs typeface="+mn-cs"/>
              </a:rPr>
              <a:t>This</a:t>
            </a:r>
            <a:r>
              <a:rPr lang="en-US" sz="1200" b="0" i="0" kern="1200" baseline="0" dirty="0">
                <a:solidFill>
                  <a:schemeClr val="tx1"/>
                </a:solidFill>
                <a:effectLst/>
                <a:latin typeface="+mn-lt"/>
                <a:ea typeface="+mn-ea"/>
                <a:cs typeface="+mn-cs"/>
              </a:rPr>
              <a:t> American Colony photograph was taken </a:t>
            </a:r>
            <a:r>
              <a:rPr lang="en-US" sz="1200" b="0" i="0" kern="1200" dirty="0">
                <a:solidFill>
                  <a:schemeClr val="tx1"/>
                </a:solidFill>
                <a:effectLst/>
                <a:latin typeface="+mn-lt"/>
                <a:ea typeface="+mn-ea"/>
                <a:cs typeface="+mn-cs"/>
              </a:rPr>
              <a:t>between 1898 and 1946, probably on the outskirts of Bethlehem.</a:t>
            </a:r>
          </a:p>
          <a:p>
            <a:endParaRPr lang="en-US" sz="1200" b="0" i="0" kern="1200" dirty="0">
              <a:solidFill>
                <a:schemeClr val="tx1"/>
              </a:solidFill>
              <a:effectLst/>
              <a:latin typeface="+mn-lt"/>
              <a:ea typeface="+mn-ea"/>
              <a:cs typeface="+mn-cs"/>
            </a:endParaRPr>
          </a:p>
          <a:p>
            <a:r>
              <a:rPr lang="en-US" sz="1200" dirty="0"/>
              <a:t>mat10135</a:t>
            </a:r>
            <a:endParaRPr lang="en-US" dirty="0"/>
          </a:p>
        </p:txBody>
      </p:sp>
    </p:spTree>
    <p:extLst>
      <p:ext uri="{BB962C8B-B14F-4D97-AF65-F5344CB8AC3E}">
        <p14:creationId xmlns:p14="http://schemas.microsoft.com/office/powerpoint/2010/main" val="1198191345"/>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100</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sz="1200" b="0" i="0" kern="1200" dirty="0">
                <a:solidFill>
                  <a:schemeClr val="tx1"/>
                </a:solidFill>
                <a:effectLst/>
                <a:latin typeface="+mn-lt"/>
                <a:ea typeface="+mn-ea"/>
                <a:cs typeface="+mn-cs"/>
              </a:rPr>
              <a:t>This</a:t>
            </a:r>
            <a:r>
              <a:rPr lang="en-US" sz="1200" b="0" i="0" kern="1200" baseline="0" dirty="0">
                <a:solidFill>
                  <a:schemeClr val="tx1"/>
                </a:solidFill>
                <a:effectLst/>
                <a:latin typeface="+mn-lt"/>
                <a:ea typeface="+mn-ea"/>
                <a:cs typeface="+mn-cs"/>
              </a:rPr>
              <a:t> American Colony photograph was taken </a:t>
            </a:r>
            <a:r>
              <a:rPr lang="en-US" sz="1200" b="0" i="0" kern="1200" dirty="0">
                <a:solidFill>
                  <a:schemeClr val="tx1"/>
                </a:solidFill>
                <a:effectLst/>
                <a:latin typeface="+mn-lt"/>
                <a:ea typeface="+mn-ea"/>
                <a:cs typeface="+mn-cs"/>
              </a:rPr>
              <a:t>between 1898 and 1946.</a:t>
            </a:r>
          </a:p>
          <a:p>
            <a:endParaRPr lang="en-US" sz="1200" b="0" i="0" kern="1200" dirty="0">
              <a:solidFill>
                <a:schemeClr val="tx1"/>
              </a:solidFill>
              <a:effectLst/>
              <a:latin typeface="+mn-lt"/>
              <a:ea typeface="+mn-ea"/>
              <a:cs typeface="+mn-cs"/>
            </a:endParaRPr>
          </a:p>
          <a:p>
            <a:r>
              <a:rPr lang="en-US" sz="1200" dirty="0"/>
              <a:t>mat10131</a:t>
            </a:r>
            <a:endParaRPr lang="en-US" dirty="0"/>
          </a:p>
        </p:txBody>
      </p:sp>
    </p:spTree>
    <p:extLst>
      <p:ext uri="{BB962C8B-B14F-4D97-AF65-F5344CB8AC3E}">
        <p14:creationId xmlns:p14="http://schemas.microsoft.com/office/powerpoint/2010/main" val="4288537144"/>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101</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sz="1200" b="0" i="0" kern="1200" dirty="0">
                <a:solidFill>
                  <a:schemeClr val="tx1"/>
                </a:solidFill>
                <a:effectLst/>
                <a:latin typeface="+mn-lt"/>
                <a:ea typeface="+mn-ea"/>
                <a:cs typeface="+mn-cs"/>
              </a:rPr>
              <a:t>This</a:t>
            </a:r>
            <a:r>
              <a:rPr lang="en-US" sz="1200" b="0" i="0" kern="1200" baseline="0" dirty="0">
                <a:solidFill>
                  <a:schemeClr val="tx1"/>
                </a:solidFill>
                <a:effectLst/>
                <a:latin typeface="+mn-lt"/>
                <a:ea typeface="+mn-ea"/>
                <a:cs typeface="+mn-cs"/>
              </a:rPr>
              <a:t> American Colony photograph was taken </a:t>
            </a:r>
            <a:r>
              <a:rPr lang="en-US" sz="1200" b="0" i="0" kern="1200" dirty="0">
                <a:solidFill>
                  <a:schemeClr val="tx1"/>
                </a:solidFill>
                <a:effectLst/>
                <a:latin typeface="+mn-lt"/>
                <a:ea typeface="+mn-ea"/>
                <a:cs typeface="+mn-cs"/>
              </a:rPr>
              <a:t>between 1898 and 1946.</a:t>
            </a:r>
          </a:p>
          <a:p>
            <a:endParaRPr lang="en-US" sz="1200" b="0" i="0" kern="1200" dirty="0">
              <a:solidFill>
                <a:schemeClr val="tx1"/>
              </a:solidFill>
              <a:effectLst/>
              <a:latin typeface="+mn-lt"/>
              <a:ea typeface="+mn-ea"/>
              <a:cs typeface="+mn-cs"/>
            </a:endParaRPr>
          </a:p>
          <a:p>
            <a:r>
              <a:rPr lang="en-US" sz="1200" dirty="0"/>
              <a:t>mat10151</a:t>
            </a:r>
            <a:endParaRPr lang="en-US" dirty="0"/>
          </a:p>
        </p:txBody>
      </p:sp>
    </p:spTree>
    <p:extLst>
      <p:ext uri="{BB962C8B-B14F-4D97-AF65-F5344CB8AC3E}">
        <p14:creationId xmlns:p14="http://schemas.microsoft.com/office/powerpoint/2010/main" val="3173991978"/>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figurine head was photographed</a:t>
            </a:r>
            <a:r>
              <a:rPr lang="en-US" baseline="0" dirty="0"/>
              <a:t> at the </a:t>
            </a:r>
            <a:r>
              <a:rPr lang="en-US" dirty="0"/>
              <a:t>Hecht Museum</a:t>
            </a:r>
            <a:r>
              <a:rPr lang="en-US" baseline="0" dirty="0"/>
              <a:t> at the University of </a:t>
            </a:r>
            <a:r>
              <a:rPr lang="en-US" dirty="0"/>
              <a:t>Haifa.</a:t>
            </a:r>
          </a:p>
          <a:p>
            <a:endParaRPr lang="en-US" dirty="0"/>
          </a:p>
          <a:p>
            <a:r>
              <a:rPr lang="en-US" dirty="0"/>
              <a:t>cm17062708363</a:t>
            </a:r>
          </a:p>
        </p:txBody>
      </p:sp>
      <p:sp>
        <p:nvSpPr>
          <p:cNvPr id="4" name="Slide Number Placeholder 3"/>
          <p:cNvSpPr>
            <a:spLocks noGrp="1"/>
          </p:cNvSpPr>
          <p:nvPr>
            <p:ph type="sldNum" sz="quarter" idx="10"/>
          </p:nvPr>
        </p:nvSpPr>
        <p:spPr/>
        <p:txBody>
          <a:bodyPr/>
          <a:lstStyle/>
          <a:p>
            <a:fld id="{4E4946A3-FD68-4E77-9DEF-1E7536A4AD96}" type="slidenum">
              <a:rPr lang="en-US" smtClean="0"/>
              <a:t>102</a:t>
            </a:fld>
            <a:endParaRPr lang="en-US"/>
          </a:p>
        </p:txBody>
      </p:sp>
    </p:spTree>
    <p:extLst>
      <p:ext uri="{BB962C8B-B14F-4D97-AF65-F5344CB8AC3E}">
        <p14:creationId xmlns:p14="http://schemas.microsoft.com/office/powerpoint/2010/main" val="1211016375"/>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a:t>
            </a:r>
            <a:r>
              <a:rPr lang="en-US" sz="1200" b="0" i="0" kern="1200" baseline="0" dirty="0">
                <a:solidFill>
                  <a:schemeClr val="tx1"/>
                </a:solidFill>
                <a:effectLst/>
                <a:latin typeface="+mn-lt"/>
                <a:ea typeface="+mn-ea"/>
                <a:cs typeface="+mn-cs"/>
              </a:rPr>
              <a:t> American Colony photograph was taken between </a:t>
            </a:r>
            <a:r>
              <a:rPr lang="en-US" sz="1200" b="0" i="0" kern="1200" dirty="0">
                <a:solidFill>
                  <a:schemeClr val="tx1"/>
                </a:solidFill>
                <a:effectLst/>
                <a:latin typeface="+mn-lt"/>
                <a:ea typeface="+mn-ea"/>
                <a:cs typeface="+mn-cs"/>
              </a:rPr>
              <a:t>1900 and 1920.</a:t>
            </a:r>
            <a:endParaRPr lang="en-US" sz="1200" b="0" i="0" kern="1200" baseline="0" dirty="0">
              <a:solidFill>
                <a:schemeClr val="tx1"/>
              </a:solidFill>
              <a:effectLst/>
              <a:latin typeface="+mn-lt"/>
              <a:ea typeface="+mn-ea"/>
              <a:cs typeface="+mn-cs"/>
            </a:endParaRPr>
          </a:p>
          <a:p>
            <a:endParaRPr lang="en-US" sz="1200" b="0" i="0" kern="1200" baseline="0" dirty="0">
              <a:solidFill>
                <a:schemeClr val="tx1"/>
              </a:solidFill>
              <a:effectLst/>
              <a:latin typeface="+mn-lt"/>
              <a:ea typeface="+mn-ea"/>
              <a:cs typeface="+mn-cs"/>
            </a:endParaRPr>
          </a:p>
          <a:p>
            <a:r>
              <a:rPr lang="en-US" dirty="0"/>
              <a:t>mat01341</a:t>
            </a:r>
          </a:p>
        </p:txBody>
      </p:sp>
      <p:sp>
        <p:nvSpPr>
          <p:cNvPr id="4" name="Slide Number Placeholder 3"/>
          <p:cNvSpPr>
            <a:spLocks noGrp="1"/>
          </p:cNvSpPr>
          <p:nvPr>
            <p:ph type="sldNum" sz="quarter" idx="10"/>
          </p:nvPr>
        </p:nvSpPr>
        <p:spPr/>
        <p:txBody>
          <a:bodyPr/>
          <a:lstStyle/>
          <a:p>
            <a:fld id="{4E4946A3-FD68-4E77-9DEF-1E7536A4AD96}" type="slidenum">
              <a:rPr lang="en-US" smtClean="0"/>
              <a:t>103</a:t>
            </a:fld>
            <a:endParaRPr lang="en-US"/>
          </a:p>
        </p:txBody>
      </p:sp>
    </p:spTree>
    <p:extLst>
      <p:ext uri="{BB962C8B-B14F-4D97-AF65-F5344CB8AC3E}">
        <p14:creationId xmlns:p14="http://schemas.microsoft.com/office/powerpoint/2010/main" val="3645550147"/>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a:t>
            </a:r>
            <a:r>
              <a:rPr lang="en-US" sz="1200" b="0" i="0" kern="1200" baseline="0" dirty="0">
                <a:solidFill>
                  <a:schemeClr val="tx1"/>
                </a:solidFill>
                <a:effectLst/>
                <a:latin typeface="+mn-lt"/>
                <a:ea typeface="+mn-ea"/>
                <a:cs typeface="+mn-cs"/>
              </a:rPr>
              <a:t> American Colony photograph was taken </a:t>
            </a:r>
            <a:r>
              <a:rPr lang="en-US" sz="1200" b="0" i="0" kern="1200" dirty="0">
                <a:solidFill>
                  <a:schemeClr val="tx1"/>
                </a:solidFill>
                <a:effectLst/>
                <a:latin typeface="+mn-lt"/>
                <a:ea typeface="+mn-ea"/>
                <a:cs typeface="+mn-cs"/>
              </a:rPr>
              <a:t>between 1898 and 1946.</a:t>
            </a:r>
            <a:r>
              <a:rPr lang="en-US" sz="1200" b="0" i="0" kern="1200" baseline="0" dirty="0">
                <a:solidFill>
                  <a:schemeClr val="tx1"/>
                </a:solidFill>
                <a:effectLst/>
                <a:latin typeface="+mn-lt"/>
                <a:ea typeface="+mn-ea"/>
                <a:cs typeface="+mn-cs"/>
              </a:rPr>
              <a:t> </a:t>
            </a:r>
          </a:p>
          <a:p>
            <a:endParaRPr lang="en-US" sz="1200" b="0" i="0" kern="1200" baseline="0" dirty="0">
              <a:solidFill>
                <a:schemeClr val="tx1"/>
              </a:solidFill>
              <a:effectLst/>
              <a:latin typeface="+mn-lt"/>
              <a:ea typeface="+mn-ea"/>
              <a:cs typeface="+mn-cs"/>
            </a:endParaRPr>
          </a:p>
          <a:p>
            <a:r>
              <a:rPr lang="en-US" dirty="0"/>
              <a:t>mat10138</a:t>
            </a:r>
          </a:p>
        </p:txBody>
      </p:sp>
      <p:sp>
        <p:nvSpPr>
          <p:cNvPr id="4" name="Slide Number Placeholder 3"/>
          <p:cNvSpPr>
            <a:spLocks noGrp="1"/>
          </p:cNvSpPr>
          <p:nvPr>
            <p:ph type="sldNum" sz="quarter" idx="10"/>
          </p:nvPr>
        </p:nvSpPr>
        <p:spPr/>
        <p:txBody>
          <a:bodyPr/>
          <a:lstStyle/>
          <a:p>
            <a:fld id="{4E4946A3-FD68-4E77-9DEF-1E7536A4AD96}" type="slidenum">
              <a:rPr lang="en-US" smtClean="0"/>
              <a:t>104</a:t>
            </a:fld>
            <a:endParaRPr lang="en-US"/>
          </a:p>
        </p:txBody>
      </p:sp>
    </p:spTree>
    <p:extLst>
      <p:ext uri="{BB962C8B-B14F-4D97-AF65-F5344CB8AC3E}">
        <p14:creationId xmlns:p14="http://schemas.microsoft.com/office/powerpoint/2010/main" val="1762110794"/>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105</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sz="1200" b="0" i="0" kern="1200" dirty="0">
                <a:solidFill>
                  <a:schemeClr val="tx1"/>
                </a:solidFill>
                <a:effectLst/>
                <a:latin typeface="+mn-lt"/>
                <a:ea typeface="+mn-ea"/>
                <a:cs typeface="+mn-cs"/>
              </a:rPr>
              <a:t>This</a:t>
            </a:r>
            <a:r>
              <a:rPr lang="en-US" sz="1200" b="0" i="0" kern="1200" baseline="0" dirty="0">
                <a:solidFill>
                  <a:schemeClr val="tx1"/>
                </a:solidFill>
                <a:effectLst/>
                <a:latin typeface="+mn-lt"/>
                <a:ea typeface="+mn-ea"/>
                <a:cs typeface="+mn-cs"/>
              </a:rPr>
              <a:t> American Colony photograph was taken </a:t>
            </a:r>
            <a:r>
              <a:rPr lang="en-US" sz="1200" b="0" i="0" kern="1200" dirty="0">
                <a:solidFill>
                  <a:schemeClr val="tx1"/>
                </a:solidFill>
                <a:effectLst/>
                <a:latin typeface="+mn-lt"/>
                <a:ea typeface="+mn-ea"/>
                <a:cs typeface="+mn-cs"/>
              </a:rPr>
              <a:t>between 1925 and 1946.</a:t>
            </a:r>
          </a:p>
          <a:p>
            <a:endParaRPr lang="en-US" sz="1200" b="0" i="0" kern="1200" dirty="0">
              <a:solidFill>
                <a:schemeClr val="tx1"/>
              </a:solidFill>
              <a:effectLst/>
              <a:latin typeface="+mn-lt"/>
              <a:ea typeface="+mn-ea"/>
              <a:cs typeface="+mn-cs"/>
            </a:endParaRPr>
          </a:p>
          <a:p>
            <a:r>
              <a:rPr lang="en-US" sz="1200" dirty="0"/>
              <a:t>mat14348</a:t>
            </a:r>
            <a:endParaRPr lang="en-US" dirty="0"/>
          </a:p>
        </p:txBody>
      </p:sp>
    </p:spTree>
    <p:extLst>
      <p:ext uri="{BB962C8B-B14F-4D97-AF65-F5344CB8AC3E}">
        <p14:creationId xmlns:p14="http://schemas.microsoft.com/office/powerpoint/2010/main" val="1281951834"/>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106</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sz="1200" dirty="0" err="1"/>
              <a:t>Lebonah</a:t>
            </a:r>
            <a:r>
              <a:rPr lang="en-US" sz="1200" dirty="0"/>
              <a:t> is in the hill country north of Shiloh.</a:t>
            </a:r>
          </a:p>
          <a:p>
            <a:endParaRPr lang="en-US" sz="1200" dirty="0"/>
          </a:p>
          <a:p>
            <a:r>
              <a:rPr lang="en-US" sz="1200" dirty="0"/>
              <a:t>tb051207350</a:t>
            </a:r>
            <a:endParaRPr lang="en-US" dirty="0"/>
          </a:p>
        </p:txBody>
      </p:sp>
    </p:spTree>
    <p:extLst>
      <p:ext uri="{BB962C8B-B14F-4D97-AF65-F5344CB8AC3E}">
        <p14:creationId xmlns:p14="http://schemas.microsoft.com/office/powerpoint/2010/main" val="291141597"/>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107</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sz="1200" dirty="0"/>
              <a:t>cd060087113</a:t>
            </a:r>
            <a:endParaRPr lang="en-US" dirty="0"/>
          </a:p>
        </p:txBody>
      </p:sp>
    </p:spTree>
    <p:extLst>
      <p:ext uri="{BB962C8B-B14F-4D97-AF65-F5344CB8AC3E}">
        <p14:creationId xmlns:p14="http://schemas.microsoft.com/office/powerpoint/2010/main" val="36325181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11</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photograph was taken on the outskirts of Bethlehem in 1987.</a:t>
            </a:r>
          </a:p>
          <a:p>
            <a:endParaRPr lang="en-US" sz="1200" dirty="0"/>
          </a:p>
          <a:p>
            <a:r>
              <a:rPr lang="en-US" sz="1200" dirty="0"/>
              <a:t>cd060087010</a:t>
            </a:r>
            <a:endParaRPr lang="en-US" dirty="0"/>
          </a:p>
        </p:txBody>
      </p:sp>
    </p:spTree>
    <p:extLst>
      <p:ext uri="{BB962C8B-B14F-4D97-AF65-F5344CB8AC3E}">
        <p14:creationId xmlns:p14="http://schemas.microsoft.com/office/powerpoint/2010/main" val="10919089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a:t>
            </a:r>
            <a:r>
              <a:rPr lang="en-US" sz="1200" b="0" i="0" kern="1200" baseline="0" dirty="0">
                <a:solidFill>
                  <a:schemeClr val="tx1"/>
                </a:solidFill>
                <a:effectLst/>
                <a:latin typeface="+mn-lt"/>
                <a:ea typeface="+mn-ea"/>
                <a:cs typeface="+mn-cs"/>
              </a:rPr>
              <a:t> American Colony photograph was taken </a:t>
            </a:r>
            <a:r>
              <a:rPr lang="en-US" sz="1200" b="0" i="0" kern="1200" dirty="0">
                <a:solidFill>
                  <a:schemeClr val="tx1"/>
                </a:solidFill>
                <a:effectLst/>
                <a:latin typeface="+mn-lt"/>
                <a:ea typeface="+mn-ea"/>
                <a:cs typeface="+mn-cs"/>
              </a:rPr>
              <a:t>between 1898 and 1946. It appears to have been taken on the eastern side of the Mount of Olives.</a:t>
            </a:r>
            <a:endParaRPr lang="en-US" sz="1200" b="0" i="0" kern="1200" baseline="0" dirty="0">
              <a:solidFill>
                <a:schemeClr val="tx1"/>
              </a:solidFill>
              <a:effectLst/>
              <a:latin typeface="+mn-lt"/>
              <a:ea typeface="+mn-ea"/>
              <a:cs typeface="+mn-cs"/>
            </a:endParaRPr>
          </a:p>
          <a:p>
            <a:endParaRPr lang="en-US" sz="1200" b="0" i="0" kern="1200" baseline="0" dirty="0">
              <a:solidFill>
                <a:schemeClr val="tx1"/>
              </a:solidFill>
              <a:effectLst/>
              <a:latin typeface="+mn-lt"/>
              <a:ea typeface="+mn-ea"/>
              <a:cs typeface="+mn-cs"/>
            </a:endParaRPr>
          </a:p>
          <a:p>
            <a:r>
              <a:rPr lang="en-US" dirty="0"/>
              <a:t>mat07433</a:t>
            </a:r>
          </a:p>
        </p:txBody>
      </p:sp>
      <p:sp>
        <p:nvSpPr>
          <p:cNvPr id="4" name="Slide Number Placeholder 3"/>
          <p:cNvSpPr>
            <a:spLocks noGrp="1"/>
          </p:cNvSpPr>
          <p:nvPr>
            <p:ph type="sldNum" sz="quarter" idx="10"/>
          </p:nvPr>
        </p:nvSpPr>
        <p:spPr/>
        <p:txBody>
          <a:bodyPr/>
          <a:lstStyle/>
          <a:p>
            <a:fld id="{4E4946A3-FD68-4E77-9DEF-1E7536A4AD96}" type="slidenum">
              <a:rPr lang="en-US" smtClean="0"/>
              <a:t>12</a:t>
            </a:fld>
            <a:endParaRPr lang="en-US"/>
          </a:p>
        </p:txBody>
      </p:sp>
    </p:spTree>
    <p:extLst>
      <p:ext uri="{BB962C8B-B14F-4D97-AF65-F5344CB8AC3E}">
        <p14:creationId xmlns:p14="http://schemas.microsoft.com/office/powerpoint/2010/main" val="24942646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Different field activities are documented in this tomb in Upper Egypt that dates to the time of the 18th dynasty. See the next slide for labels.</a:t>
            </a:r>
          </a:p>
          <a:p>
            <a:endParaRPr lang="en-US" dirty="0"/>
          </a:p>
          <a:p>
            <a:r>
              <a:rPr lang="en-US" dirty="0"/>
              <a:t>adr1603226673</a:t>
            </a:r>
          </a:p>
        </p:txBody>
      </p:sp>
      <p:sp>
        <p:nvSpPr>
          <p:cNvPr id="4" name="Slide Number Placeholder 3"/>
          <p:cNvSpPr>
            <a:spLocks noGrp="1"/>
          </p:cNvSpPr>
          <p:nvPr>
            <p:ph type="sldNum" sz="quarter" idx="10"/>
          </p:nvPr>
        </p:nvSpPr>
        <p:spPr/>
        <p:txBody>
          <a:bodyPr/>
          <a:lstStyle/>
          <a:p>
            <a:fld id="{4E4946A3-FD68-4E77-9DEF-1E7536A4AD96}" type="slidenum">
              <a:rPr lang="en-US" smtClean="0"/>
              <a:t>13</a:t>
            </a:fld>
            <a:endParaRPr lang="en-US"/>
          </a:p>
        </p:txBody>
      </p:sp>
    </p:spTree>
    <p:extLst>
      <p:ext uri="{BB962C8B-B14F-4D97-AF65-F5344CB8AC3E}">
        <p14:creationId xmlns:p14="http://schemas.microsoft.com/office/powerpoint/2010/main" val="108906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Different field activities are documented in this tomb in Upper Egypt that dates to the time of the 18th dynasty.</a:t>
            </a:r>
          </a:p>
          <a:p>
            <a:endParaRPr lang="en-US" dirty="0"/>
          </a:p>
          <a:p>
            <a:r>
              <a:rPr lang="en-US" dirty="0"/>
              <a:t>adr1603226673</a:t>
            </a:r>
          </a:p>
        </p:txBody>
      </p:sp>
      <p:sp>
        <p:nvSpPr>
          <p:cNvPr id="4" name="Slide Number Placeholder 3"/>
          <p:cNvSpPr>
            <a:spLocks noGrp="1"/>
          </p:cNvSpPr>
          <p:nvPr>
            <p:ph type="sldNum" sz="quarter" idx="10"/>
          </p:nvPr>
        </p:nvSpPr>
        <p:spPr/>
        <p:txBody>
          <a:bodyPr/>
          <a:lstStyle/>
          <a:p>
            <a:fld id="{4E4946A3-FD68-4E77-9DEF-1E7536A4AD96}" type="slidenum">
              <a:rPr lang="en-US" smtClean="0"/>
              <a:t>14</a:t>
            </a:fld>
            <a:endParaRPr lang="en-US"/>
          </a:p>
        </p:txBody>
      </p:sp>
    </p:spTree>
    <p:extLst>
      <p:ext uri="{BB962C8B-B14F-4D97-AF65-F5344CB8AC3E}">
        <p14:creationId xmlns:p14="http://schemas.microsoft.com/office/powerpoint/2010/main" val="10186730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Ramesses III ruled during the 12th century BC, making him roughly contemporary with the time of Ruth.</a:t>
            </a:r>
          </a:p>
          <a:p>
            <a:endParaRPr lang="en-US" dirty="0"/>
          </a:p>
          <a:p>
            <a:r>
              <a:rPr lang="en-US" dirty="0"/>
              <a:t>adr1603143109</a:t>
            </a:r>
          </a:p>
        </p:txBody>
      </p:sp>
      <p:sp>
        <p:nvSpPr>
          <p:cNvPr id="4" name="Slide Number Placeholder 3"/>
          <p:cNvSpPr>
            <a:spLocks noGrp="1"/>
          </p:cNvSpPr>
          <p:nvPr>
            <p:ph type="sldNum" sz="quarter" idx="10"/>
          </p:nvPr>
        </p:nvSpPr>
        <p:spPr/>
        <p:txBody>
          <a:bodyPr/>
          <a:lstStyle/>
          <a:p>
            <a:fld id="{4E4946A3-FD68-4E77-9DEF-1E7536A4AD96}" type="slidenum">
              <a:rPr lang="en-US" smtClean="0"/>
              <a:t>15</a:t>
            </a:fld>
            <a:endParaRPr lang="en-US"/>
          </a:p>
        </p:txBody>
      </p:sp>
    </p:spTree>
    <p:extLst>
      <p:ext uri="{BB962C8B-B14F-4D97-AF65-F5344CB8AC3E}">
        <p14:creationId xmlns:p14="http://schemas.microsoft.com/office/powerpoint/2010/main" val="386427495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artifact was photographed in the University of Pennsylvania Museum of Archaeology and Anthropology. Beth Shemesh is located 13 miles (21 km) west of Bethlehem. These artifacts date to many hundreds</a:t>
            </a:r>
            <a:r>
              <a:rPr lang="en-US" baseline="0" dirty="0"/>
              <a:t> of </a:t>
            </a:r>
            <a:r>
              <a:rPr lang="en-US" dirty="0"/>
              <a:t>years after the time of Ruth.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adr1605266786</a:t>
            </a:r>
          </a:p>
        </p:txBody>
      </p:sp>
      <p:sp>
        <p:nvSpPr>
          <p:cNvPr id="4" name="Slide Number Placeholder 3"/>
          <p:cNvSpPr>
            <a:spLocks noGrp="1"/>
          </p:cNvSpPr>
          <p:nvPr>
            <p:ph type="sldNum" sz="quarter" idx="10"/>
          </p:nvPr>
        </p:nvSpPr>
        <p:spPr/>
        <p:txBody>
          <a:bodyPr/>
          <a:lstStyle/>
          <a:p>
            <a:fld id="{4E4946A3-FD68-4E77-9DEF-1E7536A4AD96}" type="slidenum">
              <a:rPr lang="en-US" smtClean="0"/>
              <a:t>16</a:t>
            </a:fld>
            <a:endParaRPr lang="en-US"/>
          </a:p>
        </p:txBody>
      </p:sp>
    </p:spTree>
    <p:extLst>
      <p:ext uri="{BB962C8B-B14F-4D97-AF65-F5344CB8AC3E}">
        <p14:creationId xmlns:p14="http://schemas.microsoft.com/office/powerpoint/2010/main" val="334406480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17</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This aerial photograph shows the greater</a:t>
            </a:r>
            <a:r>
              <a:rPr lang="en-US" baseline="0" dirty="0"/>
              <a:t> Bethlehem area, with the Church of the Nativity (labeled on the next slide) marking the location of the ancient village. This perspective </a:t>
            </a:r>
            <a:r>
              <a:rPr lang="en-US" dirty="0"/>
              <a:t>provides some idea for the many possible fields where Ruth might have gone to gather grain. In God’s providence, she “happened” to choose the field owned</a:t>
            </a:r>
            <a:r>
              <a:rPr lang="en-US" baseline="0" dirty="0"/>
              <a:t> by Naomi’s relative, the righteous Boaz.</a:t>
            </a:r>
            <a:endParaRPr lang="en-US" dirty="0"/>
          </a:p>
          <a:p>
            <a:endParaRPr lang="en-US" dirty="0"/>
          </a:p>
          <a:p>
            <a:r>
              <a:rPr lang="en-US" dirty="0"/>
              <a:t>ws120915354</a:t>
            </a:r>
          </a:p>
        </p:txBody>
      </p:sp>
    </p:spTree>
    <p:extLst>
      <p:ext uri="{BB962C8B-B14F-4D97-AF65-F5344CB8AC3E}">
        <p14:creationId xmlns:p14="http://schemas.microsoft.com/office/powerpoint/2010/main" val="399781172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18</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This aerial photograph shows the greater</a:t>
            </a:r>
            <a:r>
              <a:rPr lang="en-US" baseline="0" dirty="0"/>
              <a:t> Bethlehem area, with the Church of the Nativity marking the location of the ancient village. This perspective </a:t>
            </a:r>
            <a:r>
              <a:rPr lang="en-US" dirty="0"/>
              <a:t>provides some idea for the many possible fields where Ruth might have gone to gather grain. In God’s providence, she “happened” to choose the field owned</a:t>
            </a:r>
            <a:r>
              <a:rPr lang="en-US" baseline="0" dirty="0"/>
              <a:t> by Naomi’s relative, the righteous Boaz.</a:t>
            </a:r>
            <a:endParaRPr lang="en-US" dirty="0"/>
          </a:p>
          <a:p>
            <a:endParaRPr lang="en-US" dirty="0"/>
          </a:p>
          <a:p>
            <a:r>
              <a:rPr lang="en-US" dirty="0"/>
              <a:t>ws120915354</a:t>
            </a:r>
          </a:p>
        </p:txBody>
      </p:sp>
    </p:spTree>
    <p:extLst>
      <p:ext uri="{BB962C8B-B14F-4D97-AF65-F5344CB8AC3E}">
        <p14:creationId xmlns:p14="http://schemas.microsoft.com/office/powerpoint/2010/main" val="116013391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Boundaries between fields were often created</a:t>
            </a:r>
            <a:r>
              <a:rPr lang="en-US" baseline="0" dirty="0"/>
              <a:t> by removing stones from the field itself and placing the stones in a line, as can be seen until today throughout the West Bank.</a:t>
            </a:r>
          </a:p>
          <a:p>
            <a:endParaRPr lang="en-US" dirty="0"/>
          </a:p>
          <a:p>
            <a:r>
              <a:rPr lang="en-US" dirty="0"/>
              <a:t>tbs43289009</a:t>
            </a:r>
          </a:p>
        </p:txBody>
      </p:sp>
      <p:sp>
        <p:nvSpPr>
          <p:cNvPr id="4" name="Slide Number Placeholder 3"/>
          <p:cNvSpPr>
            <a:spLocks noGrp="1"/>
          </p:cNvSpPr>
          <p:nvPr>
            <p:ph type="sldNum" sz="quarter" idx="10"/>
          </p:nvPr>
        </p:nvSpPr>
        <p:spPr/>
        <p:txBody>
          <a:bodyPr/>
          <a:lstStyle/>
          <a:p>
            <a:fld id="{4E4946A3-FD68-4E77-9DEF-1E7536A4AD96}" type="slidenum">
              <a:rPr lang="en-US" smtClean="0"/>
              <a:t>19</a:t>
            </a:fld>
            <a:endParaRPr lang="en-US"/>
          </a:p>
        </p:txBody>
      </p:sp>
    </p:spTree>
    <p:extLst>
      <p:ext uri="{BB962C8B-B14F-4D97-AF65-F5344CB8AC3E}">
        <p14:creationId xmlns:p14="http://schemas.microsoft.com/office/powerpoint/2010/main" val="9489769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Naomi is remembered in the name of a street in Jerusalem, south of the Old City in Abu Tor.</a:t>
            </a:r>
          </a:p>
          <a:p>
            <a:endParaRPr lang="en-US" dirty="0"/>
          </a:p>
          <a:p>
            <a:r>
              <a:rPr lang="en-US" dirty="0"/>
              <a:t>tb07240483e</a:t>
            </a:r>
          </a:p>
        </p:txBody>
      </p:sp>
      <p:sp>
        <p:nvSpPr>
          <p:cNvPr id="4" name="Slide Number Placeholder 3"/>
          <p:cNvSpPr>
            <a:spLocks noGrp="1"/>
          </p:cNvSpPr>
          <p:nvPr>
            <p:ph type="sldNum" sz="quarter" idx="10"/>
          </p:nvPr>
        </p:nvSpPr>
        <p:spPr/>
        <p:txBody>
          <a:bodyPr/>
          <a:lstStyle/>
          <a:p>
            <a:fld id="{4E4946A3-FD68-4E77-9DEF-1E7536A4AD96}" type="slidenum">
              <a:rPr lang="en-US" smtClean="0"/>
              <a:t>2</a:t>
            </a:fld>
            <a:endParaRPr lang="en-US"/>
          </a:p>
        </p:txBody>
      </p:sp>
    </p:spTree>
    <p:extLst>
      <p:ext uri="{BB962C8B-B14F-4D97-AF65-F5344CB8AC3E}">
        <p14:creationId xmlns:p14="http://schemas.microsoft.com/office/powerpoint/2010/main" val="185373875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photo, taken by David Bivin in southern Judah in 1968, shows fields that were separated by stone walls.</a:t>
            </a:r>
          </a:p>
          <a:p>
            <a:endParaRPr lang="en-US" dirty="0"/>
          </a:p>
          <a:p>
            <a:r>
              <a:rPr lang="en-US" dirty="0"/>
              <a:t>db6811166003</a:t>
            </a:r>
          </a:p>
        </p:txBody>
      </p:sp>
      <p:sp>
        <p:nvSpPr>
          <p:cNvPr id="4" name="Slide Number Placeholder 3"/>
          <p:cNvSpPr>
            <a:spLocks noGrp="1"/>
          </p:cNvSpPr>
          <p:nvPr>
            <p:ph type="sldNum" sz="quarter" idx="10"/>
          </p:nvPr>
        </p:nvSpPr>
        <p:spPr/>
        <p:txBody>
          <a:bodyPr/>
          <a:lstStyle/>
          <a:p>
            <a:fld id="{4E4946A3-FD68-4E77-9DEF-1E7536A4AD96}" type="slidenum">
              <a:rPr lang="en-US" smtClean="0"/>
              <a:t>20</a:t>
            </a:fld>
            <a:endParaRPr lang="en-US"/>
          </a:p>
        </p:txBody>
      </p:sp>
    </p:spTree>
    <p:extLst>
      <p:ext uri="{BB962C8B-B14F-4D97-AF65-F5344CB8AC3E}">
        <p14:creationId xmlns:p14="http://schemas.microsoft.com/office/powerpoint/2010/main" val="388292288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Neot Kedumim Biblical Landscape Reserve is located 20 miles (32 km) northwest of Bethlehem.</a:t>
            </a:r>
          </a:p>
          <a:p>
            <a:endParaRPr lang="en-US" dirty="0"/>
          </a:p>
          <a:p>
            <a:r>
              <a:rPr lang="en-US" dirty="0"/>
              <a:t>tb011010376</a:t>
            </a:r>
          </a:p>
        </p:txBody>
      </p:sp>
      <p:sp>
        <p:nvSpPr>
          <p:cNvPr id="4" name="Slide Number Placeholder 3"/>
          <p:cNvSpPr>
            <a:spLocks noGrp="1"/>
          </p:cNvSpPr>
          <p:nvPr>
            <p:ph type="sldNum" sz="quarter" idx="10"/>
          </p:nvPr>
        </p:nvSpPr>
        <p:spPr/>
        <p:txBody>
          <a:bodyPr/>
          <a:lstStyle/>
          <a:p>
            <a:fld id="{4E4946A3-FD68-4E77-9DEF-1E7536A4AD96}" type="slidenum">
              <a:rPr lang="en-US" smtClean="0"/>
              <a:t>21</a:t>
            </a:fld>
            <a:endParaRPr lang="en-US"/>
          </a:p>
        </p:txBody>
      </p:sp>
    </p:spTree>
    <p:extLst>
      <p:ext uri="{BB962C8B-B14F-4D97-AF65-F5344CB8AC3E}">
        <p14:creationId xmlns:p14="http://schemas.microsoft.com/office/powerpoint/2010/main" val="125555159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photograph and the preceding one were taken in January, shortly after the wheat had sprouted. Ruth arrived in Boaz’s field at harvest time when the grain was mature. This photo is provided to illustrate fields and “the part of the field” that belonged to Boaz.</a:t>
            </a:r>
          </a:p>
          <a:p>
            <a:endParaRPr lang="en-US" dirty="0"/>
          </a:p>
          <a:p>
            <a:r>
              <a:rPr lang="en-US" dirty="0"/>
              <a:t>tb011010381</a:t>
            </a:r>
          </a:p>
        </p:txBody>
      </p:sp>
      <p:sp>
        <p:nvSpPr>
          <p:cNvPr id="4" name="Slide Number Placeholder 3"/>
          <p:cNvSpPr>
            <a:spLocks noGrp="1"/>
          </p:cNvSpPr>
          <p:nvPr>
            <p:ph type="sldNum" sz="quarter" idx="10"/>
          </p:nvPr>
        </p:nvSpPr>
        <p:spPr/>
        <p:txBody>
          <a:bodyPr/>
          <a:lstStyle/>
          <a:p>
            <a:fld id="{4E4946A3-FD68-4E77-9DEF-1E7536A4AD96}" type="slidenum">
              <a:rPr lang="en-US" smtClean="0"/>
              <a:t>22</a:t>
            </a:fld>
            <a:endParaRPr lang="en-US"/>
          </a:p>
        </p:txBody>
      </p:sp>
    </p:spTree>
    <p:extLst>
      <p:ext uri="{BB962C8B-B14F-4D97-AF65-F5344CB8AC3E}">
        <p14:creationId xmlns:p14="http://schemas.microsoft.com/office/powerpoint/2010/main" val="295888097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 photo is included here to show a field that has been partly harvested, but it also shows another reality: flocks and fields are not compatible until after harvest time. Because sheep and goats will eat the crop, farmers don’t want the shepherd bringing his flock around until after the harvest. Then the animals are welcomed, as they will eat only what remains and provide fertilizer with their droppings. This</a:t>
            </a:r>
            <a:r>
              <a:rPr lang="en-US" sz="1200" b="0" i="0" kern="1200" baseline="0" dirty="0">
                <a:solidFill>
                  <a:schemeClr val="tx1"/>
                </a:solidFill>
                <a:effectLst/>
                <a:latin typeface="+mn-lt"/>
                <a:ea typeface="+mn-ea"/>
                <a:cs typeface="+mn-cs"/>
              </a:rPr>
              <a:t> American Colony photograph was taken between </a:t>
            </a:r>
            <a:r>
              <a:rPr lang="en-US" sz="1200" b="0" i="0" kern="1200" dirty="0">
                <a:solidFill>
                  <a:schemeClr val="tx1"/>
                </a:solidFill>
                <a:effectLst/>
                <a:latin typeface="+mn-lt"/>
                <a:ea typeface="+mn-ea"/>
                <a:cs typeface="+mn-cs"/>
              </a:rPr>
              <a:t>1920 and 1933.</a:t>
            </a:r>
            <a:endParaRPr lang="en-US" sz="1200" b="0" i="0" kern="1200" baseline="0" dirty="0">
              <a:solidFill>
                <a:schemeClr val="tx1"/>
              </a:solidFill>
              <a:effectLst/>
              <a:latin typeface="+mn-lt"/>
              <a:ea typeface="+mn-ea"/>
              <a:cs typeface="+mn-cs"/>
            </a:endParaRPr>
          </a:p>
          <a:p>
            <a:endParaRPr lang="en-US" sz="1200" b="0" i="0" kern="1200" baseline="0" dirty="0">
              <a:solidFill>
                <a:schemeClr val="tx1"/>
              </a:solidFill>
              <a:effectLst/>
              <a:latin typeface="+mn-lt"/>
              <a:ea typeface="+mn-ea"/>
              <a:cs typeface="+mn-cs"/>
            </a:endParaRPr>
          </a:p>
          <a:p>
            <a:r>
              <a:rPr lang="en-US" dirty="0"/>
              <a:t>mat02612</a:t>
            </a:r>
          </a:p>
        </p:txBody>
      </p:sp>
      <p:sp>
        <p:nvSpPr>
          <p:cNvPr id="4" name="Slide Number Placeholder 3"/>
          <p:cNvSpPr>
            <a:spLocks noGrp="1"/>
          </p:cNvSpPr>
          <p:nvPr>
            <p:ph type="sldNum" sz="quarter" idx="10"/>
          </p:nvPr>
        </p:nvSpPr>
        <p:spPr/>
        <p:txBody>
          <a:bodyPr/>
          <a:lstStyle/>
          <a:p>
            <a:fld id="{4E4946A3-FD68-4E77-9DEF-1E7536A4AD96}" type="slidenum">
              <a:rPr lang="en-US" smtClean="0"/>
              <a:t>23</a:t>
            </a:fld>
            <a:endParaRPr lang="en-US"/>
          </a:p>
        </p:txBody>
      </p:sp>
    </p:spTree>
    <p:extLst>
      <p:ext uri="{BB962C8B-B14F-4D97-AF65-F5344CB8AC3E}">
        <p14:creationId xmlns:p14="http://schemas.microsoft.com/office/powerpoint/2010/main" val="33464484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kern="1200" baseline="0" dirty="0">
                <a:solidFill>
                  <a:schemeClr val="tx1"/>
                </a:solidFill>
                <a:effectLst/>
                <a:latin typeface="+mn-lt"/>
                <a:ea typeface="+mn-ea"/>
                <a:cs typeface="+mn-cs"/>
              </a:rPr>
              <a:t>The ancient tell of Bethlehem is located to the south and east of the Church of the Nativity. Remains from the Iron I–II periods (circa 1200–586 BC) were uncovered at the tell. See the next slide for a label for the location of the Church of the Nativity.</a:t>
            </a:r>
          </a:p>
          <a:p>
            <a:endParaRPr lang="en-US" dirty="0"/>
          </a:p>
          <a:p>
            <a:r>
              <a:rPr lang="en-US" dirty="0"/>
              <a:t>ws120915337</a:t>
            </a:r>
          </a:p>
        </p:txBody>
      </p:sp>
      <p:sp>
        <p:nvSpPr>
          <p:cNvPr id="4" name="Slide Number Placeholder 3"/>
          <p:cNvSpPr>
            <a:spLocks noGrp="1"/>
          </p:cNvSpPr>
          <p:nvPr>
            <p:ph type="sldNum" sz="quarter" idx="10"/>
          </p:nvPr>
        </p:nvSpPr>
        <p:spPr/>
        <p:txBody>
          <a:bodyPr/>
          <a:lstStyle/>
          <a:p>
            <a:fld id="{4E4946A3-FD68-4E77-9DEF-1E7536A4AD96}" type="slidenum">
              <a:rPr lang="en-US" smtClean="0"/>
              <a:t>24</a:t>
            </a:fld>
            <a:endParaRPr lang="en-US"/>
          </a:p>
        </p:txBody>
      </p:sp>
    </p:spTree>
    <p:extLst>
      <p:ext uri="{BB962C8B-B14F-4D97-AF65-F5344CB8AC3E}">
        <p14:creationId xmlns:p14="http://schemas.microsoft.com/office/powerpoint/2010/main" val="382461307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kern="1200" baseline="0" dirty="0">
                <a:solidFill>
                  <a:schemeClr val="tx1"/>
                </a:solidFill>
                <a:effectLst/>
                <a:latin typeface="+mn-lt"/>
                <a:ea typeface="+mn-ea"/>
                <a:cs typeface="+mn-cs"/>
              </a:rPr>
              <a:t>The ancient tell of Bethlehem is located to the south and east of the Church of the Nativity. Remains from the Iron I–II periods (circa 1200–586 BC) were uncovered at the tell. </a:t>
            </a:r>
          </a:p>
          <a:p>
            <a:endParaRPr lang="en-US" dirty="0"/>
          </a:p>
          <a:p>
            <a:r>
              <a:rPr lang="en-US" dirty="0"/>
              <a:t>ws120915337</a:t>
            </a:r>
          </a:p>
        </p:txBody>
      </p:sp>
      <p:sp>
        <p:nvSpPr>
          <p:cNvPr id="4" name="Slide Number Placeholder 3"/>
          <p:cNvSpPr>
            <a:spLocks noGrp="1"/>
          </p:cNvSpPr>
          <p:nvPr>
            <p:ph type="sldNum" sz="quarter" idx="10"/>
          </p:nvPr>
        </p:nvSpPr>
        <p:spPr/>
        <p:txBody>
          <a:bodyPr/>
          <a:lstStyle/>
          <a:p>
            <a:fld id="{4E4946A3-FD68-4E77-9DEF-1E7536A4AD96}" type="slidenum">
              <a:rPr lang="en-US" smtClean="0"/>
              <a:t>25</a:t>
            </a:fld>
            <a:endParaRPr lang="en-US"/>
          </a:p>
        </p:txBody>
      </p:sp>
    </p:spTree>
    <p:extLst>
      <p:ext uri="{BB962C8B-B14F-4D97-AF65-F5344CB8AC3E}">
        <p14:creationId xmlns:p14="http://schemas.microsoft.com/office/powerpoint/2010/main" val="3487862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26</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This photo shows the area of ancient Bethlehem. The site was surrounded by fields which have been covered with modern construction in recent decades. See the next slide for labels.</a:t>
            </a:r>
          </a:p>
          <a:p>
            <a:endParaRPr lang="en-US" dirty="0"/>
          </a:p>
          <a:p>
            <a:r>
              <a:rPr lang="en-US" dirty="0"/>
              <a:t>ws110117673</a:t>
            </a:r>
          </a:p>
        </p:txBody>
      </p:sp>
    </p:spTree>
    <p:extLst>
      <p:ext uri="{BB962C8B-B14F-4D97-AF65-F5344CB8AC3E}">
        <p14:creationId xmlns:p14="http://schemas.microsoft.com/office/powerpoint/2010/main" val="80784489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27</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This photo shows the area of ancient Bethlehem. The site was surrounded by fields which have been covered with modern construction in recent decades. The Church of the Nativity is labeled as a point of reference.</a:t>
            </a:r>
          </a:p>
          <a:p>
            <a:endParaRPr lang="en-US" dirty="0"/>
          </a:p>
          <a:p>
            <a:r>
              <a:rPr lang="en-US" dirty="0"/>
              <a:t>ws110117673</a:t>
            </a:r>
          </a:p>
        </p:txBody>
      </p:sp>
    </p:spTree>
    <p:extLst>
      <p:ext uri="{BB962C8B-B14F-4D97-AF65-F5344CB8AC3E}">
        <p14:creationId xmlns:p14="http://schemas.microsoft.com/office/powerpoint/2010/main" val="60706928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a:t>
            </a:r>
            <a:r>
              <a:rPr lang="en-US" sz="1200" b="0" i="0" kern="1200" baseline="0" dirty="0">
                <a:solidFill>
                  <a:schemeClr val="tx1"/>
                </a:solidFill>
                <a:effectLst/>
                <a:latin typeface="+mn-lt"/>
                <a:ea typeface="+mn-ea"/>
                <a:cs typeface="+mn-cs"/>
              </a:rPr>
              <a:t> American Colony photograph, taken </a:t>
            </a:r>
            <a:r>
              <a:rPr lang="en-US" sz="1200" b="0" i="0" kern="1200" dirty="0">
                <a:solidFill>
                  <a:schemeClr val="tx1"/>
                </a:solidFill>
                <a:effectLst/>
                <a:latin typeface="+mn-lt"/>
                <a:ea typeface="+mn-ea"/>
                <a:cs typeface="+mn-cs"/>
              </a:rPr>
              <a:t>between 1934 and 1939, shows the relation between the fields around Bethlehem and the area of the ancient village, located east of the Church of the Nativity. See the next slide for labels.</a:t>
            </a:r>
          </a:p>
          <a:p>
            <a:endParaRPr lang="en-US" sz="1200" b="0" i="0" kern="1200" baseline="0" dirty="0">
              <a:solidFill>
                <a:schemeClr val="tx1"/>
              </a:solidFill>
              <a:effectLst/>
              <a:latin typeface="+mn-lt"/>
              <a:ea typeface="+mn-ea"/>
              <a:cs typeface="+mn-cs"/>
            </a:endParaRPr>
          </a:p>
          <a:p>
            <a:r>
              <a:rPr lang="en-US" dirty="0"/>
              <a:t>mat04038</a:t>
            </a:r>
          </a:p>
        </p:txBody>
      </p:sp>
      <p:sp>
        <p:nvSpPr>
          <p:cNvPr id="4" name="Slide Number Placeholder 3"/>
          <p:cNvSpPr>
            <a:spLocks noGrp="1"/>
          </p:cNvSpPr>
          <p:nvPr>
            <p:ph type="sldNum" sz="quarter" idx="10"/>
          </p:nvPr>
        </p:nvSpPr>
        <p:spPr/>
        <p:txBody>
          <a:bodyPr/>
          <a:lstStyle/>
          <a:p>
            <a:fld id="{4E4946A3-FD68-4E77-9DEF-1E7536A4AD96}" type="slidenum">
              <a:rPr lang="en-US" smtClean="0"/>
              <a:t>28</a:t>
            </a:fld>
            <a:endParaRPr lang="en-US"/>
          </a:p>
        </p:txBody>
      </p:sp>
    </p:spTree>
    <p:extLst>
      <p:ext uri="{BB962C8B-B14F-4D97-AF65-F5344CB8AC3E}">
        <p14:creationId xmlns:p14="http://schemas.microsoft.com/office/powerpoint/2010/main" val="421619531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a:t>
            </a:r>
            <a:r>
              <a:rPr lang="en-US" sz="1200" b="0" i="0" kern="1200" baseline="0" dirty="0">
                <a:solidFill>
                  <a:schemeClr val="tx1"/>
                </a:solidFill>
                <a:effectLst/>
                <a:latin typeface="+mn-lt"/>
                <a:ea typeface="+mn-ea"/>
                <a:cs typeface="+mn-cs"/>
              </a:rPr>
              <a:t> American Colony photograph, taken </a:t>
            </a:r>
            <a:r>
              <a:rPr lang="en-US" sz="1200" b="0" i="0" kern="1200" dirty="0">
                <a:solidFill>
                  <a:schemeClr val="tx1"/>
                </a:solidFill>
                <a:effectLst/>
                <a:latin typeface="+mn-lt"/>
                <a:ea typeface="+mn-ea"/>
                <a:cs typeface="+mn-cs"/>
              </a:rPr>
              <a:t>between 1934 and 1939, shows the relation between the fields around Bethlehem and the area of the ancient village, located east of the Church of the Nativity. </a:t>
            </a:r>
          </a:p>
          <a:p>
            <a:endParaRPr lang="en-US" sz="1200" b="0" i="0" kern="1200" baseline="0" dirty="0">
              <a:solidFill>
                <a:schemeClr val="tx1"/>
              </a:solidFill>
              <a:effectLst/>
              <a:latin typeface="+mn-lt"/>
              <a:ea typeface="+mn-ea"/>
              <a:cs typeface="+mn-cs"/>
            </a:endParaRPr>
          </a:p>
          <a:p>
            <a:r>
              <a:rPr lang="en-US" dirty="0"/>
              <a:t>mat04038</a:t>
            </a:r>
          </a:p>
        </p:txBody>
      </p:sp>
      <p:sp>
        <p:nvSpPr>
          <p:cNvPr id="4" name="Slide Number Placeholder 3"/>
          <p:cNvSpPr>
            <a:spLocks noGrp="1"/>
          </p:cNvSpPr>
          <p:nvPr>
            <p:ph type="sldNum" sz="quarter" idx="10"/>
          </p:nvPr>
        </p:nvSpPr>
        <p:spPr/>
        <p:txBody>
          <a:bodyPr/>
          <a:lstStyle/>
          <a:p>
            <a:fld id="{4E4946A3-FD68-4E77-9DEF-1E7536A4AD96}" type="slidenum">
              <a:rPr lang="en-US" smtClean="0"/>
              <a:t>29</a:t>
            </a:fld>
            <a:endParaRPr lang="en-US"/>
          </a:p>
        </p:txBody>
      </p:sp>
    </p:spTree>
    <p:extLst>
      <p:ext uri="{BB962C8B-B14F-4D97-AF65-F5344CB8AC3E}">
        <p14:creationId xmlns:p14="http://schemas.microsoft.com/office/powerpoint/2010/main" val="32790988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3</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sz="1200" b="0" i="0" kern="1200" dirty="0">
                <a:solidFill>
                  <a:schemeClr val="tx1"/>
                </a:solidFill>
                <a:effectLst/>
                <a:latin typeface="+mn-lt"/>
                <a:ea typeface="+mn-ea"/>
                <a:cs typeface="+mn-cs"/>
              </a:rPr>
              <a:t>Boaz’s wealth was likely measured in his land holdings, which produced abundant quantities of food with which he could provide for a large household with many servants. The Hebrew words translated here as “a man of great wealth” are </a:t>
            </a:r>
            <a:r>
              <a:rPr lang="en-US" sz="1200" i="1" dirty="0" err="1"/>
              <a:t>gibbôr</a:t>
            </a:r>
            <a:r>
              <a:rPr lang="en-US" sz="1200" i="1" dirty="0"/>
              <a:t> </a:t>
            </a:r>
            <a:r>
              <a:rPr lang="en-US" sz="1200" i="1" dirty="0" err="1"/>
              <a:t>ḥayil</a:t>
            </a:r>
            <a:r>
              <a:rPr lang="en-US" sz="1200" i="1" dirty="0"/>
              <a:t>, </a:t>
            </a:r>
            <a:r>
              <a:rPr lang="en-US" sz="1200" i="0" dirty="0"/>
              <a:t>which corresponds to the description of Ruth as “a woman of </a:t>
            </a:r>
            <a:r>
              <a:rPr lang="en-US" sz="1200" i="1" dirty="0" err="1"/>
              <a:t>ḥayil</a:t>
            </a:r>
            <a:r>
              <a:rPr lang="en-US" sz="1200" i="0" dirty="0"/>
              <a:t> [noble character]” in 3:11).</a:t>
            </a:r>
            <a:r>
              <a:rPr lang="en-US" sz="1200" b="0" i="0" kern="1200" dirty="0">
                <a:solidFill>
                  <a:schemeClr val="tx1"/>
                </a:solidFill>
                <a:effectLst/>
                <a:latin typeface="+mn-lt"/>
                <a:ea typeface="+mn-ea"/>
                <a:cs typeface="+mn-cs"/>
              </a:rPr>
              <a:t> This</a:t>
            </a:r>
            <a:r>
              <a:rPr lang="en-US" sz="1200" b="0" i="0" kern="1200" baseline="0" dirty="0">
                <a:solidFill>
                  <a:schemeClr val="tx1"/>
                </a:solidFill>
                <a:effectLst/>
                <a:latin typeface="+mn-lt"/>
                <a:ea typeface="+mn-ea"/>
                <a:cs typeface="+mn-cs"/>
              </a:rPr>
              <a:t> American Colony photograph was taken </a:t>
            </a:r>
            <a:r>
              <a:rPr lang="en-US" sz="1200" b="0" i="0" kern="1200" dirty="0">
                <a:solidFill>
                  <a:schemeClr val="tx1"/>
                </a:solidFill>
                <a:effectLst/>
                <a:latin typeface="+mn-lt"/>
                <a:ea typeface="+mn-ea"/>
                <a:cs typeface="+mn-cs"/>
              </a:rPr>
              <a:t>between 1898 and 1946.</a:t>
            </a:r>
          </a:p>
          <a:p>
            <a:endParaRPr lang="en-US" sz="1200" b="0" i="0" kern="1200" dirty="0">
              <a:solidFill>
                <a:schemeClr val="tx1"/>
              </a:solidFill>
              <a:effectLst/>
              <a:latin typeface="+mn-lt"/>
              <a:ea typeface="+mn-ea"/>
              <a:cs typeface="+mn-cs"/>
            </a:endParaRPr>
          </a:p>
          <a:p>
            <a:r>
              <a:rPr lang="en-US" sz="1200" dirty="0"/>
              <a:t>mat10151</a:t>
            </a:r>
            <a:endParaRPr lang="en-US" dirty="0"/>
          </a:p>
        </p:txBody>
      </p:sp>
    </p:spTree>
    <p:extLst>
      <p:ext uri="{BB962C8B-B14F-4D97-AF65-F5344CB8AC3E}">
        <p14:creationId xmlns:p14="http://schemas.microsoft.com/office/powerpoint/2010/main" val="37851887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30</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sz="1200" b="0" i="0" kern="1200" dirty="0">
                <a:solidFill>
                  <a:schemeClr val="tx1"/>
                </a:solidFill>
                <a:effectLst/>
                <a:latin typeface="+mn-lt"/>
                <a:ea typeface="+mn-ea"/>
                <a:cs typeface="+mn-cs"/>
              </a:rPr>
              <a:t>This</a:t>
            </a:r>
            <a:r>
              <a:rPr lang="en-US" sz="1200" b="0" i="0" kern="1200" baseline="0" dirty="0">
                <a:solidFill>
                  <a:schemeClr val="tx1"/>
                </a:solidFill>
                <a:effectLst/>
                <a:latin typeface="+mn-lt"/>
                <a:ea typeface="+mn-ea"/>
                <a:cs typeface="+mn-cs"/>
              </a:rPr>
              <a:t> American Colony photograph was taken </a:t>
            </a:r>
            <a:r>
              <a:rPr lang="en-US" sz="1200" b="0" i="0" kern="1200" dirty="0">
                <a:solidFill>
                  <a:schemeClr val="tx1"/>
                </a:solidFill>
                <a:effectLst/>
                <a:latin typeface="+mn-lt"/>
                <a:ea typeface="+mn-ea"/>
                <a:cs typeface="+mn-cs"/>
              </a:rPr>
              <a:t>between 1925 and 1946.</a:t>
            </a:r>
          </a:p>
          <a:p>
            <a:endParaRPr lang="en-US" sz="1200" b="0" i="0" kern="1200" dirty="0">
              <a:solidFill>
                <a:schemeClr val="tx1"/>
              </a:solidFill>
              <a:effectLst/>
              <a:latin typeface="+mn-lt"/>
              <a:ea typeface="+mn-ea"/>
              <a:cs typeface="+mn-cs"/>
            </a:endParaRPr>
          </a:p>
          <a:p>
            <a:r>
              <a:rPr lang="en-US" sz="1200" dirty="0"/>
              <a:t>mat14347</a:t>
            </a:r>
            <a:endParaRPr lang="en-US" dirty="0"/>
          </a:p>
        </p:txBody>
      </p:sp>
    </p:spTree>
    <p:extLst>
      <p:ext uri="{BB962C8B-B14F-4D97-AF65-F5344CB8AC3E}">
        <p14:creationId xmlns:p14="http://schemas.microsoft.com/office/powerpoint/2010/main" val="379857246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date of this inscription is not given in the museum description, but it is likely several centuries after the time of Christ. This inscription was photographed at the Good Samaritan Museum.</a:t>
            </a:r>
          </a:p>
          <a:p>
            <a:endParaRPr lang="en-US" dirty="0"/>
          </a:p>
          <a:p>
            <a:r>
              <a:rPr lang="en-US" dirty="0"/>
              <a:t>tb053116635</a:t>
            </a:r>
          </a:p>
        </p:txBody>
      </p:sp>
      <p:sp>
        <p:nvSpPr>
          <p:cNvPr id="4" name="Slide Number Placeholder 3"/>
          <p:cNvSpPr>
            <a:spLocks noGrp="1"/>
          </p:cNvSpPr>
          <p:nvPr>
            <p:ph type="sldNum" sz="quarter" idx="10"/>
          </p:nvPr>
        </p:nvSpPr>
        <p:spPr/>
        <p:txBody>
          <a:bodyPr/>
          <a:lstStyle/>
          <a:p>
            <a:fld id="{4E4946A3-FD68-4E77-9DEF-1E7536A4AD96}" type="slidenum">
              <a:rPr lang="en-US" smtClean="0"/>
              <a:t>31</a:t>
            </a:fld>
            <a:endParaRPr lang="en-US"/>
          </a:p>
        </p:txBody>
      </p:sp>
    </p:spTree>
    <p:extLst>
      <p:ext uri="{BB962C8B-B14F-4D97-AF65-F5344CB8AC3E}">
        <p14:creationId xmlns:p14="http://schemas.microsoft.com/office/powerpoint/2010/main" val="75274770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32</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sz="1200" b="0" i="0" kern="1200" dirty="0">
                <a:solidFill>
                  <a:schemeClr val="tx1"/>
                </a:solidFill>
                <a:effectLst/>
                <a:latin typeface="+mn-lt"/>
                <a:ea typeface="+mn-ea"/>
                <a:cs typeface="+mn-cs"/>
              </a:rPr>
              <a:t>This</a:t>
            </a:r>
            <a:r>
              <a:rPr lang="en-US" sz="1200" b="0" i="0" kern="1200" baseline="0" dirty="0">
                <a:solidFill>
                  <a:schemeClr val="tx1"/>
                </a:solidFill>
                <a:effectLst/>
                <a:latin typeface="+mn-lt"/>
                <a:ea typeface="+mn-ea"/>
                <a:cs typeface="+mn-cs"/>
              </a:rPr>
              <a:t> American Colony photograph was taken </a:t>
            </a:r>
            <a:r>
              <a:rPr lang="en-US" sz="1200" b="0" i="0" kern="1200" dirty="0">
                <a:solidFill>
                  <a:schemeClr val="tx1"/>
                </a:solidFill>
                <a:effectLst/>
                <a:latin typeface="+mn-lt"/>
                <a:ea typeface="+mn-ea"/>
                <a:cs typeface="+mn-cs"/>
              </a:rPr>
              <a:t>between 1898 and 1946.</a:t>
            </a:r>
          </a:p>
          <a:p>
            <a:endParaRPr lang="en-US" sz="1200" b="0" i="0" kern="1200" dirty="0">
              <a:solidFill>
                <a:schemeClr val="tx1"/>
              </a:solidFill>
              <a:effectLst/>
              <a:latin typeface="+mn-lt"/>
              <a:ea typeface="+mn-ea"/>
              <a:cs typeface="+mn-cs"/>
            </a:endParaRPr>
          </a:p>
          <a:p>
            <a:r>
              <a:rPr lang="en-US" dirty="0"/>
              <a:t>mat10155</a:t>
            </a:r>
          </a:p>
        </p:txBody>
      </p:sp>
    </p:spTree>
    <p:extLst>
      <p:ext uri="{BB962C8B-B14F-4D97-AF65-F5344CB8AC3E}">
        <p14:creationId xmlns:p14="http://schemas.microsoft.com/office/powerpoint/2010/main" val="388170438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Naomi is remembered in the name of a street in Jerusalem, south of the Old City in Abu Tor.</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tb072404834</a:t>
            </a:r>
          </a:p>
          <a:p>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33</a:t>
            </a:fld>
            <a:endParaRPr lang="en-US"/>
          </a:p>
        </p:txBody>
      </p:sp>
    </p:spTree>
    <p:extLst>
      <p:ext uri="{BB962C8B-B14F-4D97-AF65-F5344CB8AC3E}">
        <p14:creationId xmlns:p14="http://schemas.microsoft.com/office/powerpoint/2010/main" val="39612556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34</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tb031415129</a:t>
            </a:r>
          </a:p>
        </p:txBody>
      </p:sp>
    </p:spTree>
    <p:extLst>
      <p:ext uri="{BB962C8B-B14F-4D97-AF65-F5344CB8AC3E}">
        <p14:creationId xmlns:p14="http://schemas.microsoft.com/office/powerpoint/2010/main" val="296287773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35</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tb031801023</a:t>
            </a:r>
          </a:p>
        </p:txBody>
      </p:sp>
    </p:spTree>
    <p:extLst>
      <p:ext uri="{BB962C8B-B14F-4D97-AF65-F5344CB8AC3E}">
        <p14:creationId xmlns:p14="http://schemas.microsoft.com/office/powerpoint/2010/main" val="350382493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The translation of this verse is difficult, but it seems best</a:t>
            </a:r>
            <a:r>
              <a:rPr lang="en-US" sz="1200" b="0" i="0" kern="1200" baseline="0" dirty="0">
                <a:solidFill>
                  <a:schemeClr val="tx1"/>
                </a:solidFill>
                <a:effectLst/>
                <a:latin typeface="+mn-lt"/>
                <a:ea typeface="+mn-ea"/>
                <a:cs typeface="+mn-cs"/>
              </a:rPr>
              <a:t> to understand Ruth’s request as asking to be permitted to gather in bundles the gleanings left behind by the harvesters. </a:t>
            </a:r>
            <a:r>
              <a:rPr lang="en-US" sz="1200" b="0" i="0" kern="1200" dirty="0">
                <a:solidFill>
                  <a:schemeClr val="tx1"/>
                </a:solidFill>
                <a:effectLst/>
                <a:latin typeface="+mn-lt"/>
                <a:ea typeface="+mn-ea"/>
                <a:cs typeface="+mn-cs"/>
              </a:rPr>
              <a:t>This</a:t>
            </a:r>
            <a:r>
              <a:rPr lang="en-US" sz="1200" b="0" i="0" kern="1200" baseline="0" dirty="0">
                <a:solidFill>
                  <a:schemeClr val="tx1"/>
                </a:solidFill>
                <a:effectLst/>
                <a:latin typeface="+mn-lt"/>
                <a:ea typeface="+mn-ea"/>
                <a:cs typeface="+mn-cs"/>
              </a:rPr>
              <a:t> American Colony photograph was taken </a:t>
            </a:r>
            <a:r>
              <a:rPr lang="en-US" sz="1200" b="0" i="0" kern="1200" dirty="0">
                <a:solidFill>
                  <a:schemeClr val="tx1"/>
                </a:solidFill>
                <a:effectLst/>
                <a:latin typeface="+mn-lt"/>
                <a:ea typeface="+mn-ea"/>
                <a:cs typeface="+mn-cs"/>
              </a:rPr>
              <a:t>between 1898 and 1946.</a:t>
            </a:r>
            <a:r>
              <a:rPr lang="en-US" sz="1200" b="0" i="0" kern="1200" baseline="0" dirty="0">
                <a:solidFill>
                  <a:schemeClr val="tx1"/>
                </a:solidFill>
                <a:effectLst/>
                <a:latin typeface="+mn-lt"/>
                <a:ea typeface="+mn-ea"/>
                <a:cs typeface="+mn-cs"/>
              </a:rPr>
              <a:t> The Mount of Olives is visible in the distance.</a:t>
            </a:r>
          </a:p>
          <a:p>
            <a:endParaRPr lang="en-US" sz="1200" b="0" i="0" kern="1200" baseline="0" dirty="0">
              <a:solidFill>
                <a:schemeClr val="tx1"/>
              </a:solidFill>
              <a:effectLst/>
              <a:latin typeface="+mn-lt"/>
              <a:ea typeface="+mn-ea"/>
              <a:cs typeface="+mn-cs"/>
            </a:endParaRPr>
          </a:p>
          <a:p>
            <a:r>
              <a:rPr lang="en-US" dirty="0"/>
              <a:t>mat07431</a:t>
            </a:r>
          </a:p>
        </p:txBody>
      </p:sp>
      <p:sp>
        <p:nvSpPr>
          <p:cNvPr id="4" name="Slide Number Placeholder 3"/>
          <p:cNvSpPr>
            <a:spLocks noGrp="1"/>
          </p:cNvSpPr>
          <p:nvPr>
            <p:ph type="sldNum" sz="quarter" idx="10"/>
          </p:nvPr>
        </p:nvSpPr>
        <p:spPr/>
        <p:txBody>
          <a:bodyPr/>
          <a:lstStyle/>
          <a:p>
            <a:fld id="{4E4946A3-FD68-4E77-9DEF-1E7536A4AD96}" type="slidenum">
              <a:rPr lang="en-US" smtClean="0"/>
              <a:t>36</a:t>
            </a:fld>
            <a:endParaRPr lang="en-US"/>
          </a:p>
        </p:txBody>
      </p:sp>
    </p:spTree>
    <p:extLst>
      <p:ext uri="{BB962C8B-B14F-4D97-AF65-F5344CB8AC3E}">
        <p14:creationId xmlns:p14="http://schemas.microsoft.com/office/powerpoint/2010/main" val="391901429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photograph was taken by David Dorsey in the 1970s.</a:t>
            </a:r>
          </a:p>
          <a:p>
            <a:endParaRPr lang="en-US" dirty="0"/>
          </a:p>
          <a:p>
            <a:r>
              <a:rPr lang="en-US" dirty="0"/>
              <a:t>dad240103</a:t>
            </a:r>
          </a:p>
        </p:txBody>
      </p:sp>
      <p:sp>
        <p:nvSpPr>
          <p:cNvPr id="4" name="Slide Number Placeholder 3"/>
          <p:cNvSpPr>
            <a:spLocks noGrp="1"/>
          </p:cNvSpPr>
          <p:nvPr>
            <p:ph type="sldNum" sz="quarter" idx="10"/>
          </p:nvPr>
        </p:nvSpPr>
        <p:spPr/>
        <p:txBody>
          <a:bodyPr/>
          <a:lstStyle/>
          <a:p>
            <a:fld id="{4E4946A3-FD68-4E77-9DEF-1E7536A4AD96}" type="slidenum">
              <a:rPr lang="en-US" smtClean="0"/>
              <a:t>37</a:t>
            </a:fld>
            <a:endParaRPr lang="en-US"/>
          </a:p>
        </p:txBody>
      </p:sp>
    </p:spTree>
    <p:extLst>
      <p:ext uri="{BB962C8B-B14F-4D97-AF65-F5344CB8AC3E}">
        <p14:creationId xmlns:p14="http://schemas.microsoft.com/office/powerpoint/2010/main" val="205340859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38</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baseline="0" dirty="0">
                <a:solidFill>
                  <a:schemeClr val="tx1"/>
                </a:solidFill>
                <a:effectLst/>
                <a:latin typeface="+mn-lt"/>
                <a:ea typeface="+mn-ea"/>
                <a:cs typeface="+mn-cs"/>
              </a:rPr>
              <a:t>The woman in this photo is gathering the cut grain that was left behind. </a:t>
            </a:r>
            <a:r>
              <a:rPr lang="en-US" dirty="0"/>
              <a:t>This photograph was taken by David Dorsey in the 1970s.</a:t>
            </a:r>
          </a:p>
          <a:p>
            <a:endParaRPr lang="en-US" dirty="0"/>
          </a:p>
          <a:p>
            <a:r>
              <a:rPr lang="en-US" dirty="0"/>
              <a:t>dad1559</a:t>
            </a:r>
          </a:p>
        </p:txBody>
      </p:sp>
    </p:spTree>
    <p:extLst>
      <p:ext uri="{BB962C8B-B14F-4D97-AF65-F5344CB8AC3E}">
        <p14:creationId xmlns:p14="http://schemas.microsoft.com/office/powerpoint/2010/main" val="181452342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Lebonah</a:t>
            </a:r>
            <a:r>
              <a:rPr lang="en-US" dirty="0"/>
              <a:t> is located in the hill country of Ephraim north of Shiloh.</a:t>
            </a:r>
          </a:p>
          <a:p>
            <a:endParaRPr lang="en-US" dirty="0"/>
          </a:p>
          <a:p>
            <a:r>
              <a:rPr lang="en-US" dirty="0"/>
              <a:t>adr1305145030</a:t>
            </a:r>
          </a:p>
        </p:txBody>
      </p:sp>
      <p:sp>
        <p:nvSpPr>
          <p:cNvPr id="4" name="Slide Number Placeholder 3"/>
          <p:cNvSpPr>
            <a:spLocks noGrp="1"/>
          </p:cNvSpPr>
          <p:nvPr>
            <p:ph type="sldNum" sz="quarter" idx="10"/>
          </p:nvPr>
        </p:nvSpPr>
        <p:spPr/>
        <p:txBody>
          <a:bodyPr/>
          <a:lstStyle/>
          <a:p>
            <a:fld id="{4E4946A3-FD68-4E77-9DEF-1E7536A4AD96}" type="slidenum">
              <a:rPr lang="en-US" smtClean="0"/>
              <a:t>39</a:t>
            </a:fld>
            <a:endParaRPr lang="en-US"/>
          </a:p>
        </p:txBody>
      </p:sp>
    </p:spTree>
    <p:extLst>
      <p:ext uri="{BB962C8B-B14F-4D97-AF65-F5344CB8AC3E}">
        <p14:creationId xmlns:p14="http://schemas.microsoft.com/office/powerpoint/2010/main" val="22854460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photochrom image was taken in the 1890s.</a:t>
            </a:r>
          </a:p>
          <a:p>
            <a:endParaRPr lang="en-US" dirty="0"/>
          </a:p>
          <a:p>
            <a:r>
              <a:rPr lang="en-US" dirty="0"/>
              <a:t>pcm02753</a:t>
            </a:r>
          </a:p>
        </p:txBody>
      </p:sp>
      <p:sp>
        <p:nvSpPr>
          <p:cNvPr id="4" name="Slide Number Placeholder 3"/>
          <p:cNvSpPr>
            <a:spLocks noGrp="1"/>
          </p:cNvSpPr>
          <p:nvPr>
            <p:ph type="sldNum" sz="quarter" idx="10"/>
          </p:nvPr>
        </p:nvSpPr>
        <p:spPr/>
        <p:txBody>
          <a:bodyPr/>
          <a:lstStyle/>
          <a:p>
            <a:fld id="{4E4946A3-FD68-4E77-9DEF-1E7536A4AD96}" type="slidenum">
              <a:rPr lang="en-US" smtClean="0"/>
              <a:t>4</a:t>
            </a:fld>
            <a:endParaRPr lang="en-US"/>
          </a:p>
        </p:txBody>
      </p:sp>
    </p:spTree>
    <p:extLst>
      <p:ext uri="{BB962C8B-B14F-4D97-AF65-F5344CB8AC3E}">
        <p14:creationId xmlns:p14="http://schemas.microsoft.com/office/powerpoint/2010/main" val="38085579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artifact was photographed at the Hazor Museum.</a:t>
            </a:r>
          </a:p>
          <a:p>
            <a:endParaRPr lang="en-US" dirty="0"/>
          </a:p>
          <a:p>
            <a:r>
              <a:rPr lang="en-US" dirty="0"/>
              <a:t>tb032905015</a:t>
            </a:r>
          </a:p>
        </p:txBody>
      </p:sp>
      <p:sp>
        <p:nvSpPr>
          <p:cNvPr id="4" name="Slide Number Placeholder 3"/>
          <p:cNvSpPr>
            <a:spLocks noGrp="1"/>
          </p:cNvSpPr>
          <p:nvPr>
            <p:ph type="sldNum" sz="quarter" idx="10"/>
          </p:nvPr>
        </p:nvSpPr>
        <p:spPr/>
        <p:txBody>
          <a:bodyPr/>
          <a:lstStyle/>
          <a:p>
            <a:fld id="{4E4946A3-FD68-4E77-9DEF-1E7536A4AD96}" type="slidenum">
              <a:rPr lang="en-US" smtClean="0"/>
              <a:t>40</a:t>
            </a:fld>
            <a:endParaRPr lang="en-US"/>
          </a:p>
        </p:txBody>
      </p:sp>
    </p:spTree>
    <p:extLst>
      <p:ext uri="{BB962C8B-B14F-4D97-AF65-F5344CB8AC3E}">
        <p14:creationId xmlns:p14="http://schemas.microsoft.com/office/powerpoint/2010/main" val="302576009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mf110802051</a:t>
            </a:r>
          </a:p>
        </p:txBody>
      </p:sp>
      <p:sp>
        <p:nvSpPr>
          <p:cNvPr id="4" name="Slide Number Placeholder 3"/>
          <p:cNvSpPr>
            <a:spLocks noGrp="1"/>
          </p:cNvSpPr>
          <p:nvPr>
            <p:ph type="sldNum" sz="quarter" idx="10"/>
          </p:nvPr>
        </p:nvSpPr>
        <p:spPr/>
        <p:txBody>
          <a:bodyPr/>
          <a:lstStyle/>
          <a:p>
            <a:fld id="{4E4946A3-FD68-4E77-9DEF-1E7536A4AD96}" type="slidenum">
              <a:rPr lang="en-US" smtClean="0"/>
              <a:t>41</a:t>
            </a:fld>
            <a:endParaRPr lang="en-US"/>
          </a:p>
        </p:txBody>
      </p:sp>
    </p:spTree>
    <p:extLst>
      <p:ext uri="{BB962C8B-B14F-4D97-AF65-F5344CB8AC3E}">
        <p14:creationId xmlns:p14="http://schemas.microsoft.com/office/powerpoint/2010/main" val="73193728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tb100906813</a:t>
            </a:r>
          </a:p>
        </p:txBody>
      </p:sp>
      <p:sp>
        <p:nvSpPr>
          <p:cNvPr id="4" name="Slide Number Placeholder 3"/>
          <p:cNvSpPr>
            <a:spLocks noGrp="1"/>
          </p:cNvSpPr>
          <p:nvPr>
            <p:ph type="sldNum" sz="quarter" idx="10"/>
          </p:nvPr>
        </p:nvSpPr>
        <p:spPr/>
        <p:txBody>
          <a:bodyPr/>
          <a:lstStyle/>
          <a:p>
            <a:fld id="{4E4946A3-FD68-4E77-9DEF-1E7536A4AD96}" type="slidenum">
              <a:rPr lang="en-US" smtClean="0"/>
              <a:t>42</a:t>
            </a:fld>
            <a:endParaRPr lang="en-US"/>
          </a:p>
        </p:txBody>
      </p:sp>
    </p:spTree>
    <p:extLst>
      <p:ext uri="{BB962C8B-B14F-4D97-AF65-F5344CB8AC3E}">
        <p14:creationId xmlns:p14="http://schemas.microsoft.com/office/powerpoint/2010/main" val="362899963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43</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sz="1200" b="0" i="0" kern="1200" dirty="0">
                <a:solidFill>
                  <a:schemeClr val="tx1"/>
                </a:solidFill>
                <a:effectLst/>
                <a:latin typeface="+mn-lt"/>
                <a:ea typeface="+mn-ea"/>
                <a:cs typeface="+mn-cs"/>
              </a:rPr>
              <a:t>This</a:t>
            </a:r>
            <a:r>
              <a:rPr lang="en-US" sz="1200" b="0" i="0" kern="1200" baseline="0" dirty="0">
                <a:solidFill>
                  <a:schemeClr val="tx1"/>
                </a:solidFill>
                <a:effectLst/>
                <a:latin typeface="+mn-lt"/>
                <a:ea typeface="+mn-ea"/>
                <a:cs typeface="+mn-cs"/>
              </a:rPr>
              <a:t> American Colony photograph was taken </a:t>
            </a:r>
            <a:r>
              <a:rPr lang="en-US" sz="1200" b="0" i="0" kern="1200" dirty="0">
                <a:solidFill>
                  <a:schemeClr val="tx1"/>
                </a:solidFill>
                <a:effectLst/>
                <a:latin typeface="+mn-lt"/>
                <a:ea typeface="+mn-ea"/>
                <a:cs typeface="+mn-cs"/>
              </a:rPr>
              <a:t>between 1898 and 1946.</a:t>
            </a:r>
          </a:p>
          <a:p>
            <a:endParaRPr lang="en-US" sz="1200" b="0" i="0" kern="1200" dirty="0">
              <a:solidFill>
                <a:schemeClr val="tx1"/>
              </a:solidFill>
              <a:effectLst/>
              <a:latin typeface="+mn-lt"/>
              <a:ea typeface="+mn-ea"/>
              <a:cs typeface="+mn-cs"/>
            </a:endParaRPr>
          </a:p>
          <a:p>
            <a:r>
              <a:rPr lang="en-US" sz="1200" dirty="0"/>
              <a:t>mat10133</a:t>
            </a:r>
            <a:endParaRPr lang="en-US" dirty="0"/>
          </a:p>
        </p:txBody>
      </p:sp>
    </p:spTree>
    <p:extLst>
      <p:ext uri="{BB962C8B-B14F-4D97-AF65-F5344CB8AC3E}">
        <p14:creationId xmlns:p14="http://schemas.microsoft.com/office/powerpoint/2010/main" val="191166042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Shelters in the field were common, as they provided shade during a break without having to return to the village. This</a:t>
            </a:r>
            <a:r>
              <a:rPr lang="en-US" sz="1200" b="0" i="0" kern="1200" baseline="0" dirty="0">
                <a:solidFill>
                  <a:schemeClr val="tx1"/>
                </a:solidFill>
                <a:effectLst/>
                <a:latin typeface="+mn-lt"/>
                <a:ea typeface="+mn-ea"/>
                <a:cs typeface="+mn-cs"/>
              </a:rPr>
              <a:t> American Colony photograph was taken in July 1940.</a:t>
            </a:r>
          </a:p>
          <a:p>
            <a:endParaRPr lang="en-US" sz="1200" b="0" i="0" kern="1200" baseline="0" dirty="0">
              <a:solidFill>
                <a:schemeClr val="tx1"/>
              </a:solidFill>
              <a:effectLst/>
              <a:latin typeface="+mn-lt"/>
              <a:ea typeface="+mn-ea"/>
              <a:cs typeface="+mn-cs"/>
            </a:endParaRPr>
          </a:p>
          <a:p>
            <a:r>
              <a:rPr lang="en-US" dirty="0"/>
              <a:t>mat20756</a:t>
            </a:r>
          </a:p>
        </p:txBody>
      </p:sp>
      <p:sp>
        <p:nvSpPr>
          <p:cNvPr id="4" name="Slide Number Placeholder 3"/>
          <p:cNvSpPr>
            <a:spLocks noGrp="1"/>
          </p:cNvSpPr>
          <p:nvPr>
            <p:ph type="sldNum" sz="quarter" idx="10"/>
          </p:nvPr>
        </p:nvSpPr>
        <p:spPr/>
        <p:txBody>
          <a:bodyPr/>
          <a:lstStyle/>
          <a:p>
            <a:fld id="{4E4946A3-FD68-4E77-9DEF-1E7536A4AD96}" type="slidenum">
              <a:rPr lang="en-US" smtClean="0"/>
              <a:t>44</a:t>
            </a:fld>
            <a:endParaRPr lang="en-US"/>
          </a:p>
        </p:txBody>
      </p:sp>
    </p:spTree>
    <p:extLst>
      <p:ext uri="{BB962C8B-B14F-4D97-AF65-F5344CB8AC3E}">
        <p14:creationId xmlns:p14="http://schemas.microsoft.com/office/powerpoint/2010/main" val="180719803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photograph was taken in southern Turkey.</a:t>
            </a:r>
          </a:p>
          <a:p>
            <a:endParaRPr lang="en-US" dirty="0"/>
          </a:p>
          <a:p>
            <a:r>
              <a:rPr lang="en-US" dirty="0"/>
              <a:t>adr1005179865</a:t>
            </a:r>
          </a:p>
        </p:txBody>
      </p:sp>
      <p:sp>
        <p:nvSpPr>
          <p:cNvPr id="4" name="Slide Number Placeholder 3"/>
          <p:cNvSpPr>
            <a:spLocks noGrp="1"/>
          </p:cNvSpPr>
          <p:nvPr>
            <p:ph type="sldNum" sz="quarter" idx="10"/>
          </p:nvPr>
        </p:nvSpPr>
        <p:spPr/>
        <p:txBody>
          <a:bodyPr/>
          <a:lstStyle/>
          <a:p>
            <a:fld id="{4E4946A3-FD68-4E77-9DEF-1E7536A4AD96}" type="slidenum">
              <a:rPr lang="en-US" smtClean="0"/>
              <a:t>45</a:t>
            </a:fld>
            <a:endParaRPr lang="en-US"/>
          </a:p>
        </p:txBody>
      </p:sp>
    </p:spTree>
    <p:extLst>
      <p:ext uri="{BB962C8B-B14F-4D97-AF65-F5344CB8AC3E}">
        <p14:creationId xmlns:p14="http://schemas.microsoft.com/office/powerpoint/2010/main" val="295816123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shelters are located near Saqqara in Egypt.</a:t>
            </a:r>
          </a:p>
          <a:p>
            <a:endParaRPr lang="en-US" dirty="0"/>
          </a:p>
          <a:p>
            <a:r>
              <a:rPr lang="en-US" dirty="0"/>
              <a:t>adr1603101094</a:t>
            </a:r>
          </a:p>
        </p:txBody>
      </p:sp>
      <p:sp>
        <p:nvSpPr>
          <p:cNvPr id="4" name="Slide Number Placeholder 3"/>
          <p:cNvSpPr>
            <a:spLocks noGrp="1"/>
          </p:cNvSpPr>
          <p:nvPr>
            <p:ph type="sldNum" sz="quarter" idx="10"/>
          </p:nvPr>
        </p:nvSpPr>
        <p:spPr/>
        <p:txBody>
          <a:bodyPr/>
          <a:lstStyle/>
          <a:p>
            <a:fld id="{4E4946A3-FD68-4E77-9DEF-1E7536A4AD96}" type="slidenum">
              <a:rPr lang="en-US" smtClean="0"/>
              <a:t>46</a:t>
            </a:fld>
            <a:endParaRPr lang="en-US"/>
          </a:p>
        </p:txBody>
      </p:sp>
    </p:spTree>
    <p:extLst>
      <p:ext uri="{BB962C8B-B14F-4D97-AF65-F5344CB8AC3E}">
        <p14:creationId xmlns:p14="http://schemas.microsoft.com/office/powerpoint/2010/main" val="228583015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Another possible translation of the word “shelter” is “house,” and this photograph and the next one provide an illustration of a large house from roughly the time of Ruth. This reconstruction was photographed</a:t>
            </a:r>
            <a:r>
              <a:rPr lang="en-US" baseline="0" dirty="0"/>
              <a:t> at the </a:t>
            </a:r>
            <a:r>
              <a:rPr lang="en-US" dirty="0"/>
              <a:t>Eretz Israel Museum in Tel Aviv.</a:t>
            </a:r>
          </a:p>
          <a:p>
            <a:endParaRPr lang="en-US" dirty="0"/>
          </a:p>
          <a:p>
            <a:r>
              <a:rPr lang="en-US" dirty="0"/>
              <a:t>tb061804680</a:t>
            </a:r>
          </a:p>
        </p:txBody>
      </p:sp>
      <p:sp>
        <p:nvSpPr>
          <p:cNvPr id="4" name="Slide Number Placeholder 3"/>
          <p:cNvSpPr>
            <a:spLocks noGrp="1"/>
          </p:cNvSpPr>
          <p:nvPr>
            <p:ph type="sldNum" sz="quarter" idx="10"/>
          </p:nvPr>
        </p:nvSpPr>
        <p:spPr/>
        <p:txBody>
          <a:bodyPr/>
          <a:lstStyle/>
          <a:p>
            <a:fld id="{4E4946A3-FD68-4E77-9DEF-1E7536A4AD96}" type="slidenum">
              <a:rPr lang="en-US" smtClean="0"/>
              <a:t>47</a:t>
            </a:fld>
            <a:endParaRPr lang="en-US"/>
          </a:p>
        </p:txBody>
      </p:sp>
    </p:spTree>
    <p:extLst>
      <p:ext uri="{BB962C8B-B14F-4D97-AF65-F5344CB8AC3E}">
        <p14:creationId xmlns:p14="http://schemas.microsoft.com/office/powerpoint/2010/main" val="375240647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Since no information is given about Boaz’s property, it is not clear if he had a shelter or a house that was near the field where Ruth was reaping. This reconstruction was photographed at the Eretz Israel Museum in Tel Aviv.</a:t>
            </a:r>
          </a:p>
          <a:p>
            <a:endParaRPr lang="en-US" dirty="0"/>
          </a:p>
          <a:p>
            <a:r>
              <a:rPr lang="en-US" dirty="0"/>
              <a:t>adr080710469</a:t>
            </a:r>
          </a:p>
        </p:txBody>
      </p:sp>
      <p:sp>
        <p:nvSpPr>
          <p:cNvPr id="4" name="Slide Number Placeholder 3"/>
          <p:cNvSpPr>
            <a:spLocks noGrp="1"/>
          </p:cNvSpPr>
          <p:nvPr>
            <p:ph type="sldNum" sz="quarter" idx="10"/>
          </p:nvPr>
        </p:nvSpPr>
        <p:spPr/>
        <p:txBody>
          <a:bodyPr/>
          <a:lstStyle/>
          <a:p>
            <a:fld id="{4E4946A3-FD68-4E77-9DEF-1E7536A4AD96}" type="slidenum">
              <a:rPr lang="en-US" smtClean="0"/>
              <a:t>48</a:t>
            </a:fld>
            <a:endParaRPr lang="en-US"/>
          </a:p>
        </p:txBody>
      </p:sp>
    </p:spTree>
    <p:extLst>
      <p:ext uri="{BB962C8B-B14F-4D97-AF65-F5344CB8AC3E}">
        <p14:creationId xmlns:p14="http://schemas.microsoft.com/office/powerpoint/2010/main" val="66099330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few fields on the east side of Bethlehem have not yet been built over. This area is traditionally known as “Shepherds’ Fields” where the Christmas event occurred.</a:t>
            </a:r>
          </a:p>
          <a:p>
            <a:endParaRPr lang="en-US" dirty="0"/>
          </a:p>
          <a:p>
            <a:r>
              <a:rPr lang="en-US" dirty="0"/>
              <a:t>ws021815410</a:t>
            </a:r>
          </a:p>
        </p:txBody>
      </p:sp>
      <p:sp>
        <p:nvSpPr>
          <p:cNvPr id="4" name="Slide Number Placeholder 3"/>
          <p:cNvSpPr>
            <a:spLocks noGrp="1"/>
          </p:cNvSpPr>
          <p:nvPr>
            <p:ph type="sldNum" sz="quarter" idx="10"/>
          </p:nvPr>
        </p:nvSpPr>
        <p:spPr/>
        <p:txBody>
          <a:bodyPr/>
          <a:lstStyle/>
          <a:p>
            <a:fld id="{4E4946A3-FD68-4E77-9DEF-1E7536A4AD96}" type="slidenum">
              <a:rPr lang="en-US" smtClean="0"/>
              <a:t>49</a:t>
            </a:fld>
            <a:endParaRPr lang="en-US"/>
          </a:p>
        </p:txBody>
      </p:sp>
    </p:spTree>
    <p:extLst>
      <p:ext uri="{BB962C8B-B14F-4D97-AF65-F5344CB8AC3E}">
        <p14:creationId xmlns:p14="http://schemas.microsoft.com/office/powerpoint/2010/main" val="23194421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image shows items that belonged to a wealthy family in Egypt. This display was photographed at the Egyptian Museum and Papyrus Collection</a:t>
            </a:r>
            <a:r>
              <a:rPr lang="en-US" baseline="0" dirty="0"/>
              <a:t> in</a:t>
            </a:r>
            <a:r>
              <a:rPr lang="en-US" dirty="0"/>
              <a:t> Berlin.</a:t>
            </a:r>
          </a:p>
          <a:p>
            <a:endParaRPr lang="en-US" dirty="0"/>
          </a:p>
          <a:p>
            <a:r>
              <a:rPr lang="en-US" dirty="0"/>
              <a:t>adr070511619</a:t>
            </a:r>
          </a:p>
        </p:txBody>
      </p:sp>
      <p:sp>
        <p:nvSpPr>
          <p:cNvPr id="4" name="Slide Number Placeholder 3"/>
          <p:cNvSpPr>
            <a:spLocks noGrp="1"/>
          </p:cNvSpPr>
          <p:nvPr>
            <p:ph type="sldNum" sz="quarter" idx="10"/>
          </p:nvPr>
        </p:nvSpPr>
        <p:spPr/>
        <p:txBody>
          <a:bodyPr/>
          <a:lstStyle/>
          <a:p>
            <a:fld id="{4E4946A3-FD68-4E77-9DEF-1E7536A4AD96}" type="slidenum">
              <a:rPr lang="en-US" smtClean="0"/>
              <a:t>5</a:t>
            </a:fld>
            <a:endParaRPr lang="en-US"/>
          </a:p>
        </p:txBody>
      </p:sp>
    </p:spTree>
    <p:extLst>
      <p:ext uri="{BB962C8B-B14F-4D97-AF65-F5344CB8AC3E}">
        <p14:creationId xmlns:p14="http://schemas.microsoft.com/office/powerpoint/2010/main" val="129494899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50</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sz="1200" b="0" i="0" kern="1200" dirty="0">
                <a:solidFill>
                  <a:schemeClr val="tx1"/>
                </a:solidFill>
                <a:effectLst/>
                <a:latin typeface="+mn-lt"/>
                <a:ea typeface="+mn-ea"/>
                <a:cs typeface="+mn-cs"/>
              </a:rPr>
              <a:t>This</a:t>
            </a:r>
            <a:r>
              <a:rPr lang="en-US" sz="1200" b="0" i="0" kern="1200" baseline="0" dirty="0">
                <a:solidFill>
                  <a:schemeClr val="tx1"/>
                </a:solidFill>
                <a:effectLst/>
                <a:latin typeface="+mn-lt"/>
                <a:ea typeface="+mn-ea"/>
                <a:cs typeface="+mn-cs"/>
              </a:rPr>
              <a:t> American Colony photograph was taken </a:t>
            </a:r>
            <a:r>
              <a:rPr lang="en-US" sz="1200" b="0" i="0" kern="1200" dirty="0">
                <a:solidFill>
                  <a:schemeClr val="tx1"/>
                </a:solidFill>
                <a:effectLst/>
                <a:latin typeface="+mn-lt"/>
                <a:ea typeface="+mn-ea"/>
                <a:cs typeface="+mn-cs"/>
              </a:rPr>
              <a:t>between 1898 and 1946.</a:t>
            </a:r>
          </a:p>
          <a:p>
            <a:endParaRPr lang="en-US" sz="1200" b="0" i="0" kern="1200" dirty="0">
              <a:solidFill>
                <a:schemeClr val="tx1"/>
              </a:solidFill>
              <a:effectLst/>
              <a:latin typeface="+mn-lt"/>
              <a:ea typeface="+mn-ea"/>
              <a:cs typeface="+mn-cs"/>
            </a:endParaRPr>
          </a:p>
          <a:p>
            <a:r>
              <a:rPr lang="en-US" dirty="0"/>
              <a:t>mat10139</a:t>
            </a:r>
          </a:p>
        </p:txBody>
      </p:sp>
    </p:spTree>
    <p:extLst>
      <p:ext uri="{BB962C8B-B14F-4D97-AF65-F5344CB8AC3E}">
        <p14:creationId xmlns:p14="http://schemas.microsoft.com/office/powerpoint/2010/main" val="380796187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photograph of this painting by Charles K. Wilkinson comes from The Metropolitan Museum of Art, public domain, Rogers Fund, 1930, accession number 30.4.44, </a:t>
            </a:r>
            <a:r>
              <a:rPr lang="en-US" dirty="0"/>
              <a:t>https://www.metmuseum.org/art/collection/search/548574</a:t>
            </a:r>
            <a:r>
              <a:rPr lang="en-US" sz="1200" kern="1200" dirty="0">
                <a:solidFill>
                  <a:schemeClr val="tx1"/>
                </a:solidFill>
                <a:effectLst/>
                <a:latin typeface="+mn-lt"/>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met548574</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51</a:t>
            </a:fld>
            <a:endParaRPr lang="en-US"/>
          </a:p>
        </p:txBody>
      </p:sp>
    </p:spTree>
    <p:extLst>
      <p:ext uri="{BB962C8B-B14F-4D97-AF65-F5344CB8AC3E}">
        <p14:creationId xmlns:p14="http://schemas.microsoft.com/office/powerpoint/2010/main" val="249452416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fields east (and west) of Bethlehem are largely built over today, but the area of the “Shepherds’ Fields,” commemorated today by the red-roofed church in the foreground, still has some arable farmland.</a:t>
            </a:r>
          </a:p>
          <a:p>
            <a:endParaRPr lang="en-US" dirty="0"/>
          </a:p>
          <a:p>
            <a:r>
              <a:rPr lang="en-US" dirty="0"/>
              <a:t>ws030317011</a:t>
            </a:r>
          </a:p>
        </p:txBody>
      </p:sp>
      <p:sp>
        <p:nvSpPr>
          <p:cNvPr id="4" name="Slide Number Placeholder 3"/>
          <p:cNvSpPr>
            <a:spLocks noGrp="1"/>
          </p:cNvSpPr>
          <p:nvPr>
            <p:ph type="sldNum" sz="quarter" idx="10"/>
          </p:nvPr>
        </p:nvSpPr>
        <p:spPr/>
        <p:txBody>
          <a:bodyPr/>
          <a:lstStyle/>
          <a:p>
            <a:fld id="{4E4946A3-FD68-4E77-9DEF-1E7536A4AD96}" type="slidenum">
              <a:rPr lang="en-US" smtClean="0"/>
              <a:t>52</a:t>
            </a:fld>
            <a:endParaRPr lang="en-US"/>
          </a:p>
        </p:txBody>
      </p:sp>
    </p:spTree>
    <p:extLst>
      <p:ext uri="{BB962C8B-B14F-4D97-AF65-F5344CB8AC3E}">
        <p14:creationId xmlns:p14="http://schemas.microsoft.com/office/powerpoint/2010/main" val="150951515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a:t>
            </a:r>
            <a:r>
              <a:rPr lang="en-US" sz="1200" b="0" i="0" kern="1200" baseline="0" dirty="0">
                <a:solidFill>
                  <a:schemeClr val="tx1"/>
                </a:solidFill>
                <a:effectLst/>
                <a:latin typeface="+mn-lt"/>
                <a:ea typeface="+mn-ea"/>
                <a:cs typeface="+mn-cs"/>
              </a:rPr>
              <a:t> American Colony photograph was taken between </a:t>
            </a:r>
            <a:r>
              <a:rPr lang="en-US" sz="1200" b="0" i="0" kern="1200" dirty="0">
                <a:solidFill>
                  <a:schemeClr val="tx1"/>
                </a:solidFill>
                <a:effectLst/>
                <a:latin typeface="+mn-lt"/>
                <a:ea typeface="+mn-ea"/>
                <a:cs typeface="+mn-cs"/>
              </a:rPr>
              <a:t>1920 and 1933.</a:t>
            </a:r>
            <a:endParaRPr lang="en-US" sz="1200" b="0" i="0" kern="1200" baseline="0" dirty="0">
              <a:solidFill>
                <a:schemeClr val="tx1"/>
              </a:solidFill>
              <a:effectLst/>
              <a:latin typeface="+mn-lt"/>
              <a:ea typeface="+mn-ea"/>
              <a:cs typeface="+mn-cs"/>
            </a:endParaRPr>
          </a:p>
          <a:p>
            <a:endParaRPr lang="en-US" sz="1200" b="0" i="0" kern="1200" baseline="0" dirty="0">
              <a:solidFill>
                <a:schemeClr val="tx1"/>
              </a:solidFill>
              <a:effectLst/>
              <a:latin typeface="+mn-lt"/>
              <a:ea typeface="+mn-ea"/>
              <a:cs typeface="+mn-cs"/>
            </a:endParaRPr>
          </a:p>
          <a:p>
            <a:r>
              <a:rPr lang="en-US" dirty="0"/>
              <a:t>mat02613</a:t>
            </a:r>
          </a:p>
        </p:txBody>
      </p:sp>
      <p:sp>
        <p:nvSpPr>
          <p:cNvPr id="4" name="Slide Number Placeholder 3"/>
          <p:cNvSpPr>
            <a:spLocks noGrp="1"/>
          </p:cNvSpPr>
          <p:nvPr>
            <p:ph type="sldNum" sz="quarter" idx="10"/>
          </p:nvPr>
        </p:nvSpPr>
        <p:spPr/>
        <p:txBody>
          <a:bodyPr/>
          <a:lstStyle/>
          <a:p>
            <a:fld id="{4E4946A3-FD68-4E77-9DEF-1E7536A4AD96}" type="slidenum">
              <a:rPr lang="en-US" smtClean="0"/>
              <a:t>53</a:t>
            </a:fld>
            <a:endParaRPr lang="en-US"/>
          </a:p>
        </p:txBody>
      </p:sp>
    </p:spTree>
    <p:extLst>
      <p:ext uri="{BB962C8B-B14F-4D97-AF65-F5344CB8AC3E}">
        <p14:creationId xmlns:p14="http://schemas.microsoft.com/office/powerpoint/2010/main" val="126955187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a:t>
            </a:r>
            <a:r>
              <a:rPr lang="en-US" sz="1200" b="0" i="0" kern="1200" baseline="0" dirty="0">
                <a:solidFill>
                  <a:schemeClr val="tx1"/>
                </a:solidFill>
                <a:effectLst/>
                <a:latin typeface="+mn-lt"/>
                <a:ea typeface="+mn-ea"/>
                <a:cs typeface="+mn-cs"/>
              </a:rPr>
              <a:t> American Colony photograph was taken </a:t>
            </a:r>
            <a:r>
              <a:rPr lang="en-US" sz="1200" b="0" i="0" kern="1200" dirty="0">
                <a:solidFill>
                  <a:schemeClr val="tx1"/>
                </a:solidFill>
                <a:effectLst/>
                <a:latin typeface="+mn-lt"/>
                <a:ea typeface="+mn-ea"/>
                <a:cs typeface="+mn-cs"/>
              </a:rPr>
              <a:t>between 1898 and 1946.</a:t>
            </a:r>
            <a:endParaRPr lang="en-US" sz="1200" b="0" i="0" kern="1200" baseline="0" dirty="0">
              <a:solidFill>
                <a:schemeClr val="tx1"/>
              </a:solidFill>
              <a:effectLst/>
              <a:latin typeface="+mn-lt"/>
              <a:ea typeface="+mn-ea"/>
              <a:cs typeface="+mn-cs"/>
            </a:endParaRPr>
          </a:p>
          <a:p>
            <a:endParaRPr lang="en-US" sz="1200" b="0" i="0" kern="1200" baseline="0" dirty="0">
              <a:solidFill>
                <a:schemeClr val="tx1"/>
              </a:solidFill>
              <a:effectLst/>
              <a:latin typeface="+mn-lt"/>
              <a:ea typeface="+mn-ea"/>
              <a:cs typeface="+mn-cs"/>
            </a:endParaRPr>
          </a:p>
          <a:p>
            <a:r>
              <a:rPr lang="en-US" dirty="0"/>
              <a:t>mat06029</a:t>
            </a:r>
          </a:p>
        </p:txBody>
      </p:sp>
      <p:sp>
        <p:nvSpPr>
          <p:cNvPr id="4" name="Slide Number Placeholder 3"/>
          <p:cNvSpPr>
            <a:spLocks noGrp="1"/>
          </p:cNvSpPr>
          <p:nvPr>
            <p:ph type="sldNum" sz="quarter" idx="10"/>
          </p:nvPr>
        </p:nvSpPr>
        <p:spPr/>
        <p:txBody>
          <a:bodyPr/>
          <a:lstStyle/>
          <a:p>
            <a:fld id="{4E4946A3-FD68-4E77-9DEF-1E7536A4AD96}" type="slidenum">
              <a:rPr lang="en-US" smtClean="0"/>
              <a:t>54</a:t>
            </a:fld>
            <a:endParaRPr lang="en-US"/>
          </a:p>
        </p:txBody>
      </p:sp>
    </p:spTree>
    <p:extLst>
      <p:ext uri="{BB962C8B-B14F-4D97-AF65-F5344CB8AC3E}">
        <p14:creationId xmlns:p14="http://schemas.microsoft.com/office/powerpoint/2010/main" val="226071158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55</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sz="1200" b="0" i="0" kern="1200" dirty="0">
                <a:solidFill>
                  <a:schemeClr val="tx1"/>
                </a:solidFill>
                <a:effectLst/>
                <a:latin typeface="+mn-lt"/>
                <a:ea typeface="+mn-ea"/>
                <a:cs typeface="+mn-cs"/>
              </a:rPr>
              <a:t>This</a:t>
            </a:r>
            <a:r>
              <a:rPr lang="en-US" sz="1200" b="0" i="0" kern="1200" baseline="0" dirty="0">
                <a:solidFill>
                  <a:schemeClr val="tx1"/>
                </a:solidFill>
                <a:effectLst/>
                <a:latin typeface="+mn-lt"/>
                <a:ea typeface="+mn-ea"/>
                <a:cs typeface="+mn-cs"/>
              </a:rPr>
              <a:t> American Colony photograph was taken </a:t>
            </a:r>
            <a:r>
              <a:rPr lang="en-US" sz="1200" b="0" i="0" kern="1200" dirty="0">
                <a:solidFill>
                  <a:schemeClr val="tx1"/>
                </a:solidFill>
                <a:effectLst/>
                <a:latin typeface="+mn-lt"/>
                <a:ea typeface="+mn-ea"/>
                <a:cs typeface="+mn-cs"/>
              </a:rPr>
              <a:t>between 1898 and 1946.</a:t>
            </a:r>
          </a:p>
          <a:p>
            <a:endParaRPr lang="en-US" sz="1200" b="0" i="0" kern="1200" dirty="0">
              <a:solidFill>
                <a:schemeClr val="tx1"/>
              </a:solidFill>
              <a:effectLst/>
              <a:latin typeface="+mn-lt"/>
              <a:ea typeface="+mn-ea"/>
              <a:cs typeface="+mn-cs"/>
            </a:endParaRPr>
          </a:p>
          <a:p>
            <a:r>
              <a:rPr lang="en-US" sz="1200" dirty="0"/>
              <a:t>mat10146</a:t>
            </a:r>
            <a:endParaRPr lang="en-US" dirty="0"/>
          </a:p>
        </p:txBody>
      </p:sp>
    </p:spTree>
    <p:extLst>
      <p:ext uri="{BB962C8B-B14F-4D97-AF65-F5344CB8AC3E}">
        <p14:creationId xmlns:p14="http://schemas.microsoft.com/office/powerpoint/2010/main" val="421511383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56</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sz="1200" b="0" i="0" kern="1200" dirty="0">
                <a:solidFill>
                  <a:schemeClr val="tx1"/>
                </a:solidFill>
                <a:effectLst/>
                <a:latin typeface="+mn-lt"/>
                <a:ea typeface="+mn-ea"/>
                <a:cs typeface="+mn-cs"/>
              </a:rPr>
              <a:t>This</a:t>
            </a:r>
            <a:r>
              <a:rPr lang="en-US" sz="1200" b="0" i="0" kern="1200" baseline="0" dirty="0">
                <a:solidFill>
                  <a:schemeClr val="tx1"/>
                </a:solidFill>
                <a:effectLst/>
                <a:latin typeface="+mn-lt"/>
                <a:ea typeface="+mn-ea"/>
                <a:cs typeface="+mn-cs"/>
              </a:rPr>
              <a:t> American Colony photograph was taken on </a:t>
            </a:r>
            <a:r>
              <a:rPr lang="en-US" sz="1200" b="0" i="0" kern="1200" dirty="0">
                <a:solidFill>
                  <a:schemeClr val="tx1"/>
                </a:solidFill>
                <a:effectLst/>
                <a:latin typeface="+mn-lt"/>
                <a:ea typeface="+mn-ea"/>
                <a:cs typeface="+mn-cs"/>
              </a:rPr>
              <a:t>March 1, 1945.</a:t>
            </a:r>
          </a:p>
          <a:p>
            <a:endParaRPr lang="en-US" sz="1200" b="0" i="0" kern="1200" dirty="0">
              <a:solidFill>
                <a:schemeClr val="tx1"/>
              </a:solidFill>
              <a:effectLst/>
              <a:latin typeface="+mn-lt"/>
              <a:ea typeface="+mn-ea"/>
              <a:cs typeface="+mn-cs"/>
            </a:endParaRPr>
          </a:p>
          <a:p>
            <a:r>
              <a:rPr lang="en-US" sz="1200" dirty="0"/>
              <a:t>mat12606</a:t>
            </a:r>
            <a:endParaRPr lang="en-US" dirty="0"/>
          </a:p>
        </p:txBody>
      </p:sp>
    </p:spTree>
    <p:extLst>
      <p:ext uri="{BB962C8B-B14F-4D97-AF65-F5344CB8AC3E}">
        <p14:creationId xmlns:p14="http://schemas.microsoft.com/office/powerpoint/2010/main" val="277689155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a:t>
            </a:r>
            <a:r>
              <a:rPr lang="en-US" sz="1200" b="0" i="0" kern="1200" baseline="0" dirty="0">
                <a:solidFill>
                  <a:schemeClr val="tx1"/>
                </a:solidFill>
                <a:effectLst/>
                <a:latin typeface="+mn-lt"/>
                <a:ea typeface="+mn-ea"/>
                <a:cs typeface="+mn-cs"/>
              </a:rPr>
              <a:t> American Colony photograph was taken on </a:t>
            </a:r>
            <a:r>
              <a:rPr lang="en-US" sz="1200" b="0" i="0" kern="1200" dirty="0">
                <a:solidFill>
                  <a:schemeClr val="tx1"/>
                </a:solidFill>
                <a:effectLst/>
                <a:latin typeface="+mn-lt"/>
                <a:ea typeface="+mn-ea"/>
                <a:cs typeface="+mn-cs"/>
              </a:rPr>
              <a:t>September 23, 1938.</a:t>
            </a:r>
            <a:endParaRPr lang="en-US" sz="1200" b="0" i="0" kern="1200" baseline="0" dirty="0">
              <a:solidFill>
                <a:schemeClr val="tx1"/>
              </a:solidFill>
              <a:effectLst/>
              <a:latin typeface="+mn-lt"/>
              <a:ea typeface="+mn-ea"/>
              <a:cs typeface="+mn-cs"/>
            </a:endParaRPr>
          </a:p>
          <a:p>
            <a:endParaRPr lang="en-US" sz="1200" b="0" i="0" kern="1200" baseline="0" dirty="0">
              <a:solidFill>
                <a:schemeClr val="tx1"/>
              </a:solidFill>
              <a:effectLst/>
              <a:latin typeface="+mn-lt"/>
              <a:ea typeface="+mn-ea"/>
              <a:cs typeface="+mn-cs"/>
            </a:endParaRPr>
          </a:p>
          <a:p>
            <a:r>
              <a:rPr lang="en-US" dirty="0"/>
              <a:t>mat04072</a:t>
            </a:r>
          </a:p>
        </p:txBody>
      </p:sp>
      <p:sp>
        <p:nvSpPr>
          <p:cNvPr id="4" name="Slide Number Placeholder 3"/>
          <p:cNvSpPr>
            <a:spLocks noGrp="1"/>
          </p:cNvSpPr>
          <p:nvPr>
            <p:ph type="sldNum" sz="quarter" idx="10"/>
          </p:nvPr>
        </p:nvSpPr>
        <p:spPr/>
        <p:txBody>
          <a:bodyPr/>
          <a:lstStyle/>
          <a:p>
            <a:fld id="{4E4946A3-FD68-4E77-9DEF-1E7536A4AD96}" type="slidenum">
              <a:rPr lang="en-US" smtClean="0"/>
              <a:t>57</a:t>
            </a:fld>
            <a:endParaRPr lang="en-US"/>
          </a:p>
        </p:txBody>
      </p:sp>
    </p:spTree>
    <p:extLst>
      <p:ext uri="{BB962C8B-B14F-4D97-AF65-F5344CB8AC3E}">
        <p14:creationId xmlns:p14="http://schemas.microsoft.com/office/powerpoint/2010/main" val="77654738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a:t>
            </a:r>
            <a:r>
              <a:rPr lang="en-US" sz="1200" b="0" i="0" kern="1200" baseline="0" dirty="0">
                <a:solidFill>
                  <a:schemeClr val="tx1"/>
                </a:solidFill>
                <a:effectLst/>
                <a:latin typeface="+mn-lt"/>
                <a:ea typeface="+mn-ea"/>
                <a:cs typeface="+mn-cs"/>
              </a:rPr>
              <a:t> American Colony photograph was taken in July 1940. Sepphoris is located in Galilee north of Nazareth.</a:t>
            </a:r>
          </a:p>
          <a:p>
            <a:endParaRPr lang="en-US" sz="1200" b="0" i="0" kern="1200" baseline="0" dirty="0">
              <a:solidFill>
                <a:schemeClr val="tx1"/>
              </a:solidFill>
              <a:effectLst/>
              <a:latin typeface="+mn-lt"/>
              <a:ea typeface="+mn-ea"/>
              <a:cs typeface="+mn-cs"/>
            </a:endParaRPr>
          </a:p>
          <a:p>
            <a:r>
              <a:rPr lang="en-US" dirty="0"/>
              <a:t>mat20765</a:t>
            </a:r>
          </a:p>
        </p:txBody>
      </p:sp>
      <p:sp>
        <p:nvSpPr>
          <p:cNvPr id="4" name="Slide Number Placeholder 3"/>
          <p:cNvSpPr>
            <a:spLocks noGrp="1"/>
          </p:cNvSpPr>
          <p:nvPr>
            <p:ph type="sldNum" sz="quarter" idx="10"/>
          </p:nvPr>
        </p:nvSpPr>
        <p:spPr/>
        <p:txBody>
          <a:bodyPr/>
          <a:lstStyle/>
          <a:p>
            <a:fld id="{4E4946A3-FD68-4E77-9DEF-1E7536A4AD96}" type="slidenum">
              <a:rPr lang="en-US" smtClean="0"/>
              <a:t>58</a:t>
            </a:fld>
            <a:endParaRPr lang="en-US"/>
          </a:p>
        </p:txBody>
      </p:sp>
    </p:spTree>
    <p:extLst>
      <p:ext uri="{BB962C8B-B14F-4D97-AF65-F5344CB8AC3E}">
        <p14:creationId xmlns:p14="http://schemas.microsoft.com/office/powerpoint/2010/main" val="349588037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a:t>
            </a:r>
            <a:r>
              <a:rPr lang="en-US" sz="1200" b="0" i="0" kern="1200" baseline="0" dirty="0">
                <a:solidFill>
                  <a:schemeClr val="tx1"/>
                </a:solidFill>
                <a:effectLst/>
                <a:latin typeface="+mn-lt"/>
                <a:ea typeface="+mn-ea"/>
                <a:cs typeface="+mn-cs"/>
              </a:rPr>
              <a:t> American Colony photograph was taken between </a:t>
            </a:r>
            <a:r>
              <a:rPr lang="en-US" sz="1200" b="0" i="0" kern="1200" dirty="0">
                <a:solidFill>
                  <a:schemeClr val="tx1"/>
                </a:solidFill>
                <a:effectLst/>
                <a:latin typeface="+mn-lt"/>
                <a:ea typeface="+mn-ea"/>
                <a:cs typeface="+mn-cs"/>
              </a:rPr>
              <a:t>1900 and 1920.</a:t>
            </a:r>
            <a:endParaRPr lang="en-US" sz="1200" b="0" i="0" kern="1200" baseline="0" dirty="0">
              <a:solidFill>
                <a:schemeClr val="tx1"/>
              </a:solidFill>
              <a:effectLst/>
              <a:latin typeface="+mn-lt"/>
              <a:ea typeface="+mn-ea"/>
              <a:cs typeface="+mn-cs"/>
            </a:endParaRPr>
          </a:p>
          <a:p>
            <a:endParaRPr lang="en-US" sz="1200" b="0" i="0" kern="1200" baseline="0" dirty="0">
              <a:solidFill>
                <a:schemeClr val="tx1"/>
              </a:solidFill>
              <a:effectLst/>
              <a:latin typeface="+mn-lt"/>
              <a:ea typeface="+mn-ea"/>
              <a:cs typeface="+mn-cs"/>
            </a:endParaRPr>
          </a:p>
          <a:p>
            <a:r>
              <a:rPr lang="en-US" dirty="0"/>
              <a:t>mat05107</a:t>
            </a:r>
          </a:p>
        </p:txBody>
      </p:sp>
      <p:sp>
        <p:nvSpPr>
          <p:cNvPr id="4" name="Slide Number Placeholder 3"/>
          <p:cNvSpPr>
            <a:spLocks noGrp="1"/>
          </p:cNvSpPr>
          <p:nvPr>
            <p:ph type="sldNum" sz="quarter" idx="10"/>
          </p:nvPr>
        </p:nvSpPr>
        <p:spPr/>
        <p:txBody>
          <a:bodyPr/>
          <a:lstStyle/>
          <a:p>
            <a:fld id="{4E4946A3-FD68-4E77-9DEF-1E7536A4AD96}" type="slidenum">
              <a:rPr lang="en-US" smtClean="0"/>
              <a:t>59</a:t>
            </a:fld>
            <a:endParaRPr lang="en-US"/>
          </a:p>
        </p:txBody>
      </p:sp>
    </p:spTree>
    <p:extLst>
      <p:ext uri="{BB962C8B-B14F-4D97-AF65-F5344CB8AC3E}">
        <p14:creationId xmlns:p14="http://schemas.microsoft.com/office/powerpoint/2010/main" val="30680774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6</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sz="1200" b="0" i="0" kern="1200" dirty="0">
                <a:solidFill>
                  <a:schemeClr val="tx1"/>
                </a:solidFill>
                <a:effectLst/>
                <a:latin typeface="+mn-lt"/>
                <a:ea typeface="+mn-ea"/>
                <a:cs typeface="+mn-cs"/>
              </a:rPr>
              <a:t>This</a:t>
            </a:r>
            <a:r>
              <a:rPr lang="en-US" sz="1200" b="0" i="0" kern="1200" baseline="0" dirty="0">
                <a:solidFill>
                  <a:schemeClr val="tx1"/>
                </a:solidFill>
                <a:effectLst/>
                <a:latin typeface="+mn-lt"/>
                <a:ea typeface="+mn-ea"/>
                <a:cs typeface="+mn-cs"/>
              </a:rPr>
              <a:t> American Colony photograph was taken </a:t>
            </a:r>
            <a:r>
              <a:rPr lang="en-US" sz="1200" b="0" i="0" kern="1200" dirty="0">
                <a:solidFill>
                  <a:schemeClr val="tx1"/>
                </a:solidFill>
                <a:effectLst/>
                <a:latin typeface="+mn-lt"/>
                <a:ea typeface="+mn-ea"/>
                <a:cs typeface="+mn-cs"/>
              </a:rPr>
              <a:t>between 1898 and 1946.</a:t>
            </a:r>
          </a:p>
          <a:p>
            <a:endParaRPr lang="en-US" sz="1200" b="0" i="0" kern="1200" dirty="0">
              <a:solidFill>
                <a:schemeClr val="tx1"/>
              </a:solidFill>
              <a:effectLst/>
              <a:latin typeface="+mn-lt"/>
              <a:ea typeface="+mn-ea"/>
              <a:cs typeface="+mn-cs"/>
            </a:endParaRPr>
          </a:p>
          <a:p>
            <a:r>
              <a:rPr lang="en-US" sz="1200" dirty="0"/>
              <a:t>mat10186</a:t>
            </a:r>
            <a:endParaRPr lang="en-US" dirty="0"/>
          </a:p>
        </p:txBody>
      </p:sp>
    </p:spTree>
    <p:extLst>
      <p:ext uri="{BB962C8B-B14F-4D97-AF65-F5344CB8AC3E}">
        <p14:creationId xmlns:p14="http://schemas.microsoft.com/office/powerpoint/2010/main" val="165876196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El-</a:t>
            </a:r>
            <a:r>
              <a:rPr lang="en-US" dirty="0" err="1"/>
              <a:t>Kab</a:t>
            </a:r>
            <a:r>
              <a:rPr lang="en-US" dirty="0"/>
              <a:t> is located in Upper Egypt. The 18th dynasty dates roughly from 1550 to 1300 BC.</a:t>
            </a:r>
          </a:p>
          <a:p>
            <a:endParaRPr lang="en-US" dirty="0"/>
          </a:p>
          <a:p>
            <a:r>
              <a:rPr lang="en-US" dirty="0"/>
              <a:t>adr1603226673</a:t>
            </a:r>
          </a:p>
        </p:txBody>
      </p:sp>
      <p:sp>
        <p:nvSpPr>
          <p:cNvPr id="4" name="Slide Number Placeholder 3"/>
          <p:cNvSpPr>
            <a:spLocks noGrp="1"/>
          </p:cNvSpPr>
          <p:nvPr>
            <p:ph type="sldNum" sz="quarter" idx="10"/>
          </p:nvPr>
        </p:nvSpPr>
        <p:spPr/>
        <p:txBody>
          <a:bodyPr/>
          <a:lstStyle/>
          <a:p>
            <a:fld id="{4E4946A3-FD68-4E77-9DEF-1E7536A4AD96}" type="slidenum">
              <a:rPr lang="en-US" smtClean="0"/>
              <a:t>60</a:t>
            </a:fld>
            <a:endParaRPr lang="en-US"/>
          </a:p>
        </p:txBody>
      </p:sp>
    </p:spTree>
    <p:extLst>
      <p:ext uri="{BB962C8B-B14F-4D97-AF65-F5344CB8AC3E}">
        <p14:creationId xmlns:p14="http://schemas.microsoft.com/office/powerpoint/2010/main" val="354194122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relief shows a man fanning vessels to keep them cool. See the next slide for labels.</a:t>
            </a:r>
          </a:p>
          <a:p>
            <a:endParaRPr lang="en-US" dirty="0"/>
          </a:p>
          <a:p>
            <a:r>
              <a:rPr lang="en-US" dirty="0"/>
              <a:t>adr1603226676</a:t>
            </a:r>
          </a:p>
        </p:txBody>
      </p:sp>
      <p:sp>
        <p:nvSpPr>
          <p:cNvPr id="4" name="Slide Number Placeholder 3"/>
          <p:cNvSpPr>
            <a:spLocks noGrp="1"/>
          </p:cNvSpPr>
          <p:nvPr>
            <p:ph type="sldNum" sz="quarter" idx="10"/>
          </p:nvPr>
        </p:nvSpPr>
        <p:spPr/>
        <p:txBody>
          <a:bodyPr/>
          <a:lstStyle/>
          <a:p>
            <a:fld id="{4E4946A3-FD68-4E77-9DEF-1E7536A4AD96}" type="slidenum">
              <a:rPr lang="en-US" smtClean="0"/>
              <a:t>61</a:t>
            </a:fld>
            <a:endParaRPr lang="en-US"/>
          </a:p>
        </p:txBody>
      </p:sp>
    </p:spTree>
    <p:extLst>
      <p:ext uri="{BB962C8B-B14F-4D97-AF65-F5344CB8AC3E}">
        <p14:creationId xmlns:p14="http://schemas.microsoft.com/office/powerpoint/2010/main" val="298892554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relief shows a man fanning vessels to keep them cool.</a:t>
            </a:r>
          </a:p>
          <a:p>
            <a:endParaRPr lang="en-US" dirty="0"/>
          </a:p>
          <a:p>
            <a:r>
              <a:rPr lang="en-US" dirty="0"/>
              <a:t>adr1603226676</a:t>
            </a:r>
          </a:p>
        </p:txBody>
      </p:sp>
      <p:sp>
        <p:nvSpPr>
          <p:cNvPr id="4" name="Slide Number Placeholder 3"/>
          <p:cNvSpPr>
            <a:spLocks noGrp="1"/>
          </p:cNvSpPr>
          <p:nvPr>
            <p:ph type="sldNum" sz="quarter" idx="10"/>
          </p:nvPr>
        </p:nvSpPr>
        <p:spPr/>
        <p:txBody>
          <a:bodyPr/>
          <a:lstStyle/>
          <a:p>
            <a:fld id="{4E4946A3-FD68-4E77-9DEF-1E7536A4AD96}" type="slidenum">
              <a:rPr lang="en-US" smtClean="0"/>
              <a:t>62</a:t>
            </a:fld>
            <a:endParaRPr lang="en-US"/>
          </a:p>
        </p:txBody>
      </p:sp>
    </p:spTree>
    <p:extLst>
      <p:ext uri="{BB962C8B-B14F-4D97-AF65-F5344CB8AC3E}">
        <p14:creationId xmlns:p14="http://schemas.microsoft.com/office/powerpoint/2010/main" val="148072812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story of Ruth dates to the Iron I (circa 1200–1000 BC) period. Dothan is located in the northern hill country of Manasseh. These</a:t>
            </a:r>
            <a:r>
              <a:rPr lang="en-US" baseline="0" dirty="0"/>
              <a:t> jars were discovered in Dothan Tomb 3 and were photographed at the </a:t>
            </a:r>
            <a:r>
              <a:rPr lang="en-US" dirty="0"/>
              <a:t>Benshoof Museum</a:t>
            </a:r>
            <a:r>
              <a:rPr lang="en-US" baseline="0" dirty="0"/>
              <a:t> in</a:t>
            </a:r>
            <a:r>
              <a:rPr lang="en-US" dirty="0"/>
              <a:t> Jerusalem.</a:t>
            </a:r>
          </a:p>
          <a:p>
            <a:endParaRPr lang="en-US" dirty="0"/>
          </a:p>
          <a:p>
            <a:r>
              <a:rPr lang="en-US" dirty="0"/>
              <a:t>adr0807195491</a:t>
            </a:r>
          </a:p>
        </p:txBody>
      </p:sp>
      <p:sp>
        <p:nvSpPr>
          <p:cNvPr id="4" name="Slide Number Placeholder 3"/>
          <p:cNvSpPr>
            <a:spLocks noGrp="1"/>
          </p:cNvSpPr>
          <p:nvPr>
            <p:ph type="sldNum" sz="quarter" idx="10"/>
          </p:nvPr>
        </p:nvSpPr>
        <p:spPr/>
        <p:txBody>
          <a:bodyPr/>
          <a:lstStyle/>
          <a:p>
            <a:fld id="{4E4946A3-FD68-4E77-9DEF-1E7536A4AD96}" type="slidenum">
              <a:rPr lang="en-US" smtClean="0"/>
              <a:t>63</a:t>
            </a:fld>
            <a:endParaRPr lang="en-US"/>
          </a:p>
        </p:txBody>
      </p:sp>
    </p:spTree>
    <p:extLst>
      <p:ext uri="{BB962C8B-B14F-4D97-AF65-F5344CB8AC3E}">
        <p14:creationId xmlns:p14="http://schemas.microsoft.com/office/powerpoint/2010/main" val="4275757298"/>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relief was photographed in The Metropolitan Museum of Art in New York City.</a:t>
            </a:r>
          </a:p>
          <a:p>
            <a:endParaRPr lang="en-US" dirty="0"/>
          </a:p>
          <a:p>
            <a:r>
              <a:rPr lang="en-US" dirty="0"/>
              <a:t>adr1605232386</a:t>
            </a:r>
          </a:p>
        </p:txBody>
      </p:sp>
      <p:sp>
        <p:nvSpPr>
          <p:cNvPr id="4" name="Slide Number Placeholder 3"/>
          <p:cNvSpPr>
            <a:spLocks noGrp="1"/>
          </p:cNvSpPr>
          <p:nvPr>
            <p:ph type="sldNum" sz="quarter" idx="10"/>
          </p:nvPr>
        </p:nvSpPr>
        <p:spPr/>
        <p:txBody>
          <a:bodyPr/>
          <a:lstStyle/>
          <a:p>
            <a:fld id="{4E4946A3-FD68-4E77-9DEF-1E7536A4AD96}" type="slidenum">
              <a:rPr lang="en-US" smtClean="0"/>
              <a:t>64</a:t>
            </a:fld>
            <a:endParaRPr lang="en-US"/>
          </a:p>
        </p:txBody>
      </p:sp>
    </p:spTree>
    <p:extLst>
      <p:ext uri="{BB962C8B-B14F-4D97-AF65-F5344CB8AC3E}">
        <p14:creationId xmlns:p14="http://schemas.microsoft.com/office/powerpoint/2010/main" val="1649837490"/>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65</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sz="1200" b="0" i="0" kern="1200" dirty="0">
                <a:solidFill>
                  <a:schemeClr val="tx1"/>
                </a:solidFill>
                <a:effectLst/>
                <a:latin typeface="+mn-lt"/>
                <a:ea typeface="+mn-ea"/>
                <a:cs typeface="+mn-cs"/>
              </a:rPr>
              <a:t>This</a:t>
            </a:r>
            <a:r>
              <a:rPr lang="en-US" sz="1200" b="0" i="0" kern="1200" baseline="0" dirty="0">
                <a:solidFill>
                  <a:schemeClr val="tx1"/>
                </a:solidFill>
                <a:effectLst/>
                <a:latin typeface="+mn-lt"/>
                <a:ea typeface="+mn-ea"/>
                <a:cs typeface="+mn-cs"/>
              </a:rPr>
              <a:t> American Colony photograph was taken </a:t>
            </a:r>
            <a:r>
              <a:rPr lang="en-US" sz="1200" b="0" i="0" kern="1200" dirty="0">
                <a:solidFill>
                  <a:schemeClr val="tx1"/>
                </a:solidFill>
                <a:effectLst/>
                <a:latin typeface="+mn-lt"/>
                <a:ea typeface="+mn-ea"/>
                <a:cs typeface="+mn-cs"/>
              </a:rPr>
              <a:t>between 1898 and 1946.</a:t>
            </a:r>
          </a:p>
          <a:p>
            <a:endParaRPr lang="en-US" sz="1200" b="0" i="0" kern="1200" dirty="0">
              <a:solidFill>
                <a:schemeClr val="tx1"/>
              </a:solidFill>
              <a:effectLst/>
              <a:latin typeface="+mn-lt"/>
              <a:ea typeface="+mn-ea"/>
              <a:cs typeface="+mn-cs"/>
            </a:endParaRPr>
          </a:p>
          <a:p>
            <a:r>
              <a:rPr lang="en-US" sz="1200" dirty="0"/>
              <a:t>mat10170</a:t>
            </a:r>
            <a:endParaRPr lang="en-US" dirty="0"/>
          </a:p>
        </p:txBody>
      </p:sp>
    </p:spTree>
    <p:extLst>
      <p:ext uri="{BB962C8B-B14F-4D97-AF65-F5344CB8AC3E}">
        <p14:creationId xmlns:p14="http://schemas.microsoft.com/office/powerpoint/2010/main" val="3741661482"/>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a:t>
            </a:r>
            <a:r>
              <a:rPr lang="en-US" sz="1200" b="0" i="0" kern="1200" baseline="0" dirty="0">
                <a:solidFill>
                  <a:schemeClr val="tx1"/>
                </a:solidFill>
                <a:effectLst/>
                <a:latin typeface="+mn-lt"/>
                <a:ea typeface="+mn-ea"/>
                <a:cs typeface="+mn-cs"/>
              </a:rPr>
              <a:t> American Colony photograph was taken between </a:t>
            </a:r>
            <a:r>
              <a:rPr lang="en-US" sz="1200" b="0" i="0" kern="1200" dirty="0">
                <a:solidFill>
                  <a:schemeClr val="tx1"/>
                </a:solidFill>
                <a:effectLst/>
                <a:latin typeface="+mn-lt"/>
                <a:ea typeface="+mn-ea"/>
                <a:cs typeface="+mn-cs"/>
              </a:rPr>
              <a:t>1900 and 1920.</a:t>
            </a:r>
            <a:endParaRPr lang="en-US" sz="1200" b="0" i="0" kern="1200" baseline="0" dirty="0">
              <a:solidFill>
                <a:schemeClr val="tx1"/>
              </a:solidFill>
              <a:effectLst/>
              <a:latin typeface="+mn-lt"/>
              <a:ea typeface="+mn-ea"/>
              <a:cs typeface="+mn-cs"/>
            </a:endParaRPr>
          </a:p>
          <a:p>
            <a:endParaRPr lang="en-US" sz="1200" b="0" i="0" kern="1200" baseline="0" dirty="0">
              <a:solidFill>
                <a:schemeClr val="tx1"/>
              </a:solidFill>
              <a:effectLst/>
              <a:latin typeface="+mn-lt"/>
              <a:ea typeface="+mn-ea"/>
              <a:cs typeface="+mn-cs"/>
            </a:endParaRPr>
          </a:p>
          <a:p>
            <a:r>
              <a:rPr lang="en-US" dirty="0"/>
              <a:t>mat01344</a:t>
            </a:r>
          </a:p>
        </p:txBody>
      </p:sp>
      <p:sp>
        <p:nvSpPr>
          <p:cNvPr id="4" name="Slide Number Placeholder 3"/>
          <p:cNvSpPr>
            <a:spLocks noGrp="1"/>
          </p:cNvSpPr>
          <p:nvPr>
            <p:ph type="sldNum" sz="quarter" idx="10"/>
          </p:nvPr>
        </p:nvSpPr>
        <p:spPr/>
        <p:txBody>
          <a:bodyPr/>
          <a:lstStyle/>
          <a:p>
            <a:fld id="{4E4946A3-FD68-4E77-9DEF-1E7536A4AD96}" type="slidenum">
              <a:rPr lang="en-US" smtClean="0"/>
              <a:t>66</a:t>
            </a:fld>
            <a:endParaRPr lang="en-US"/>
          </a:p>
        </p:txBody>
      </p:sp>
    </p:spTree>
    <p:extLst>
      <p:ext uri="{BB962C8B-B14F-4D97-AF65-F5344CB8AC3E}">
        <p14:creationId xmlns:p14="http://schemas.microsoft.com/office/powerpoint/2010/main" val="3459210114"/>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picture shows the landscape of Moab that was home to Ruth. Located about 6 miles (10 km) south of the Nahal Arnon, </a:t>
            </a:r>
            <a:r>
              <a:rPr lang="en-US" dirty="0" err="1"/>
              <a:t>Balu</a:t>
            </a:r>
            <a:r>
              <a:rPr lang="en-US" dirty="0"/>
              <a:t> is the largest Iron Age site in the area. Some scholars believe that </a:t>
            </a:r>
            <a:r>
              <a:rPr lang="en-US" dirty="0" err="1"/>
              <a:t>Balu</a:t>
            </a:r>
            <a:r>
              <a:rPr lang="en-US" dirty="0"/>
              <a:t> is the best candidate for the “City of Moab” (“</a:t>
            </a:r>
            <a:r>
              <a:rPr lang="en-US" dirty="0" err="1"/>
              <a:t>Ar</a:t>
            </a:r>
            <a:r>
              <a:rPr lang="en-US" dirty="0"/>
              <a:t> of Moab”).</a:t>
            </a:r>
          </a:p>
          <a:p>
            <a:endParaRPr lang="en-US" dirty="0"/>
          </a:p>
          <a:p>
            <a:r>
              <a:rPr lang="en-US" dirty="0"/>
              <a:t>tb061404084</a:t>
            </a:r>
          </a:p>
        </p:txBody>
      </p:sp>
      <p:sp>
        <p:nvSpPr>
          <p:cNvPr id="4" name="Slide Number Placeholder 3"/>
          <p:cNvSpPr>
            <a:spLocks noGrp="1"/>
          </p:cNvSpPr>
          <p:nvPr>
            <p:ph type="sldNum" sz="quarter" idx="10"/>
          </p:nvPr>
        </p:nvSpPr>
        <p:spPr/>
        <p:txBody>
          <a:bodyPr/>
          <a:lstStyle/>
          <a:p>
            <a:fld id="{4E4946A3-FD68-4E77-9DEF-1E7536A4AD96}" type="slidenum">
              <a:rPr lang="en-US" smtClean="0"/>
              <a:t>67</a:t>
            </a:fld>
            <a:endParaRPr lang="en-US"/>
          </a:p>
        </p:txBody>
      </p:sp>
    </p:spTree>
    <p:extLst>
      <p:ext uri="{BB962C8B-B14F-4D97-AF65-F5344CB8AC3E}">
        <p14:creationId xmlns:p14="http://schemas.microsoft.com/office/powerpoint/2010/main" val="3521784449"/>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dirty="0"/>
              <a:t>This traditional Bedouin tent was photographed at the Church of John the Baptist. Medeba is located south of Amman in territory that was sometimes held by the Moabites.</a:t>
            </a:r>
          </a:p>
          <a:p>
            <a:endParaRPr lang="en-US" dirty="0"/>
          </a:p>
          <a:p>
            <a:r>
              <a:rPr lang="en-US" dirty="0"/>
              <a:t>tb031315643</a:t>
            </a:r>
          </a:p>
        </p:txBody>
      </p:sp>
      <p:sp>
        <p:nvSpPr>
          <p:cNvPr id="4" name="Slide Number Placeholder 3"/>
          <p:cNvSpPr>
            <a:spLocks noGrp="1"/>
          </p:cNvSpPr>
          <p:nvPr>
            <p:ph type="sldNum" sz="quarter" idx="10"/>
          </p:nvPr>
        </p:nvSpPr>
        <p:spPr/>
        <p:txBody>
          <a:bodyPr/>
          <a:lstStyle/>
          <a:p>
            <a:fld id="{4E4946A3-FD68-4E77-9DEF-1E7536A4AD96}" type="slidenum">
              <a:rPr lang="en-US" smtClean="0"/>
              <a:t>68</a:t>
            </a:fld>
            <a:endParaRPr lang="en-US"/>
          </a:p>
        </p:txBody>
      </p:sp>
    </p:spTree>
    <p:extLst>
      <p:ext uri="{BB962C8B-B14F-4D97-AF65-F5344CB8AC3E}">
        <p14:creationId xmlns:p14="http://schemas.microsoft.com/office/powerpoint/2010/main" val="223819669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artifact was photographed at the Boston Museum of Fine Arts. </a:t>
            </a:r>
          </a:p>
          <a:p>
            <a:endParaRPr lang="en-US" dirty="0"/>
          </a:p>
          <a:p>
            <a:r>
              <a:rPr lang="en-US" dirty="0"/>
              <a:t>adr1711203067</a:t>
            </a:r>
          </a:p>
        </p:txBody>
      </p:sp>
      <p:sp>
        <p:nvSpPr>
          <p:cNvPr id="4" name="Slide Number Placeholder 3"/>
          <p:cNvSpPr>
            <a:spLocks noGrp="1"/>
          </p:cNvSpPr>
          <p:nvPr>
            <p:ph type="sldNum" sz="quarter" idx="10"/>
          </p:nvPr>
        </p:nvSpPr>
        <p:spPr/>
        <p:txBody>
          <a:bodyPr/>
          <a:lstStyle/>
          <a:p>
            <a:fld id="{4E4946A3-FD68-4E77-9DEF-1E7536A4AD96}" type="slidenum">
              <a:rPr lang="en-US" smtClean="0"/>
              <a:t>69</a:t>
            </a:fld>
            <a:endParaRPr lang="en-US"/>
          </a:p>
        </p:txBody>
      </p:sp>
    </p:spTree>
    <p:extLst>
      <p:ext uri="{BB962C8B-B14F-4D97-AF65-F5344CB8AC3E}">
        <p14:creationId xmlns:p14="http://schemas.microsoft.com/office/powerpoint/2010/main" val="26144340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7</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This relief was photographed at the Metropolitan Museum of Art in New York City.</a:t>
            </a:r>
          </a:p>
          <a:p>
            <a:endParaRPr lang="en-US" dirty="0"/>
          </a:p>
          <a:p>
            <a:r>
              <a:rPr lang="en-US" dirty="0"/>
              <a:t>adr1605232252</a:t>
            </a:r>
          </a:p>
        </p:txBody>
      </p:sp>
    </p:spTree>
    <p:extLst>
      <p:ext uri="{BB962C8B-B14F-4D97-AF65-F5344CB8AC3E}">
        <p14:creationId xmlns:p14="http://schemas.microsoft.com/office/powerpoint/2010/main" val="1779212900"/>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artifact was photographed in the Brooklyn Museum in New York City. </a:t>
            </a:r>
          </a:p>
          <a:p>
            <a:endParaRPr lang="en-US" dirty="0"/>
          </a:p>
          <a:p>
            <a:r>
              <a:rPr lang="en-US" dirty="0"/>
              <a:t>adr1606022113</a:t>
            </a:r>
          </a:p>
        </p:txBody>
      </p:sp>
      <p:sp>
        <p:nvSpPr>
          <p:cNvPr id="4" name="Slide Number Placeholder 3"/>
          <p:cNvSpPr>
            <a:spLocks noGrp="1"/>
          </p:cNvSpPr>
          <p:nvPr>
            <p:ph type="sldNum" sz="quarter" idx="10"/>
          </p:nvPr>
        </p:nvSpPr>
        <p:spPr/>
        <p:txBody>
          <a:bodyPr/>
          <a:lstStyle/>
          <a:p>
            <a:fld id="{4E4946A3-FD68-4E77-9DEF-1E7536A4AD96}" type="slidenum">
              <a:rPr lang="en-US" smtClean="0"/>
              <a:t>70</a:t>
            </a:fld>
            <a:endParaRPr lang="en-US"/>
          </a:p>
        </p:txBody>
      </p:sp>
    </p:spTree>
    <p:extLst>
      <p:ext uri="{BB962C8B-B14F-4D97-AF65-F5344CB8AC3E}">
        <p14:creationId xmlns:p14="http://schemas.microsoft.com/office/powerpoint/2010/main" val="2278629693"/>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 the outstretched wings over the figures </a:t>
            </a:r>
            <a:r>
              <a:rPr lang="en-US"/>
              <a:t>below. This </a:t>
            </a:r>
            <a:r>
              <a:rPr lang="en-US" dirty="0"/>
              <a:t>stele was photographed at the Egyptian Museum in Cairo.</a:t>
            </a:r>
          </a:p>
          <a:p>
            <a:endParaRPr lang="en-US" dirty="0"/>
          </a:p>
          <a:p>
            <a:r>
              <a:rPr lang="en-US" dirty="0"/>
              <a:t>adr1603118833</a:t>
            </a:r>
          </a:p>
        </p:txBody>
      </p:sp>
      <p:sp>
        <p:nvSpPr>
          <p:cNvPr id="4" name="Slide Number Placeholder 3"/>
          <p:cNvSpPr>
            <a:spLocks noGrp="1"/>
          </p:cNvSpPr>
          <p:nvPr>
            <p:ph type="sldNum" sz="quarter" idx="10"/>
          </p:nvPr>
        </p:nvSpPr>
        <p:spPr/>
        <p:txBody>
          <a:bodyPr/>
          <a:lstStyle/>
          <a:p>
            <a:fld id="{4E4946A3-FD68-4E77-9DEF-1E7536A4AD96}" type="slidenum">
              <a:rPr lang="en-US" smtClean="0"/>
              <a:t>71</a:t>
            </a:fld>
            <a:endParaRPr lang="en-US"/>
          </a:p>
        </p:txBody>
      </p:sp>
    </p:spTree>
    <p:extLst>
      <p:ext uri="{BB962C8B-B14F-4D97-AF65-F5344CB8AC3E}">
        <p14:creationId xmlns:p14="http://schemas.microsoft.com/office/powerpoint/2010/main" val="3911344333"/>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72</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sz="1200" b="0" i="0" kern="1200" dirty="0">
                <a:solidFill>
                  <a:schemeClr val="tx1"/>
                </a:solidFill>
                <a:effectLst/>
                <a:latin typeface="+mn-lt"/>
                <a:ea typeface="+mn-ea"/>
                <a:cs typeface="+mn-cs"/>
              </a:rPr>
              <a:t>This</a:t>
            </a:r>
            <a:r>
              <a:rPr lang="en-US" sz="1200" b="0" i="0" kern="1200" baseline="0" dirty="0">
                <a:solidFill>
                  <a:schemeClr val="tx1"/>
                </a:solidFill>
                <a:effectLst/>
                <a:latin typeface="+mn-lt"/>
                <a:ea typeface="+mn-ea"/>
                <a:cs typeface="+mn-cs"/>
              </a:rPr>
              <a:t> American Colony photograph was taken </a:t>
            </a:r>
            <a:r>
              <a:rPr lang="en-US" sz="1200" b="0" i="0" kern="1200" dirty="0">
                <a:solidFill>
                  <a:schemeClr val="tx1"/>
                </a:solidFill>
                <a:effectLst/>
                <a:latin typeface="+mn-lt"/>
                <a:ea typeface="+mn-ea"/>
                <a:cs typeface="+mn-cs"/>
              </a:rPr>
              <a:t>between 1898 and 1946.</a:t>
            </a:r>
          </a:p>
          <a:p>
            <a:endParaRPr lang="en-US" sz="1200" b="0" i="0" kern="1200" dirty="0">
              <a:solidFill>
                <a:schemeClr val="tx1"/>
              </a:solidFill>
              <a:effectLst/>
              <a:latin typeface="+mn-lt"/>
              <a:ea typeface="+mn-ea"/>
              <a:cs typeface="+mn-cs"/>
            </a:endParaRPr>
          </a:p>
          <a:p>
            <a:r>
              <a:rPr lang="en-US" sz="1200" dirty="0"/>
              <a:t>mat10148</a:t>
            </a:r>
            <a:endParaRPr lang="en-US" dirty="0"/>
          </a:p>
        </p:txBody>
      </p:sp>
    </p:spTree>
    <p:extLst>
      <p:ext uri="{BB962C8B-B14F-4D97-AF65-F5344CB8AC3E}">
        <p14:creationId xmlns:p14="http://schemas.microsoft.com/office/powerpoint/2010/main" val="4031328365"/>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73</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sz="1200" b="0" i="0" kern="1200" dirty="0">
                <a:solidFill>
                  <a:schemeClr val="tx1"/>
                </a:solidFill>
                <a:effectLst/>
                <a:latin typeface="+mn-lt"/>
                <a:ea typeface="+mn-ea"/>
                <a:cs typeface="+mn-cs"/>
              </a:rPr>
              <a:t>This</a:t>
            </a:r>
            <a:r>
              <a:rPr lang="en-US" sz="1200" b="0" i="0" kern="1200" baseline="0" dirty="0">
                <a:solidFill>
                  <a:schemeClr val="tx1"/>
                </a:solidFill>
                <a:effectLst/>
                <a:latin typeface="+mn-lt"/>
                <a:ea typeface="+mn-ea"/>
                <a:cs typeface="+mn-cs"/>
              </a:rPr>
              <a:t> American Colony photograph was taken </a:t>
            </a:r>
            <a:r>
              <a:rPr lang="en-US" sz="1200" b="0" i="0" kern="1200" dirty="0">
                <a:solidFill>
                  <a:schemeClr val="tx1"/>
                </a:solidFill>
                <a:effectLst/>
                <a:latin typeface="+mn-lt"/>
                <a:ea typeface="+mn-ea"/>
                <a:cs typeface="+mn-cs"/>
              </a:rPr>
              <a:t>between 1900 and 1920.</a:t>
            </a:r>
          </a:p>
          <a:p>
            <a:endParaRPr lang="en-US" sz="1200" b="0" i="0" kern="1200" dirty="0">
              <a:solidFill>
                <a:schemeClr val="tx1"/>
              </a:solidFill>
              <a:effectLst/>
              <a:latin typeface="+mn-lt"/>
              <a:ea typeface="+mn-ea"/>
              <a:cs typeface="+mn-cs"/>
            </a:endParaRPr>
          </a:p>
          <a:p>
            <a:r>
              <a:rPr lang="en-US" dirty="0"/>
              <a:t>mat05397</a:t>
            </a:r>
          </a:p>
        </p:txBody>
      </p:sp>
    </p:spTree>
    <p:extLst>
      <p:ext uri="{BB962C8B-B14F-4D97-AF65-F5344CB8AC3E}">
        <p14:creationId xmlns:p14="http://schemas.microsoft.com/office/powerpoint/2010/main" val="499619665"/>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tb061116154</a:t>
            </a:r>
          </a:p>
        </p:txBody>
      </p:sp>
      <p:sp>
        <p:nvSpPr>
          <p:cNvPr id="4" name="Slide Number Placeholder 3"/>
          <p:cNvSpPr>
            <a:spLocks noGrp="1"/>
          </p:cNvSpPr>
          <p:nvPr>
            <p:ph type="sldNum" sz="quarter" idx="10"/>
          </p:nvPr>
        </p:nvSpPr>
        <p:spPr/>
        <p:txBody>
          <a:bodyPr/>
          <a:lstStyle/>
          <a:p>
            <a:fld id="{4E4946A3-FD68-4E77-9DEF-1E7536A4AD96}" type="slidenum">
              <a:rPr lang="en-US" smtClean="0"/>
              <a:t>74</a:t>
            </a:fld>
            <a:endParaRPr lang="en-US"/>
          </a:p>
        </p:txBody>
      </p:sp>
    </p:spTree>
    <p:extLst>
      <p:ext uri="{BB962C8B-B14F-4D97-AF65-F5344CB8AC3E}">
        <p14:creationId xmlns:p14="http://schemas.microsoft.com/office/powerpoint/2010/main" val="1626158068"/>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photograph was taken at Nazareth Village.</a:t>
            </a:r>
          </a:p>
          <a:p>
            <a:endParaRPr lang="en-US" dirty="0"/>
          </a:p>
          <a:p>
            <a:r>
              <a:rPr lang="en-US" dirty="0"/>
              <a:t>tb011406570</a:t>
            </a:r>
          </a:p>
        </p:txBody>
      </p:sp>
      <p:sp>
        <p:nvSpPr>
          <p:cNvPr id="4" name="Slide Number Placeholder 3"/>
          <p:cNvSpPr>
            <a:spLocks noGrp="1"/>
          </p:cNvSpPr>
          <p:nvPr>
            <p:ph type="sldNum" sz="quarter" idx="10"/>
          </p:nvPr>
        </p:nvSpPr>
        <p:spPr/>
        <p:txBody>
          <a:bodyPr/>
          <a:lstStyle/>
          <a:p>
            <a:fld id="{4E4946A3-FD68-4E77-9DEF-1E7536A4AD96}" type="slidenum">
              <a:rPr lang="en-US" smtClean="0"/>
              <a:t>75</a:t>
            </a:fld>
            <a:endParaRPr lang="en-US"/>
          </a:p>
        </p:txBody>
      </p:sp>
    </p:spTree>
    <p:extLst>
      <p:ext uri="{BB962C8B-B14F-4D97-AF65-F5344CB8AC3E}">
        <p14:creationId xmlns:p14="http://schemas.microsoft.com/office/powerpoint/2010/main" val="3214576479"/>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bread</a:t>
            </a:r>
            <a:r>
              <a:rPr lang="en-US" baseline="0" dirty="0"/>
              <a:t> was photographed at the </a:t>
            </a:r>
            <a:r>
              <a:rPr lang="en-US" dirty="0"/>
              <a:t>Egyptian Museum in Cairo.</a:t>
            </a:r>
          </a:p>
          <a:p>
            <a:endParaRPr lang="en-US" dirty="0"/>
          </a:p>
          <a:p>
            <a:r>
              <a:rPr lang="en-US" dirty="0"/>
              <a:t>adr1603195156</a:t>
            </a:r>
          </a:p>
        </p:txBody>
      </p:sp>
      <p:sp>
        <p:nvSpPr>
          <p:cNvPr id="4" name="Slide Number Placeholder 3"/>
          <p:cNvSpPr>
            <a:spLocks noGrp="1"/>
          </p:cNvSpPr>
          <p:nvPr>
            <p:ph type="sldNum" sz="quarter" idx="10"/>
          </p:nvPr>
        </p:nvSpPr>
        <p:spPr/>
        <p:txBody>
          <a:bodyPr/>
          <a:lstStyle/>
          <a:p>
            <a:fld id="{4E4946A3-FD68-4E77-9DEF-1E7536A4AD96}" type="slidenum">
              <a:rPr lang="en-US" smtClean="0"/>
              <a:t>76</a:t>
            </a:fld>
            <a:endParaRPr lang="en-US"/>
          </a:p>
        </p:txBody>
      </p:sp>
    </p:spTree>
    <p:extLst>
      <p:ext uri="{BB962C8B-B14F-4D97-AF65-F5344CB8AC3E}">
        <p14:creationId xmlns:p14="http://schemas.microsoft.com/office/powerpoint/2010/main" val="3864380152"/>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77</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This artifact was photographed at the Boston Museum of Fine Arts.</a:t>
            </a:r>
          </a:p>
          <a:p>
            <a:endParaRPr lang="en-US" dirty="0"/>
          </a:p>
          <a:p>
            <a:r>
              <a:rPr lang="en-US" dirty="0"/>
              <a:t>adr1711201611</a:t>
            </a:r>
          </a:p>
        </p:txBody>
      </p:sp>
    </p:spTree>
    <p:extLst>
      <p:ext uri="{BB962C8B-B14F-4D97-AF65-F5344CB8AC3E}">
        <p14:creationId xmlns:p14="http://schemas.microsoft.com/office/powerpoint/2010/main" val="3584086884"/>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Arad Ostraca #2, shown above, mentions </a:t>
            </a:r>
            <a:r>
              <a:rPr lang="en-US" i="1" baseline="0" dirty="0" err="1"/>
              <a:t>chometz</a:t>
            </a:r>
            <a:r>
              <a:rPr lang="en-US" baseline="0" dirty="0"/>
              <a:t> in the supply of goods sent to </a:t>
            </a:r>
            <a:r>
              <a:rPr lang="en-US" baseline="0" dirty="0" err="1"/>
              <a:t>Eliyashib</a:t>
            </a:r>
            <a:r>
              <a:rPr lang="en-US" baseline="0" dirty="0"/>
              <a:t> at Arad. </a:t>
            </a:r>
            <a:r>
              <a:rPr lang="en-US" i="1" dirty="0" err="1"/>
              <a:t>Chometz</a:t>
            </a:r>
            <a:r>
              <a:rPr lang="en-US" baseline="0" dirty="0"/>
              <a:t> could be either a type of vinegar, wine, or perhaps even hummus. </a:t>
            </a:r>
            <a:r>
              <a:rPr lang="en-US" i="0" baseline="0" dirty="0"/>
              <a:t>This letter was photographed at the Israel Museum.</a:t>
            </a:r>
          </a:p>
          <a:p>
            <a:endParaRPr lang="en-US" i="0" baseline="0" dirty="0"/>
          </a:p>
          <a:p>
            <a:r>
              <a:rPr lang="en-US" dirty="0"/>
              <a:t>tb032014256</a:t>
            </a:r>
            <a:endParaRPr lang="en-US" i="0" dirty="0"/>
          </a:p>
        </p:txBody>
      </p:sp>
      <p:sp>
        <p:nvSpPr>
          <p:cNvPr id="4" name="Slide Number Placeholder 3"/>
          <p:cNvSpPr>
            <a:spLocks noGrp="1"/>
          </p:cNvSpPr>
          <p:nvPr>
            <p:ph type="sldNum" sz="quarter" idx="10"/>
          </p:nvPr>
        </p:nvSpPr>
        <p:spPr/>
        <p:txBody>
          <a:bodyPr/>
          <a:lstStyle/>
          <a:p>
            <a:fld id="{4E4946A3-FD68-4E77-9DEF-1E7536A4AD96}" type="slidenum">
              <a:rPr lang="en-US" smtClean="0"/>
              <a:t>78</a:t>
            </a:fld>
            <a:endParaRPr lang="en-US"/>
          </a:p>
        </p:txBody>
      </p:sp>
    </p:spTree>
    <p:extLst>
      <p:ext uri="{BB962C8B-B14F-4D97-AF65-F5344CB8AC3E}">
        <p14:creationId xmlns:p14="http://schemas.microsoft.com/office/powerpoint/2010/main" val="1400104523"/>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tb061116153</a:t>
            </a:r>
          </a:p>
        </p:txBody>
      </p:sp>
      <p:sp>
        <p:nvSpPr>
          <p:cNvPr id="4" name="Slide Number Placeholder 3"/>
          <p:cNvSpPr>
            <a:spLocks noGrp="1"/>
          </p:cNvSpPr>
          <p:nvPr>
            <p:ph type="sldNum" sz="quarter" idx="10"/>
          </p:nvPr>
        </p:nvSpPr>
        <p:spPr/>
        <p:txBody>
          <a:bodyPr/>
          <a:lstStyle/>
          <a:p>
            <a:fld id="{4E4946A3-FD68-4E77-9DEF-1E7536A4AD96}" type="slidenum">
              <a:rPr lang="en-US" smtClean="0"/>
              <a:t>79</a:t>
            </a:fld>
            <a:endParaRPr lang="en-US"/>
          </a:p>
        </p:txBody>
      </p:sp>
    </p:spTree>
    <p:extLst>
      <p:ext uri="{BB962C8B-B14F-4D97-AF65-F5344CB8AC3E}">
        <p14:creationId xmlns:p14="http://schemas.microsoft.com/office/powerpoint/2010/main" val="37652632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effectLst/>
                <a:latin typeface="+mj-lt"/>
                <a:ea typeface="Calibri"/>
              </a:rPr>
              <a:t>Kiriath Gath is located on the southern coastal plain of Israel about 25 miles (40 km) southwest of Bethlehem.</a:t>
            </a:r>
          </a:p>
          <a:p>
            <a:endParaRPr lang="en-US" sz="1200" dirty="0">
              <a:effectLst/>
              <a:latin typeface="Times New Roman"/>
            </a:endParaRPr>
          </a:p>
          <a:p>
            <a:r>
              <a:rPr lang="en-US" dirty="0"/>
              <a:t>tb052203320</a:t>
            </a:r>
          </a:p>
        </p:txBody>
      </p:sp>
      <p:sp>
        <p:nvSpPr>
          <p:cNvPr id="4" name="Slide Number Placeholder 3"/>
          <p:cNvSpPr>
            <a:spLocks noGrp="1"/>
          </p:cNvSpPr>
          <p:nvPr>
            <p:ph type="sldNum" sz="quarter" idx="10"/>
          </p:nvPr>
        </p:nvSpPr>
        <p:spPr/>
        <p:txBody>
          <a:bodyPr/>
          <a:lstStyle/>
          <a:p>
            <a:fld id="{4E4946A3-FD68-4E77-9DEF-1E7536A4AD96}" type="slidenum">
              <a:rPr lang="en-US" smtClean="0"/>
              <a:t>8</a:t>
            </a:fld>
            <a:endParaRPr lang="en-US"/>
          </a:p>
        </p:txBody>
      </p:sp>
    </p:spTree>
    <p:extLst>
      <p:ext uri="{BB962C8B-B14F-4D97-AF65-F5344CB8AC3E}">
        <p14:creationId xmlns:p14="http://schemas.microsoft.com/office/powerpoint/2010/main" val="908967590"/>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photograph was taken at Nazareth Village.</a:t>
            </a:r>
          </a:p>
          <a:p>
            <a:endParaRPr lang="en-US" dirty="0"/>
          </a:p>
          <a:p>
            <a:r>
              <a:rPr lang="en-US" dirty="0"/>
              <a:t>tb053005493e</a:t>
            </a:r>
          </a:p>
        </p:txBody>
      </p:sp>
      <p:sp>
        <p:nvSpPr>
          <p:cNvPr id="4" name="Slide Number Placeholder 3"/>
          <p:cNvSpPr>
            <a:spLocks noGrp="1"/>
          </p:cNvSpPr>
          <p:nvPr>
            <p:ph type="sldNum" sz="quarter" idx="10"/>
          </p:nvPr>
        </p:nvSpPr>
        <p:spPr/>
        <p:txBody>
          <a:bodyPr/>
          <a:lstStyle/>
          <a:p>
            <a:fld id="{4E4946A3-FD68-4E77-9DEF-1E7536A4AD96}" type="slidenum">
              <a:rPr lang="en-US" smtClean="0"/>
              <a:t>80</a:t>
            </a:fld>
            <a:endParaRPr lang="en-US"/>
          </a:p>
        </p:txBody>
      </p:sp>
    </p:spTree>
    <p:extLst>
      <p:ext uri="{BB962C8B-B14F-4D97-AF65-F5344CB8AC3E}">
        <p14:creationId xmlns:p14="http://schemas.microsoft.com/office/powerpoint/2010/main" val="1203881467"/>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a:t>
            </a:r>
            <a:r>
              <a:rPr lang="en-US" sz="1200" b="0" i="0" kern="1200" baseline="0" dirty="0">
                <a:solidFill>
                  <a:schemeClr val="tx1"/>
                </a:solidFill>
                <a:effectLst/>
                <a:latin typeface="+mn-lt"/>
                <a:ea typeface="+mn-ea"/>
                <a:cs typeface="+mn-cs"/>
              </a:rPr>
              <a:t> American Colony photograph was taken between </a:t>
            </a:r>
            <a:r>
              <a:rPr lang="en-US" sz="1200" b="0" i="0" kern="1200" dirty="0">
                <a:solidFill>
                  <a:schemeClr val="tx1"/>
                </a:solidFill>
                <a:effectLst/>
                <a:latin typeface="+mn-lt"/>
                <a:ea typeface="+mn-ea"/>
                <a:cs typeface="+mn-cs"/>
              </a:rPr>
              <a:t>1900 and 1920.</a:t>
            </a:r>
            <a:endParaRPr lang="en-US" sz="1200" b="0" i="0" kern="1200" baseline="0" dirty="0">
              <a:solidFill>
                <a:schemeClr val="tx1"/>
              </a:solidFill>
              <a:effectLst/>
              <a:latin typeface="+mn-lt"/>
              <a:ea typeface="+mn-ea"/>
              <a:cs typeface="+mn-cs"/>
            </a:endParaRPr>
          </a:p>
          <a:p>
            <a:endParaRPr lang="en-US" sz="1200" b="0" i="0" kern="1200" baseline="0" dirty="0">
              <a:solidFill>
                <a:schemeClr val="tx1"/>
              </a:solidFill>
              <a:effectLst/>
              <a:latin typeface="+mn-lt"/>
              <a:ea typeface="+mn-ea"/>
              <a:cs typeface="+mn-cs"/>
            </a:endParaRPr>
          </a:p>
          <a:p>
            <a:r>
              <a:rPr lang="en-US" dirty="0"/>
              <a:t>mat04650</a:t>
            </a:r>
          </a:p>
        </p:txBody>
      </p:sp>
      <p:sp>
        <p:nvSpPr>
          <p:cNvPr id="4" name="Slide Number Placeholder 3"/>
          <p:cNvSpPr>
            <a:spLocks noGrp="1"/>
          </p:cNvSpPr>
          <p:nvPr>
            <p:ph type="sldNum" sz="quarter" idx="10"/>
          </p:nvPr>
        </p:nvSpPr>
        <p:spPr/>
        <p:txBody>
          <a:bodyPr/>
          <a:lstStyle/>
          <a:p>
            <a:fld id="{4E4946A3-FD68-4E77-9DEF-1E7536A4AD96}" type="slidenum">
              <a:rPr lang="en-US" smtClean="0"/>
              <a:t>81</a:t>
            </a:fld>
            <a:endParaRPr lang="en-US"/>
          </a:p>
        </p:txBody>
      </p:sp>
    </p:spTree>
    <p:extLst>
      <p:ext uri="{BB962C8B-B14F-4D97-AF65-F5344CB8AC3E}">
        <p14:creationId xmlns:p14="http://schemas.microsoft.com/office/powerpoint/2010/main" val="1479301427"/>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This breads</a:t>
            </a:r>
            <a:r>
              <a:rPr lang="en-US" sz="1200" kern="1200" baseline="0" dirty="0">
                <a:solidFill>
                  <a:schemeClr val="tx1"/>
                </a:solidFill>
                <a:latin typeface="+mn-lt"/>
                <a:ea typeface="+mn-ea"/>
                <a:cs typeface="+mn-cs"/>
              </a:rPr>
              <a:t> display was photographed by Gloria Suess in Moza Illit.</a:t>
            </a:r>
          </a:p>
          <a:p>
            <a:endParaRPr lang="en-US" dirty="0"/>
          </a:p>
          <a:p>
            <a:r>
              <a:rPr lang="en-US" dirty="0"/>
              <a:t>gs090094c08</a:t>
            </a:r>
          </a:p>
        </p:txBody>
      </p:sp>
      <p:sp>
        <p:nvSpPr>
          <p:cNvPr id="4" name="Slide Number Placeholder 3"/>
          <p:cNvSpPr>
            <a:spLocks noGrp="1"/>
          </p:cNvSpPr>
          <p:nvPr>
            <p:ph type="sldNum" sz="quarter" idx="10"/>
          </p:nvPr>
        </p:nvSpPr>
        <p:spPr/>
        <p:txBody>
          <a:bodyPr/>
          <a:lstStyle/>
          <a:p>
            <a:fld id="{4E4946A3-FD68-4E77-9DEF-1E7536A4AD96}" type="slidenum">
              <a:rPr lang="en-US" smtClean="0"/>
              <a:t>82</a:t>
            </a:fld>
            <a:endParaRPr lang="en-US"/>
          </a:p>
        </p:txBody>
      </p:sp>
    </p:spTree>
    <p:extLst>
      <p:ext uri="{BB962C8B-B14F-4D97-AF65-F5344CB8AC3E}">
        <p14:creationId xmlns:p14="http://schemas.microsoft.com/office/powerpoint/2010/main" val="1090770012"/>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display was photographed at the University of Pennsylvania Museum of Archaeology and Anthropology.</a:t>
            </a:r>
          </a:p>
          <a:p>
            <a:endParaRPr lang="en-US" dirty="0"/>
          </a:p>
          <a:p>
            <a:r>
              <a:rPr lang="en-US" dirty="0"/>
              <a:t>adr1605278800</a:t>
            </a:r>
          </a:p>
        </p:txBody>
      </p:sp>
      <p:sp>
        <p:nvSpPr>
          <p:cNvPr id="4" name="Slide Number Placeholder 3"/>
          <p:cNvSpPr>
            <a:spLocks noGrp="1"/>
          </p:cNvSpPr>
          <p:nvPr>
            <p:ph type="sldNum" sz="quarter" idx="10"/>
          </p:nvPr>
        </p:nvSpPr>
        <p:spPr/>
        <p:txBody>
          <a:bodyPr/>
          <a:lstStyle/>
          <a:p>
            <a:fld id="{4E4946A3-FD68-4E77-9DEF-1E7536A4AD96}" type="slidenum">
              <a:rPr lang="en-US" smtClean="0"/>
              <a:t>83</a:t>
            </a:fld>
            <a:endParaRPr lang="en-US"/>
          </a:p>
        </p:txBody>
      </p:sp>
    </p:spTree>
    <p:extLst>
      <p:ext uri="{BB962C8B-B14F-4D97-AF65-F5344CB8AC3E}">
        <p14:creationId xmlns:p14="http://schemas.microsoft.com/office/powerpoint/2010/main" val="2508333668"/>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84</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sz="1200" b="0" i="0" kern="1200" dirty="0">
                <a:solidFill>
                  <a:schemeClr val="tx1"/>
                </a:solidFill>
                <a:effectLst/>
                <a:latin typeface="+mn-lt"/>
                <a:ea typeface="+mn-ea"/>
                <a:cs typeface="+mn-cs"/>
              </a:rPr>
              <a:t>This</a:t>
            </a:r>
            <a:r>
              <a:rPr lang="en-US" sz="1200" b="0" i="0" kern="1200" baseline="0" dirty="0">
                <a:solidFill>
                  <a:schemeClr val="tx1"/>
                </a:solidFill>
                <a:effectLst/>
                <a:latin typeface="+mn-lt"/>
                <a:ea typeface="+mn-ea"/>
                <a:cs typeface="+mn-cs"/>
              </a:rPr>
              <a:t> American Colony photograph was taken </a:t>
            </a:r>
            <a:r>
              <a:rPr lang="en-US" sz="1200" b="0" i="0" kern="1200" dirty="0">
                <a:solidFill>
                  <a:schemeClr val="tx1"/>
                </a:solidFill>
                <a:effectLst/>
                <a:latin typeface="+mn-lt"/>
                <a:ea typeface="+mn-ea"/>
                <a:cs typeface="+mn-cs"/>
              </a:rPr>
              <a:t>between 1898 and 1946.</a:t>
            </a:r>
          </a:p>
          <a:p>
            <a:endParaRPr lang="en-US" sz="1200" b="0" i="0" kern="1200" dirty="0">
              <a:solidFill>
                <a:schemeClr val="tx1"/>
              </a:solidFill>
              <a:effectLst/>
              <a:latin typeface="+mn-lt"/>
              <a:ea typeface="+mn-ea"/>
              <a:cs typeface="+mn-cs"/>
            </a:endParaRPr>
          </a:p>
          <a:p>
            <a:r>
              <a:rPr lang="en-US" sz="1200" dirty="0"/>
              <a:t>mat10178</a:t>
            </a:r>
            <a:endParaRPr lang="en-US" dirty="0"/>
          </a:p>
        </p:txBody>
      </p:sp>
    </p:spTree>
    <p:extLst>
      <p:ext uri="{BB962C8B-B14F-4D97-AF65-F5344CB8AC3E}">
        <p14:creationId xmlns:p14="http://schemas.microsoft.com/office/powerpoint/2010/main" val="1978941490"/>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85</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sz="1200" b="0" i="0" kern="1200" dirty="0">
                <a:solidFill>
                  <a:schemeClr val="tx1"/>
                </a:solidFill>
                <a:effectLst/>
                <a:latin typeface="+mn-lt"/>
                <a:ea typeface="+mn-ea"/>
                <a:cs typeface="+mn-cs"/>
              </a:rPr>
              <a:t>This</a:t>
            </a:r>
            <a:r>
              <a:rPr lang="en-US" sz="1200" b="0" i="0" kern="1200" baseline="0" dirty="0">
                <a:solidFill>
                  <a:schemeClr val="tx1"/>
                </a:solidFill>
                <a:effectLst/>
                <a:latin typeface="+mn-lt"/>
                <a:ea typeface="+mn-ea"/>
                <a:cs typeface="+mn-cs"/>
              </a:rPr>
              <a:t> American Colony photograph was taken </a:t>
            </a:r>
            <a:r>
              <a:rPr lang="en-US" sz="1200" b="0" i="0" kern="1200" dirty="0">
                <a:solidFill>
                  <a:schemeClr val="tx1"/>
                </a:solidFill>
                <a:effectLst/>
                <a:latin typeface="+mn-lt"/>
                <a:ea typeface="+mn-ea"/>
                <a:cs typeface="+mn-cs"/>
              </a:rPr>
              <a:t>between 1898 and 1946 on the east side of the Mount of Olives.</a:t>
            </a:r>
          </a:p>
          <a:p>
            <a:endParaRPr lang="en-US" sz="1200" b="0" i="0" kern="1200" dirty="0">
              <a:solidFill>
                <a:schemeClr val="tx1"/>
              </a:solidFill>
              <a:effectLst/>
              <a:latin typeface="+mn-lt"/>
              <a:ea typeface="+mn-ea"/>
              <a:cs typeface="+mn-cs"/>
            </a:endParaRPr>
          </a:p>
          <a:p>
            <a:r>
              <a:rPr lang="en-US" sz="1200" dirty="0"/>
              <a:t>mat07441</a:t>
            </a:r>
            <a:endParaRPr lang="en-US" dirty="0"/>
          </a:p>
        </p:txBody>
      </p:sp>
    </p:spTree>
    <p:extLst>
      <p:ext uri="{BB962C8B-B14F-4D97-AF65-F5344CB8AC3E}">
        <p14:creationId xmlns:p14="http://schemas.microsoft.com/office/powerpoint/2010/main" val="4083686658"/>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86</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sz="1200" b="0" i="0" kern="1200" dirty="0">
                <a:solidFill>
                  <a:schemeClr val="tx1"/>
                </a:solidFill>
                <a:effectLst/>
                <a:latin typeface="+mn-lt"/>
                <a:ea typeface="+mn-ea"/>
                <a:cs typeface="+mn-cs"/>
              </a:rPr>
              <a:t>This</a:t>
            </a:r>
            <a:r>
              <a:rPr lang="en-US" sz="1200" b="0" i="0" kern="1200" baseline="0" dirty="0">
                <a:solidFill>
                  <a:schemeClr val="tx1"/>
                </a:solidFill>
                <a:effectLst/>
                <a:latin typeface="+mn-lt"/>
                <a:ea typeface="+mn-ea"/>
                <a:cs typeface="+mn-cs"/>
              </a:rPr>
              <a:t> American Colony photograph was taken </a:t>
            </a:r>
            <a:r>
              <a:rPr lang="en-US" sz="1200" b="0" i="0" kern="1200" dirty="0">
                <a:solidFill>
                  <a:schemeClr val="tx1"/>
                </a:solidFill>
                <a:effectLst/>
                <a:latin typeface="+mn-lt"/>
                <a:ea typeface="+mn-ea"/>
                <a:cs typeface="+mn-cs"/>
              </a:rPr>
              <a:t>between 1898 and 1946.</a:t>
            </a:r>
            <a:endParaRPr lang="en-US" sz="1200" b="0" i="0" kern="1200" baseline="0" dirty="0">
              <a:solidFill>
                <a:schemeClr val="tx1"/>
              </a:solidFill>
              <a:effectLst/>
              <a:latin typeface="+mn-lt"/>
              <a:ea typeface="+mn-ea"/>
              <a:cs typeface="+mn-cs"/>
            </a:endParaRPr>
          </a:p>
          <a:p>
            <a:endParaRPr lang="en-US" sz="1200" b="0" i="0" kern="1200" baseline="0" dirty="0">
              <a:solidFill>
                <a:schemeClr val="tx1"/>
              </a:solidFill>
              <a:effectLst/>
              <a:latin typeface="+mn-lt"/>
              <a:ea typeface="+mn-ea"/>
              <a:cs typeface="+mn-cs"/>
            </a:endParaRPr>
          </a:p>
          <a:p>
            <a:r>
              <a:rPr lang="en-US" dirty="0"/>
              <a:t>mat06029</a:t>
            </a:r>
          </a:p>
        </p:txBody>
      </p:sp>
    </p:spTree>
    <p:extLst>
      <p:ext uri="{BB962C8B-B14F-4D97-AF65-F5344CB8AC3E}">
        <p14:creationId xmlns:p14="http://schemas.microsoft.com/office/powerpoint/2010/main" val="2303505164"/>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87</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sz="1200" dirty="0"/>
              <a:t>This photograph was taken by David A. Dorsey in the 1970s.</a:t>
            </a:r>
          </a:p>
          <a:p>
            <a:endParaRPr lang="en-US" sz="1200" dirty="0"/>
          </a:p>
          <a:p>
            <a:r>
              <a:rPr lang="en-US" sz="1200" dirty="0"/>
              <a:t>dad240102</a:t>
            </a:r>
            <a:endParaRPr lang="en-US" dirty="0"/>
          </a:p>
        </p:txBody>
      </p:sp>
    </p:spTree>
    <p:extLst>
      <p:ext uri="{BB962C8B-B14F-4D97-AF65-F5344CB8AC3E}">
        <p14:creationId xmlns:p14="http://schemas.microsoft.com/office/powerpoint/2010/main" val="2666107133"/>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88</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This photograph was taken by David A. Dorsey in the 1970s.</a:t>
            </a:r>
          </a:p>
          <a:p>
            <a:endParaRPr lang="en-US" dirty="0"/>
          </a:p>
          <a:p>
            <a:r>
              <a:rPr lang="en-US" dirty="0"/>
              <a:t>dad240105</a:t>
            </a:r>
          </a:p>
        </p:txBody>
      </p:sp>
    </p:spTree>
    <p:extLst>
      <p:ext uri="{BB962C8B-B14F-4D97-AF65-F5344CB8AC3E}">
        <p14:creationId xmlns:p14="http://schemas.microsoft.com/office/powerpoint/2010/main" val="3089292096"/>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89</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sz="1200" b="0" i="0" kern="1200" dirty="0">
                <a:solidFill>
                  <a:schemeClr val="tx1"/>
                </a:solidFill>
                <a:effectLst/>
                <a:latin typeface="+mn-lt"/>
                <a:ea typeface="+mn-ea"/>
                <a:cs typeface="+mn-cs"/>
              </a:rPr>
              <a:t>This</a:t>
            </a:r>
            <a:r>
              <a:rPr lang="en-US" sz="1200" b="0" i="0" kern="1200" baseline="0" dirty="0">
                <a:solidFill>
                  <a:schemeClr val="tx1"/>
                </a:solidFill>
                <a:effectLst/>
                <a:latin typeface="+mn-lt"/>
                <a:ea typeface="+mn-ea"/>
                <a:cs typeface="+mn-cs"/>
              </a:rPr>
              <a:t> American Colony photograph was taken </a:t>
            </a:r>
            <a:r>
              <a:rPr lang="en-US" sz="1200" b="0" i="0" kern="1200" dirty="0">
                <a:solidFill>
                  <a:schemeClr val="tx1"/>
                </a:solidFill>
                <a:effectLst/>
                <a:latin typeface="+mn-lt"/>
                <a:ea typeface="+mn-ea"/>
                <a:cs typeface="+mn-cs"/>
              </a:rPr>
              <a:t>between 1900 and 1920.</a:t>
            </a:r>
          </a:p>
          <a:p>
            <a:endParaRPr lang="en-US" sz="1200" b="0" i="0" kern="1200" dirty="0">
              <a:solidFill>
                <a:schemeClr val="tx1"/>
              </a:solidFill>
              <a:effectLst/>
              <a:latin typeface="+mn-lt"/>
              <a:ea typeface="+mn-ea"/>
              <a:cs typeface="+mn-cs"/>
            </a:endParaRPr>
          </a:p>
          <a:p>
            <a:r>
              <a:rPr lang="en-US" sz="1200" dirty="0"/>
              <a:t>mat05239</a:t>
            </a:r>
            <a:endParaRPr lang="en-US" dirty="0"/>
          </a:p>
        </p:txBody>
      </p:sp>
    </p:spTree>
    <p:extLst>
      <p:ext uri="{BB962C8B-B14F-4D97-AF65-F5344CB8AC3E}">
        <p14:creationId xmlns:p14="http://schemas.microsoft.com/office/powerpoint/2010/main" val="27219743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Lord commanded his people that when they harvested the grain they were not to reap to the very edges, but they were to leave behind gleanings for the poor and foreigner (Lev 19:9-10). The field shown above is in the Shephelah, about 20 miles (32 km) west of Bethlehem.</a:t>
            </a:r>
          </a:p>
          <a:p>
            <a:endParaRPr lang="en-US" dirty="0"/>
          </a:p>
          <a:p>
            <a:r>
              <a:rPr lang="en-US" dirty="0"/>
              <a:t>ws061217782</a:t>
            </a:r>
          </a:p>
        </p:txBody>
      </p:sp>
      <p:sp>
        <p:nvSpPr>
          <p:cNvPr id="4" name="Slide Number Placeholder 3"/>
          <p:cNvSpPr>
            <a:spLocks noGrp="1"/>
          </p:cNvSpPr>
          <p:nvPr>
            <p:ph type="sldNum" sz="quarter" idx="10"/>
          </p:nvPr>
        </p:nvSpPr>
        <p:spPr/>
        <p:txBody>
          <a:bodyPr/>
          <a:lstStyle/>
          <a:p>
            <a:fld id="{4E4946A3-FD68-4E77-9DEF-1E7536A4AD96}" type="slidenum">
              <a:rPr lang="en-US" smtClean="0"/>
              <a:t>9</a:t>
            </a:fld>
            <a:endParaRPr lang="en-US"/>
          </a:p>
        </p:txBody>
      </p:sp>
    </p:spTree>
    <p:extLst>
      <p:ext uri="{BB962C8B-B14F-4D97-AF65-F5344CB8AC3E}">
        <p14:creationId xmlns:p14="http://schemas.microsoft.com/office/powerpoint/2010/main" val="3427597017"/>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90</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sz="1200" b="0" i="0" kern="1200" dirty="0">
                <a:solidFill>
                  <a:schemeClr val="tx1"/>
                </a:solidFill>
                <a:effectLst/>
                <a:latin typeface="+mn-lt"/>
                <a:ea typeface="+mn-ea"/>
                <a:cs typeface="+mn-cs"/>
              </a:rPr>
              <a:t>This</a:t>
            </a:r>
            <a:r>
              <a:rPr lang="en-US" sz="1200" b="0" i="0" kern="1200" baseline="0" dirty="0">
                <a:solidFill>
                  <a:schemeClr val="tx1"/>
                </a:solidFill>
                <a:effectLst/>
                <a:latin typeface="+mn-lt"/>
                <a:ea typeface="+mn-ea"/>
                <a:cs typeface="+mn-cs"/>
              </a:rPr>
              <a:t> American Colony photograph was taken </a:t>
            </a:r>
            <a:r>
              <a:rPr lang="en-US" sz="1200" b="0" i="0" kern="1200" dirty="0">
                <a:solidFill>
                  <a:schemeClr val="tx1"/>
                </a:solidFill>
                <a:effectLst/>
                <a:latin typeface="+mn-lt"/>
                <a:ea typeface="+mn-ea"/>
                <a:cs typeface="+mn-cs"/>
              </a:rPr>
              <a:t>between 1898 and 1946.</a:t>
            </a:r>
          </a:p>
          <a:p>
            <a:endParaRPr lang="en-US" sz="1200" b="0" i="0" kern="1200" dirty="0">
              <a:solidFill>
                <a:schemeClr val="tx1"/>
              </a:solidFill>
              <a:effectLst/>
              <a:latin typeface="+mn-lt"/>
              <a:ea typeface="+mn-ea"/>
              <a:cs typeface="+mn-cs"/>
            </a:endParaRPr>
          </a:p>
          <a:p>
            <a:r>
              <a:rPr lang="en-US" sz="1200" dirty="0"/>
              <a:t>mat10164</a:t>
            </a:r>
            <a:endParaRPr lang="en-US" dirty="0"/>
          </a:p>
        </p:txBody>
      </p:sp>
    </p:spTree>
    <p:extLst>
      <p:ext uri="{BB962C8B-B14F-4D97-AF65-F5344CB8AC3E}">
        <p14:creationId xmlns:p14="http://schemas.microsoft.com/office/powerpoint/2010/main" val="945660152"/>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91</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sz="1200" b="0" i="0" kern="1200" dirty="0">
                <a:solidFill>
                  <a:schemeClr val="tx1"/>
                </a:solidFill>
                <a:effectLst/>
                <a:latin typeface="+mn-lt"/>
                <a:ea typeface="+mn-ea"/>
                <a:cs typeface="+mn-cs"/>
              </a:rPr>
              <a:t>This</a:t>
            </a:r>
            <a:r>
              <a:rPr lang="en-US" sz="1200" b="0" i="0" kern="1200" baseline="0" dirty="0">
                <a:solidFill>
                  <a:schemeClr val="tx1"/>
                </a:solidFill>
                <a:effectLst/>
                <a:latin typeface="+mn-lt"/>
                <a:ea typeface="+mn-ea"/>
                <a:cs typeface="+mn-cs"/>
              </a:rPr>
              <a:t> American Colony photograph was taken </a:t>
            </a:r>
            <a:r>
              <a:rPr lang="en-US" sz="1200" b="0" i="0" kern="1200" dirty="0">
                <a:solidFill>
                  <a:schemeClr val="tx1"/>
                </a:solidFill>
                <a:effectLst/>
                <a:latin typeface="+mn-lt"/>
                <a:ea typeface="+mn-ea"/>
                <a:cs typeface="+mn-cs"/>
              </a:rPr>
              <a:t>between 1898 and 1946.</a:t>
            </a:r>
          </a:p>
          <a:p>
            <a:endParaRPr lang="en-US" sz="1200" b="0" i="0" kern="1200" dirty="0">
              <a:solidFill>
                <a:schemeClr val="tx1"/>
              </a:solidFill>
              <a:effectLst/>
              <a:latin typeface="+mn-lt"/>
              <a:ea typeface="+mn-ea"/>
              <a:cs typeface="+mn-cs"/>
            </a:endParaRPr>
          </a:p>
          <a:p>
            <a:r>
              <a:rPr lang="en-US" sz="1200" dirty="0"/>
              <a:t>mat00936</a:t>
            </a:r>
            <a:endParaRPr lang="en-US" dirty="0"/>
          </a:p>
        </p:txBody>
      </p:sp>
    </p:spTree>
    <p:extLst>
      <p:ext uri="{BB962C8B-B14F-4D97-AF65-F5344CB8AC3E}">
        <p14:creationId xmlns:p14="http://schemas.microsoft.com/office/powerpoint/2010/main" val="197841373"/>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92</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sz="1200" dirty="0"/>
              <a:t>The size of an ephah is disputed, with different reliable sources estimating anywhere between 10 and 40 quarts (~10–40 liters). K. Lawson Younger (1998) argues that before the exile, an ephah was about 10–20 quarts (10–20 liters) and that after the exile, an ephah was about 40 quarts (40 liters). He believes that an ephah would have fed Ruth and Naomi for over a week, using pre-exilic measures. If this daily rate continued, by the time that the harvest ended, Ruth would have collected enough for both women for much of the year. This</a:t>
            </a:r>
            <a:r>
              <a:rPr lang="en-US" sz="1200" baseline="0" dirty="0"/>
              <a:t> exhibit was photographed at</a:t>
            </a:r>
            <a:r>
              <a:rPr lang="en-US" sz="1200" dirty="0"/>
              <a:t> the Beit-Miriam Museum. </a:t>
            </a:r>
          </a:p>
          <a:p>
            <a:endParaRPr lang="en-US" sz="1200" dirty="0"/>
          </a:p>
          <a:p>
            <a:r>
              <a:rPr lang="en-US" b="1" dirty="0"/>
              <a:t>Reference: </a:t>
            </a:r>
          </a:p>
          <a:p>
            <a:r>
              <a:rPr lang="en-US" dirty="0"/>
              <a:t>Younger, K. Lawson, Jr.</a:t>
            </a:r>
          </a:p>
          <a:p>
            <a:pPr marL="685800" indent="-457200">
              <a:tabLst>
                <a:tab pos="685800" algn="l"/>
              </a:tabLst>
            </a:pPr>
            <a:r>
              <a:rPr lang="en-US" dirty="0"/>
              <a:t>1998	Two Comparative Notes on the Book of Ruth. </a:t>
            </a:r>
            <a:r>
              <a:rPr lang="en-US" i="1" dirty="0"/>
              <a:t>Journal of Ancient Near Eastern Studies </a:t>
            </a:r>
            <a:r>
              <a:rPr lang="en-US" dirty="0"/>
              <a:t>26: 121–32. </a:t>
            </a:r>
          </a:p>
          <a:p>
            <a:endParaRPr lang="en-US" sz="1200" dirty="0"/>
          </a:p>
          <a:p>
            <a:r>
              <a:rPr lang="en-US" sz="1200" dirty="0"/>
              <a:t>tb060804402</a:t>
            </a:r>
            <a:endParaRPr lang="en-US" dirty="0"/>
          </a:p>
        </p:txBody>
      </p:sp>
    </p:spTree>
    <p:extLst>
      <p:ext uri="{BB962C8B-B14F-4D97-AF65-F5344CB8AC3E}">
        <p14:creationId xmlns:p14="http://schemas.microsoft.com/office/powerpoint/2010/main" val="1249965012"/>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tablet was photographed at the Michael C. Carlos Museum.</a:t>
            </a:r>
          </a:p>
          <a:p>
            <a:endParaRPr lang="en-US" dirty="0"/>
          </a:p>
          <a:p>
            <a:r>
              <a:rPr lang="en-US" dirty="0"/>
              <a:t>adr1511188091</a:t>
            </a:r>
          </a:p>
        </p:txBody>
      </p:sp>
      <p:sp>
        <p:nvSpPr>
          <p:cNvPr id="4" name="Slide Number Placeholder 3"/>
          <p:cNvSpPr>
            <a:spLocks noGrp="1"/>
          </p:cNvSpPr>
          <p:nvPr>
            <p:ph type="sldNum" sz="quarter" idx="10"/>
          </p:nvPr>
        </p:nvSpPr>
        <p:spPr/>
        <p:txBody>
          <a:bodyPr/>
          <a:lstStyle/>
          <a:p>
            <a:fld id="{4E4946A3-FD68-4E77-9DEF-1E7536A4AD96}" type="slidenum">
              <a:rPr lang="en-US" smtClean="0"/>
              <a:t>93</a:t>
            </a:fld>
            <a:endParaRPr lang="en-US"/>
          </a:p>
        </p:txBody>
      </p:sp>
    </p:spTree>
    <p:extLst>
      <p:ext uri="{BB962C8B-B14F-4D97-AF65-F5344CB8AC3E}">
        <p14:creationId xmlns:p14="http://schemas.microsoft.com/office/powerpoint/2010/main" val="1296584881"/>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94</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sz="1200" dirty="0" err="1"/>
              <a:t>Lebonah</a:t>
            </a:r>
            <a:r>
              <a:rPr lang="en-US" sz="1200" dirty="0"/>
              <a:t> is located in the central hill country north of Shiloh.</a:t>
            </a:r>
          </a:p>
          <a:p>
            <a:endParaRPr lang="en-US" sz="1200" dirty="0"/>
          </a:p>
          <a:p>
            <a:r>
              <a:rPr lang="en-US" sz="1200" dirty="0"/>
              <a:t>tb051207346</a:t>
            </a:r>
            <a:endParaRPr lang="en-US" dirty="0"/>
          </a:p>
        </p:txBody>
      </p:sp>
    </p:spTree>
    <p:extLst>
      <p:ext uri="{BB962C8B-B14F-4D97-AF65-F5344CB8AC3E}">
        <p14:creationId xmlns:p14="http://schemas.microsoft.com/office/powerpoint/2010/main" val="91988677"/>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95</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This is a bird’s-eye view of what most tourists experience on the ground, entering via Nativity Plaza, where the cars are parked, into the Church of the Nativity. In the background, the Iron Age tell, suburbs of Bethlehem, and the Judean wilderness are visible. On a clear day, one can see the mountains of Moab where Elimelech relocated. See the next slide for labels.</a:t>
            </a:r>
          </a:p>
          <a:p>
            <a:endParaRPr lang="en-US" dirty="0"/>
          </a:p>
          <a:p>
            <a:r>
              <a:rPr lang="en-US" dirty="0"/>
              <a:t>ws051217901</a:t>
            </a:r>
          </a:p>
        </p:txBody>
      </p:sp>
    </p:spTree>
    <p:extLst>
      <p:ext uri="{BB962C8B-B14F-4D97-AF65-F5344CB8AC3E}">
        <p14:creationId xmlns:p14="http://schemas.microsoft.com/office/powerpoint/2010/main" val="2850689594"/>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96</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This is a bird’s-eye view of what most tourists experience on the ground, entering via Nativity Plaza, where the cars are parked, into the Church of the Nativity. In the background, the Iron Age tell, suburbs of Bethlehem, and the Judean wilderness are visible. On a clear day, one can see the mountains of Moab where Elimelech relocated.</a:t>
            </a:r>
          </a:p>
          <a:p>
            <a:endParaRPr lang="en-US" dirty="0"/>
          </a:p>
          <a:p>
            <a:r>
              <a:rPr lang="en-US" dirty="0"/>
              <a:t>ws051217901</a:t>
            </a:r>
          </a:p>
        </p:txBody>
      </p:sp>
    </p:spTree>
    <p:extLst>
      <p:ext uri="{BB962C8B-B14F-4D97-AF65-F5344CB8AC3E}">
        <p14:creationId xmlns:p14="http://schemas.microsoft.com/office/powerpoint/2010/main" val="1519706527"/>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97</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The Church of the Nativity is located on the summit of the hill to the left. This photograph was taken by Francis </a:t>
            </a:r>
            <a:r>
              <a:rPr lang="en-US" dirty="0" err="1"/>
              <a:t>Frith</a:t>
            </a:r>
            <a:r>
              <a:rPr lang="en-US" dirty="0"/>
              <a:t> circa 1863 and was originally published in the “Queen’s Bible.” Public domain, from The New York Public Library, https://digitalcollections.nypl.org/items/510d47d9-617d-a3d9-e040-e00a18064a99.</a:t>
            </a:r>
          </a:p>
          <a:p>
            <a:endParaRPr lang="en-US" dirty="0"/>
          </a:p>
          <a:p>
            <a:r>
              <a:rPr lang="en-US" dirty="0"/>
              <a:t>nypl85303</a:t>
            </a:r>
          </a:p>
        </p:txBody>
      </p:sp>
    </p:spTree>
    <p:extLst>
      <p:ext uri="{BB962C8B-B14F-4D97-AF65-F5344CB8AC3E}">
        <p14:creationId xmlns:p14="http://schemas.microsoft.com/office/powerpoint/2010/main" val="6503524"/>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98</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sz="1200" b="0" i="0" kern="1200" dirty="0">
                <a:solidFill>
                  <a:schemeClr val="tx1"/>
                </a:solidFill>
                <a:effectLst/>
                <a:latin typeface="+mn-lt"/>
                <a:ea typeface="+mn-ea"/>
                <a:cs typeface="+mn-cs"/>
              </a:rPr>
              <a:t>This</a:t>
            </a:r>
            <a:r>
              <a:rPr lang="en-US" sz="1200" b="0" i="0" kern="1200" baseline="0" dirty="0">
                <a:solidFill>
                  <a:schemeClr val="tx1"/>
                </a:solidFill>
                <a:effectLst/>
                <a:latin typeface="+mn-lt"/>
                <a:ea typeface="+mn-ea"/>
                <a:cs typeface="+mn-cs"/>
              </a:rPr>
              <a:t> American Colony photograph was taken </a:t>
            </a:r>
            <a:r>
              <a:rPr lang="en-US" sz="1200" b="0" i="0" kern="1200" dirty="0">
                <a:solidFill>
                  <a:schemeClr val="tx1"/>
                </a:solidFill>
                <a:effectLst/>
                <a:latin typeface="+mn-lt"/>
                <a:ea typeface="+mn-ea"/>
                <a:cs typeface="+mn-cs"/>
              </a:rPr>
              <a:t>between 1934 and 1939.</a:t>
            </a:r>
            <a:endParaRPr lang="en-US" sz="1200" b="0" i="0" kern="1200" baseline="0" dirty="0">
              <a:solidFill>
                <a:schemeClr val="tx1"/>
              </a:solidFill>
              <a:effectLst/>
              <a:latin typeface="+mn-lt"/>
              <a:ea typeface="+mn-ea"/>
              <a:cs typeface="+mn-cs"/>
            </a:endParaRPr>
          </a:p>
          <a:p>
            <a:endParaRPr lang="en-US" sz="1200" b="0" i="0" kern="1200" baseline="0" dirty="0">
              <a:solidFill>
                <a:schemeClr val="tx1"/>
              </a:solidFill>
              <a:effectLst/>
              <a:latin typeface="+mn-lt"/>
              <a:ea typeface="+mn-ea"/>
              <a:cs typeface="+mn-cs"/>
            </a:endParaRPr>
          </a:p>
          <a:p>
            <a:r>
              <a:rPr lang="en-US" dirty="0"/>
              <a:t>mat18969</a:t>
            </a:r>
          </a:p>
        </p:txBody>
      </p:sp>
    </p:spTree>
    <p:extLst>
      <p:ext uri="{BB962C8B-B14F-4D97-AF65-F5344CB8AC3E}">
        <p14:creationId xmlns:p14="http://schemas.microsoft.com/office/powerpoint/2010/main" val="2484859667"/>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99</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This model shows a typical Israelite village from the Iron I period, as known from archaeological excavations and surveys in the hill country of Manasseh, Ephraim, and Judah. The back walls of the houses form an outer perimeter, and a gate provides access to the town. The houses shown here are of the four-room (pillared) style. This model was photographed in the Hecht Museum at the University of Haifa.</a:t>
            </a:r>
          </a:p>
          <a:p>
            <a:endParaRPr lang="en-US" dirty="0"/>
          </a:p>
          <a:p>
            <a:r>
              <a:rPr lang="en-US" dirty="0"/>
              <a:t>adr1805242796</a:t>
            </a:r>
          </a:p>
        </p:txBody>
      </p:sp>
    </p:spTree>
    <p:extLst>
      <p:ext uri="{BB962C8B-B14F-4D97-AF65-F5344CB8AC3E}">
        <p14:creationId xmlns:p14="http://schemas.microsoft.com/office/powerpoint/2010/main" val="4224095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C754077-4F67-407A-91D1-C0F87332270D}"/>
              </a:ext>
            </a:extLst>
          </p:cNvPr>
          <p:cNvSpPr/>
          <p:nvPr userDrawn="1"/>
        </p:nvSpPr>
        <p:spPr>
          <a:xfrm>
            <a:off x="0" y="0"/>
            <a:ext cx="9144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7">
            <a:extLst>
              <a:ext uri="{FF2B5EF4-FFF2-40B4-BE49-F238E27FC236}">
                <a16:creationId xmlns:a16="http://schemas.microsoft.com/office/drawing/2014/main" id="{946CDFF6-DC76-4CE0-8A46-71F5DB7AC7D6}"/>
              </a:ext>
            </a:extLst>
          </p:cNvPr>
          <p:cNvSpPr>
            <a:spLocks noGrp="1"/>
          </p:cNvSpPr>
          <p:nvPr>
            <p:ph type="title" hasCustomPrompt="1"/>
          </p:nvPr>
        </p:nvSpPr>
        <p:spPr>
          <a:xfrm>
            <a:off x="0" y="3227832"/>
            <a:ext cx="9144000" cy="585216"/>
          </a:xfrm>
          <a:noFill/>
        </p:spPr>
        <p:txBody>
          <a:bodyPr anchor="ctr" anchorCtr="0">
            <a:noAutofit/>
          </a:bodyPr>
          <a:lstStyle>
            <a:lvl1pPr marL="0" algn="ctr" defTabSz="914400" rtl="0" eaLnBrk="1" fontAlgn="base" latinLnBrk="0" hangingPunct="1">
              <a:spcBef>
                <a:spcPct val="0"/>
              </a:spcBef>
              <a:spcAft>
                <a:spcPct val="0"/>
              </a:spcAft>
              <a:defRPr lang="en-US" sz="2800" b="1" i="0" cap="all" spc="300" baseline="0" dirty="0">
                <a:solidFill>
                  <a:srgbClr val="FEFFFF"/>
                </a:solidFill>
                <a:latin typeface="+mj-lt"/>
                <a:cs typeface="Calibri" panose="020F0502020204030204" pitchFamily="34" charset="0"/>
              </a:defRPr>
            </a:lvl1pPr>
          </a:lstStyle>
          <a:p>
            <a:r>
              <a:rPr lang="en-US" dirty="0"/>
              <a:t>Chapter</a:t>
            </a:r>
          </a:p>
        </p:txBody>
      </p:sp>
    </p:spTree>
    <p:extLst>
      <p:ext uri="{BB962C8B-B14F-4D97-AF65-F5344CB8AC3E}">
        <p14:creationId xmlns:p14="http://schemas.microsoft.com/office/powerpoint/2010/main" val="2787945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F21C66B-4871-4E97-8C98-4AB1B90A13EB}"/>
              </a:ext>
            </a:extLst>
          </p:cNvPr>
          <p:cNvSpPr/>
          <p:nvPr userDrawn="1"/>
        </p:nvSpPr>
        <p:spPr>
          <a:xfrm>
            <a:off x="0" y="0"/>
            <a:ext cx="9144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Placeholder 10"/>
          <p:cNvSpPr>
            <a:spLocks noGrp="1"/>
          </p:cNvSpPr>
          <p:nvPr>
            <p:ph type="body" sz="quarter" idx="10" hasCustomPrompt="1"/>
          </p:nvPr>
        </p:nvSpPr>
        <p:spPr>
          <a:xfrm>
            <a:off x="0" y="6519672"/>
            <a:ext cx="8074152" cy="338328"/>
          </a:xfrm>
          <a:solidFill>
            <a:srgbClr val="010000"/>
          </a:solidFill>
        </p:spPr>
        <p:txBody>
          <a:bodyPr anchor="b" anchorCtr="0">
            <a:noAutofit/>
          </a:bodyPr>
          <a:lstStyle>
            <a:lvl1pPr marL="0" indent="0">
              <a:spcBef>
                <a:spcPts val="0"/>
              </a:spcBef>
              <a:buNone/>
              <a:defRPr sz="1600" i="0">
                <a:solidFill>
                  <a:srgbClr val="FEFFFF"/>
                </a:solidFill>
                <a:latin typeface="Calibri" panose="020F0502020204030204" pitchFamily="34" charset="0"/>
                <a:cs typeface="Calibri" panose="020F0502020204030204" pitchFamily="34" charset="0"/>
              </a:defRPr>
            </a:lvl1pPr>
          </a:lstStyle>
          <a:p>
            <a:pPr lvl="0"/>
            <a:r>
              <a:rPr lang="en-US" dirty="0"/>
              <a:t>Description</a:t>
            </a:r>
          </a:p>
        </p:txBody>
      </p:sp>
      <p:sp>
        <p:nvSpPr>
          <p:cNvPr id="15" name="Text Placeholder 14"/>
          <p:cNvSpPr>
            <a:spLocks noGrp="1"/>
          </p:cNvSpPr>
          <p:nvPr>
            <p:ph type="body" sz="quarter" idx="12" hasCustomPrompt="1"/>
          </p:nvPr>
        </p:nvSpPr>
        <p:spPr>
          <a:xfrm>
            <a:off x="8074152" y="6519672"/>
            <a:ext cx="1069848" cy="338328"/>
          </a:xfrm>
          <a:solidFill>
            <a:srgbClr val="010000"/>
          </a:solidFill>
        </p:spPr>
        <p:txBody>
          <a:bodyPr anchor="b" anchorCtr="0">
            <a:noAutofit/>
          </a:bodyPr>
          <a:lstStyle>
            <a:lvl1pPr marL="342900" indent="-342900" algn="r">
              <a:spcBef>
                <a:spcPts val="0"/>
              </a:spcBef>
              <a:buFont typeface="+mj-lt"/>
              <a:buNone/>
              <a:defRPr lang="en-US" sz="1600" kern="1200" dirty="0">
                <a:solidFill>
                  <a:srgbClr val="FEFFFF"/>
                </a:solidFill>
                <a:latin typeface="Calibri" panose="020F0502020204030204" pitchFamily="34" charset="0"/>
                <a:ea typeface="+mn-ea"/>
                <a:cs typeface="Calibri" panose="020F0502020204030204" pitchFamily="34" charset="0"/>
              </a:defRPr>
            </a:lvl1pPr>
          </a:lstStyle>
          <a:p>
            <a:pPr marL="0" lvl="0" indent="0" algn="r" defTabSz="914400" rtl="0" eaLnBrk="1" latinLnBrk="0" hangingPunct="1">
              <a:spcBef>
                <a:spcPct val="20000"/>
              </a:spcBef>
            </a:pPr>
            <a:r>
              <a:rPr lang="en-US" dirty="0"/>
              <a:t>1:1</a:t>
            </a:r>
          </a:p>
        </p:txBody>
      </p:sp>
      <p:sp>
        <p:nvSpPr>
          <p:cNvPr id="18" name="Title 17"/>
          <p:cNvSpPr>
            <a:spLocks noGrp="1"/>
          </p:cNvSpPr>
          <p:nvPr>
            <p:ph type="title"/>
          </p:nvPr>
        </p:nvSpPr>
        <p:spPr>
          <a:xfrm>
            <a:off x="0" y="0"/>
            <a:ext cx="9144000" cy="369332"/>
          </a:xfrm>
          <a:solidFill>
            <a:srgbClr val="000000"/>
          </a:solidFill>
        </p:spPr>
        <p:txBody>
          <a:bodyPr anchor="ctr" anchorCtr="0">
            <a:noAutofit/>
          </a:bodyPr>
          <a:lstStyle>
            <a:lvl1pPr marL="0" algn="l" defTabSz="914400" rtl="0" eaLnBrk="1" fontAlgn="base" latinLnBrk="0" hangingPunct="1">
              <a:spcBef>
                <a:spcPct val="0"/>
              </a:spcBef>
              <a:spcAft>
                <a:spcPct val="0"/>
              </a:spcAft>
              <a:defRPr lang="en-US" sz="1800" i="1" dirty="0">
                <a:solidFill>
                  <a:srgbClr val="FEFFFF"/>
                </a:solidFill>
                <a:latin typeface="Calibri" panose="020F0502020204030204" pitchFamily="34" charset="0"/>
                <a:cs typeface="Calibri" panose="020F0502020204030204"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12824368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F5643A83-CC93-44D9-BC3E-EFDFB76602A7}" type="datetimeFigureOut">
              <a:rPr lang="en-US" smtClean="0"/>
              <a:pPr/>
              <a:t>10/28/2021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E036866-7909-4FA5-8D06-7EA27414A1CE}" type="slidenum">
              <a:rPr lang="en-US" smtClean="0"/>
              <a:pPr/>
              <a:t>‹#›</a:t>
            </a:fld>
            <a:endParaRPr lang="en-US"/>
          </a:p>
        </p:txBody>
      </p:sp>
    </p:spTree>
    <p:extLst>
      <p:ext uri="{BB962C8B-B14F-4D97-AF65-F5344CB8AC3E}">
        <p14:creationId xmlns:p14="http://schemas.microsoft.com/office/powerpoint/2010/main" val="121964321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5643A83-CC93-44D9-BC3E-EFDFB76602A7}" type="datetimeFigureOut">
              <a:rPr lang="en-US" smtClean="0"/>
              <a:t>10/28/2021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E036866-7909-4FA5-8D06-7EA27414A1CE}" type="slidenum">
              <a:rPr lang="en-US" smtClean="0"/>
              <a:t>‹#›</a:t>
            </a:fld>
            <a:endParaRPr lang="en-US"/>
          </a:p>
        </p:txBody>
      </p:sp>
    </p:spTree>
    <p:extLst>
      <p:ext uri="{BB962C8B-B14F-4D97-AF65-F5344CB8AC3E}">
        <p14:creationId xmlns:p14="http://schemas.microsoft.com/office/powerpoint/2010/main" val="3670653478"/>
      </p:ext>
    </p:extLst>
  </p:cSld>
  <p:clrMap bg1="dk1" tx1="lt1" bg2="dk2" tx2="lt2" accent1="accent1" accent2="accent2" accent3="accent3" accent4="accent4" accent5="accent5" accent6="accent6" hlink="hlink" folHlink="folHlink"/>
  <p:sldLayoutIdLst>
    <p:sldLayoutId id="2147483703" r:id="rId1"/>
    <p:sldLayoutId id="2147483702" r:id="rId2"/>
    <p:sldLayoutId id="2147483704"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image" Target="../media/image94.jpg"/><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3" Type="http://schemas.openxmlformats.org/officeDocument/2006/relationships/image" Target="../media/image95.jpg"/><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image" Target="../media/image96.jpg"/><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image" Target="../media/image97.jpg"/><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60.jp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61.jp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62.jp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63.jp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64.jp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65.jp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68.jpg"/><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69.jpg"/><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70.jp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71.jpg"/><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72.jpg"/><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73.jpg"/><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74.jpg"/><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75.jpg"/><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76.jpg"/><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77.jpg"/><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80.jpg"/><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81.jpg"/><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82.jpg"/><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87.jpg"/><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image" Target="../media/image89.jpg"/><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image" Target="../media/image89.jpg"/><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90.jpg"/><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91.jpg"/><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92.jpg"/><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text&#10;&#10;Description generated with high confidence">
            <a:extLst>
              <a:ext uri="{FF2B5EF4-FFF2-40B4-BE49-F238E27FC236}">
                <a16:creationId xmlns:a16="http://schemas.microsoft.com/office/drawing/2014/main" id="{A61D530D-27E4-4262-B46B-4AC3B06EF8A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 y="-2"/>
            <a:ext cx="9144006" cy="6858004"/>
          </a:xfrm>
          <a:prstGeom prst="rect">
            <a:avLst/>
          </a:prstGeom>
        </p:spPr>
      </p:pic>
      <p:sp>
        <p:nvSpPr>
          <p:cNvPr id="5" name="Title 4"/>
          <p:cNvSpPr>
            <a:spLocks noGrp="1"/>
          </p:cNvSpPr>
          <p:nvPr>
            <p:ph type="title"/>
          </p:nvPr>
        </p:nvSpPr>
        <p:spPr/>
        <p:txBody>
          <a:bodyPr/>
          <a:lstStyle/>
          <a:p>
            <a:r>
              <a:rPr lang="en-US" dirty="0"/>
              <a:t>RUTH 2</a:t>
            </a:r>
          </a:p>
        </p:txBody>
      </p:sp>
    </p:spTree>
    <p:extLst>
      <p:ext uri="{BB962C8B-B14F-4D97-AF65-F5344CB8AC3E}">
        <p14:creationId xmlns:p14="http://schemas.microsoft.com/office/powerpoint/2010/main" val="41703796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PLBL\HVHL - the 1900s\06 Traditional Life and Customs\Ruth Story\Ruth 2,3, She began to glean in the fields behind the harvesters, mat10135.jpg"/>
          <p:cNvPicPr>
            <a:picLocks noChangeAspect="1" noChangeArrowheads="1"/>
          </p:cNvPicPr>
          <p:nvPr/>
        </p:nvPicPr>
        <p:blipFill rotWithShape="1">
          <a:blip r:embed="rId3">
            <a:extLst>
              <a:ext uri="{28A0092B-C50C-407E-A947-70E740481C1C}">
                <a14:useLocalDpi xmlns:a14="http://schemas.microsoft.com/office/drawing/2010/main" val="0"/>
              </a:ext>
            </a:extLst>
          </a:blip>
          <a:srcRect t="1540"/>
          <a:stretch/>
        </p:blipFill>
        <p:spPr bwMode="auto">
          <a:xfrm>
            <a:off x="0" y="371697"/>
            <a:ext cx="9144000" cy="6114607"/>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Reapers and gleaners, from a reenactment of the story of Ruth</a:t>
            </a:r>
          </a:p>
        </p:txBody>
      </p:sp>
      <p:sp>
        <p:nvSpPr>
          <p:cNvPr id="4" name="Text Placeholder 3"/>
          <p:cNvSpPr>
            <a:spLocks noGrp="1"/>
          </p:cNvSpPr>
          <p:nvPr>
            <p:ph type="body" sz="quarter" idx="12"/>
          </p:nvPr>
        </p:nvSpPr>
        <p:spPr/>
        <p:txBody>
          <a:bodyPr/>
          <a:lstStyle/>
          <a:p>
            <a:r>
              <a:rPr lang="en-US"/>
              <a:t>2:3</a:t>
            </a:r>
            <a:endParaRPr lang="en-US" dirty="0"/>
          </a:p>
        </p:txBody>
      </p:sp>
      <p:sp>
        <p:nvSpPr>
          <p:cNvPr id="2" name="Title 1"/>
          <p:cNvSpPr>
            <a:spLocks noGrp="1"/>
          </p:cNvSpPr>
          <p:nvPr>
            <p:ph type="title"/>
          </p:nvPr>
        </p:nvSpPr>
        <p:spPr/>
        <p:txBody>
          <a:bodyPr/>
          <a:lstStyle/>
          <a:p>
            <a:r>
              <a:rPr lang="en-US" dirty="0"/>
              <a:t>So she departed and went and gleaned in the field behind the reapers</a:t>
            </a:r>
          </a:p>
        </p:txBody>
      </p:sp>
    </p:spTree>
    <p:extLst>
      <p:ext uri="{BB962C8B-B14F-4D97-AF65-F5344CB8AC3E}">
        <p14:creationId xmlns:p14="http://schemas.microsoft.com/office/powerpoint/2010/main" val="1084666682"/>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C:\PLBL\HVHL - the 1900s\06 Traditional Life and Customs\Ruth Story\Ruth 2,19, Where did you glean today, mat10131.jpg"/>
          <p:cNvPicPr>
            <a:picLocks noChangeAspect="1" noChangeArrowheads="1"/>
          </p:cNvPicPr>
          <p:nvPr/>
        </p:nvPicPr>
        <p:blipFill rotWithShape="1">
          <a:blip r:embed="rId3">
            <a:extLst>
              <a:ext uri="{28A0092B-C50C-407E-A947-70E740481C1C}">
                <a14:useLocalDpi xmlns:a14="http://schemas.microsoft.com/office/drawing/2010/main" val="0"/>
              </a:ext>
            </a:extLst>
          </a:blip>
          <a:srcRect b="1734"/>
          <a:stretch/>
        </p:blipFill>
        <p:spPr bwMode="auto">
          <a:xfrm>
            <a:off x="0" y="377456"/>
            <a:ext cx="9144741" cy="610308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Ruth returning home to Naomi in reenactment of the story of Ruth</a:t>
            </a:r>
          </a:p>
        </p:txBody>
      </p:sp>
      <p:sp>
        <p:nvSpPr>
          <p:cNvPr id="4" name="Text Placeholder 3"/>
          <p:cNvSpPr>
            <a:spLocks noGrp="1"/>
          </p:cNvSpPr>
          <p:nvPr>
            <p:ph type="body" sz="quarter" idx="12"/>
          </p:nvPr>
        </p:nvSpPr>
        <p:spPr/>
        <p:txBody>
          <a:bodyPr/>
          <a:lstStyle/>
          <a:p>
            <a:r>
              <a:rPr lang="en-US"/>
              <a:t>2:19</a:t>
            </a:r>
            <a:endParaRPr lang="en-US" dirty="0"/>
          </a:p>
        </p:txBody>
      </p:sp>
      <p:sp>
        <p:nvSpPr>
          <p:cNvPr id="2" name="Title 1"/>
          <p:cNvSpPr>
            <a:spLocks noGrp="1"/>
          </p:cNvSpPr>
          <p:nvPr>
            <p:ph type="title"/>
          </p:nvPr>
        </p:nvSpPr>
        <p:spPr/>
        <p:txBody>
          <a:bodyPr/>
          <a:lstStyle/>
          <a:p>
            <a:r>
              <a:rPr lang="en-US"/>
              <a:t>Her mother-in-law said to her, “Where did you glean today?”</a:t>
            </a:r>
            <a:endParaRPr lang="en-US" dirty="0"/>
          </a:p>
        </p:txBody>
      </p:sp>
    </p:spTree>
    <p:extLst>
      <p:ext uri="{BB962C8B-B14F-4D97-AF65-F5344CB8AC3E}">
        <p14:creationId xmlns:p14="http://schemas.microsoft.com/office/powerpoint/2010/main" val="3023982946"/>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PLBL\HVHL - the 1900s\06 Traditional Life and Customs\Ruth Story\Ruth 2,1, Naomi had a relative whose name was Boaz, mat10151.jpg"/>
          <p:cNvPicPr>
            <a:picLocks noChangeAspect="1" noChangeArrowheads="1"/>
          </p:cNvPicPr>
          <p:nvPr/>
        </p:nvPicPr>
        <p:blipFill rotWithShape="1">
          <a:blip r:embed="rId3">
            <a:extLst>
              <a:ext uri="{28A0092B-C50C-407E-A947-70E740481C1C}">
                <a14:useLocalDpi xmlns:a14="http://schemas.microsoft.com/office/drawing/2010/main" val="0"/>
              </a:ext>
            </a:extLst>
          </a:blip>
          <a:srcRect t="4178"/>
          <a:stretch/>
        </p:blipFill>
        <p:spPr bwMode="auto">
          <a:xfrm>
            <a:off x="0" y="380557"/>
            <a:ext cx="9144000" cy="6096886"/>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“Boaz” resting in field, from a reenactment of the story of Ruth</a:t>
            </a:r>
          </a:p>
        </p:txBody>
      </p:sp>
      <p:sp>
        <p:nvSpPr>
          <p:cNvPr id="4" name="Text Placeholder 3"/>
          <p:cNvSpPr>
            <a:spLocks noGrp="1"/>
          </p:cNvSpPr>
          <p:nvPr>
            <p:ph type="body" sz="quarter" idx="12"/>
          </p:nvPr>
        </p:nvSpPr>
        <p:spPr/>
        <p:txBody>
          <a:bodyPr/>
          <a:lstStyle/>
          <a:p>
            <a:r>
              <a:rPr lang="en-US" dirty="0"/>
              <a:t>2:19</a:t>
            </a:r>
          </a:p>
        </p:txBody>
      </p:sp>
      <p:sp>
        <p:nvSpPr>
          <p:cNvPr id="2" name="Title 1"/>
          <p:cNvSpPr>
            <a:spLocks noGrp="1"/>
          </p:cNvSpPr>
          <p:nvPr>
            <p:ph type="title"/>
          </p:nvPr>
        </p:nvSpPr>
        <p:spPr/>
        <p:txBody>
          <a:bodyPr/>
          <a:lstStyle/>
          <a:p>
            <a:r>
              <a:rPr lang="en-US" dirty="0"/>
              <a:t>The name of the man with whom I worked today is Boaz</a:t>
            </a:r>
          </a:p>
        </p:txBody>
      </p:sp>
    </p:spTree>
    <p:extLst>
      <p:ext uri="{BB962C8B-B14F-4D97-AF65-F5344CB8AC3E}">
        <p14:creationId xmlns:p14="http://schemas.microsoft.com/office/powerpoint/2010/main" val="4238380021"/>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E312DC4-6BC4-4187-A1E3-C2371175AFC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4193" y="0"/>
            <a:ext cx="6055614" cy="6858000"/>
          </a:xfrm>
          <a:prstGeom prst="rect">
            <a:avLst/>
          </a:prstGeom>
        </p:spPr>
      </p:pic>
      <p:sp>
        <p:nvSpPr>
          <p:cNvPr id="2" name="Text Placeholder 1">
            <a:extLst>
              <a:ext uri="{FF2B5EF4-FFF2-40B4-BE49-F238E27FC236}">
                <a16:creationId xmlns:a16="http://schemas.microsoft.com/office/drawing/2014/main" id="{C109A83C-D778-4DA4-89FD-826862302C23}"/>
              </a:ext>
            </a:extLst>
          </p:cNvPr>
          <p:cNvSpPr>
            <a:spLocks noGrp="1"/>
          </p:cNvSpPr>
          <p:nvPr>
            <p:ph type="body" sz="quarter" idx="10"/>
          </p:nvPr>
        </p:nvSpPr>
        <p:spPr/>
        <p:txBody>
          <a:bodyPr/>
          <a:lstStyle/>
          <a:p>
            <a:r>
              <a:rPr lang="en-US" dirty="0"/>
              <a:t>Head of a figurine from Iron II, probably Edomite or Moabite</a:t>
            </a:r>
          </a:p>
        </p:txBody>
      </p:sp>
      <p:sp>
        <p:nvSpPr>
          <p:cNvPr id="3" name="Text Placeholder 2">
            <a:extLst>
              <a:ext uri="{FF2B5EF4-FFF2-40B4-BE49-F238E27FC236}">
                <a16:creationId xmlns:a16="http://schemas.microsoft.com/office/drawing/2014/main" id="{E24DCC30-B386-441B-BEC5-12AF75DF69FA}"/>
              </a:ext>
            </a:extLst>
          </p:cNvPr>
          <p:cNvSpPr>
            <a:spLocks noGrp="1"/>
          </p:cNvSpPr>
          <p:nvPr>
            <p:ph type="body" sz="quarter" idx="12"/>
          </p:nvPr>
        </p:nvSpPr>
        <p:spPr/>
        <p:txBody>
          <a:bodyPr/>
          <a:lstStyle/>
          <a:p>
            <a:r>
              <a:rPr lang="en-US" dirty="0"/>
              <a:t>2:21</a:t>
            </a:r>
          </a:p>
        </p:txBody>
      </p:sp>
      <p:sp>
        <p:nvSpPr>
          <p:cNvPr id="4" name="Title 3">
            <a:extLst>
              <a:ext uri="{FF2B5EF4-FFF2-40B4-BE49-F238E27FC236}">
                <a16:creationId xmlns:a16="http://schemas.microsoft.com/office/drawing/2014/main" id="{C311E70E-DF65-49BE-8066-8082DBE7E082}"/>
              </a:ext>
            </a:extLst>
          </p:cNvPr>
          <p:cNvSpPr>
            <a:spLocks noGrp="1"/>
          </p:cNvSpPr>
          <p:nvPr>
            <p:ph type="title"/>
          </p:nvPr>
        </p:nvSpPr>
        <p:spPr/>
        <p:txBody>
          <a:bodyPr/>
          <a:lstStyle/>
          <a:p>
            <a:r>
              <a:rPr lang="en-US" dirty="0"/>
              <a:t>And Ruth the </a:t>
            </a:r>
            <a:r>
              <a:rPr lang="en-US" dirty="0" err="1"/>
              <a:t>Moabitess</a:t>
            </a:r>
            <a:r>
              <a:rPr lang="en-US" dirty="0"/>
              <a:t> said . . .</a:t>
            </a:r>
          </a:p>
        </p:txBody>
      </p:sp>
    </p:spTree>
    <p:extLst>
      <p:ext uri="{BB962C8B-B14F-4D97-AF65-F5344CB8AC3E}">
        <p14:creationId xmlns:p14="http://schemas.microsoft.com/office/powerpoint/2010/main" val="2790874533"/>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A08CAAB-C4EA-4724-B66C-183C9596C84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27123" y="0"/>
            <a:ext cx="4889754" cy="6858000"/>
          </a:xfrm>
          <a:prstGeom prst="rect">
            <a:avLst/>
          </a:prstGeom>
        </p:spPr>
      </p:pic>
      <p:sp>
        <p:nvSpPr>
          <p:cNvPr id="2" name="Text Placeholder 1">
            <a:extLst>
              <a:ext uri="{FF2B5EF4-FFF2-40B4-BE49-F238E27FC236}">
                <a16:creationId xmlns:a16="http://schemas.microsoft.com/office/drawing/2014/main" id="{D83F54C9-812A-4C39-AAF5-A5CAAF43D695}"/>
              </a:ext>
            </a:extLst>
          </p:cNvPr>
          <p:cNvSpPr>
            <a:spLocks noGrp="1"/>
          </p:cNvSpPr>
          <p:nvPr>
            <p:ph type="body" sz="quarter" idx="10"/>
          </p:nvPr>
        </p:nvSpPr>
        <p:spPr/>
        <p:txBody>
          <a:bodyPr/>
          <a:lstStyle/>
          <a:p>
            <a:r>
              <a:rPr lang="en-US" dirty="0"/>
              <a:t>Bedouin bride</a:t>
            </a:r>
          </a:p>
        </p:txBody>
      </p:sp>
      <p:sp>
        <p:nvSpPr>
          <p:cNvPr id="3" name="Text Placeholder 2">
            <a:extLst>
              <a:ext uri="{FF2B5EF4-FFF2-40B4-BE49-F238E27FC236}">
                <a16:creationId xmlns:a16="http://schemas.microsoft.com/office/drawing/2014/main" id="{0F3C8432-7DC8-4B4A-8AFA-D3406D34D5B6}"/>
              </a:ext>
            </a:extLst>
          </p:cNvPr>
          <p:cNvSpPr>
            <a:spLocks noGrp="1"/>
          </p:cNvSpPr>
          <p:nvPr>
            <p:ph type="body" sz="quarter" idx="12"/>
          </p:nvPr>
        </p:nvSpPr>
        <p:spPr/>
        <p:txBody>
          <a:bodyPr/>
          <a:lstStyle/>
          <a:p>
            <a:r>
              <a:rPr lang="en-US" dirty="0"/>
              <a:t>2:21</a:t>
            </a:r>
          </a:p>
        </p:txBody>
      </p:sp>
      <p:sp>
        <p:nvSpPr>
          <p:cNvPr id="4" name="Title 3">
            <a:extLst>
              <a:ext uri="{FF2B5EF4-FFF2-40B4-BE49-F238E27FC236}">
                <a16:creationId xmlns:a16="http://schemas.microsoft.com/office/drawing/2014/main" id="{BFDC9C94-1172-4813-9894-2A7672BA5857}"/>
              </a:ext>
            </a:extLst>
          </p:cNvPr>
          <p:cNvSpPr>
            <a:spLocks noGrp="1"/>
          </p:cNvSpPr>
          <p:nvPr>
            <p:ph type="title"/>
          </p:nvPr>
        </p:nvSpPr>
        <p:spPr/>
        <p:txBody>
          <a:bodyPr/>
          <a:lstStyle/>
          <a:p>
            <a:r>
              <a:rPr lang="en-US" dirty="0"/>
              <a:t>And Ruth the </a:t>
            </a:r>
            <a:r>
              <a:rPr lang="en-US" dirty="0" err="1"/>
              <a:t>Moabitess</a:t>
            </a:r>
            <a:r>
              <a:rPr lang="en-US" dirty="0"/>
              <a:t> said . . .</a:t>
            </a:r>
          </a:p>
        </p:txBody>
      </p:sp>
    </p:spTree>
    <p:extLst>
      <p:ext uri="{BB962C8B-B14F-4D97-AF65-F5344CB8AC3E}">
        <p14:creationId xmlns:p14="http://schemas.microsoft.com/office/powerpoint/2010/main" val="140739048"/>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F441370-8604-48C2-AD9C-C477B77B8474}"/>
              </a:ext>
            </a:extLst>
          </p:cNvPr>
          <p:cNvSpPr>
            <a:spLocks noGrp="1"/>
          </p:cNvSpPr>
          <p:nvPr>
            <p:ph type="body" sz="quarter" idx="10"/>
          </p:nvPr>
        </p:nvSpPr>
        <p:spPr/>
        <p:txBody>
          <a:bodyPr/>
          <a:lstStyle/>
          <a:p>
            <a:r>
              <a:rPr lang="en-US" dirty="0"/>
              <a:t>Men reaping during barley harvest</a:t>
            </a:r>
          </a:p>
        </p:txBody>
      </p:sp>
      <p:sp>
        <p:nvSpPr>
          <p:cNvPr id="3" name="Text Placeholder 2">
            <a:extLst>
              <a:ext uri="{FF2B5EF4-FFF2-40B4-BE49-F238E27FC236}">
                <a16:creationId xmlns:a16="http://schemas.microsoft.com/office/drawing/2014/main" id="{9098D43E-B735-4E22-9D85-419B921EB599}"/>
              </a:ext>
            </a:extLst>
          </p:cNvPr>
          <p:cNvSpPr>
            <a:spLocks noGrp="1"/>
          </p:cNvSpPr>
          <p:nvPr>
            <p:ph type="body" sz="quarter" idx="12"/>
          </p:nvPr>
        </p:nvSpPr>
        <p:spPr/>
        <p:txBody>
          <a:bodyPr/>
          <a:lstStyle/>
          <a:p>
            <a:r>
              <a:rPr lang="en-US" dirty="0"/>
              <a:t>2:21</a:t>
            </a:r>
          </a:p>
        </p:txBody>
      </p:sp>
      <p:sp>
        <p:nvSpPr>
          <p:cNvPr id="4" name="Title 3">
            <a:extLst>
              <a:ext uri="{FF2B5EF4-FFF2-40B4-BE49-F238E27FC236}">
                <a16:creationId xmlns:a16="http://schemas.microsoft.com/office/drawing/2014/main" id="{1726AB03-4A82-4073-97AA-D0C9FC07EC2A}"/>
              </a:ext>
            </a:extLst>
          </p:cNvPr>
          <p:cNvSpPr>
            <a:spLocks noGrp="1"/>
          </p:cNvSpPr>
          <p:nvPr>
            <p:ph type="title"/>
          </p:nvPr>
        </p:nvSpPr>
        <p:spPr/>
        <p:txBody>
          <a:bodyPr/>
          <a:lstStyle/>
          <a:p>
            <a:r>
              <a:rPr lang="en-US" dirty="0"/>
              <a:t>He said to me, “You shall stay close to my young men until they have finished all my harvest”</a:t>
            </a:r>
          </a:p>
        </p:txBody>
      </p:sp>
      <p:pic>
        <p:nvPicPr>
          <p:cNvPr id="6" name="Picture 5">
            <a:extLst>
              <a:ext uri="{FF2B5EF4-FFF2-40B4-BE49-F238E27FC236}">
                <a16:creationId xmlns:a16="http://schemas.microsoft.com/office/drawing/2014/main" id="{8960DBFF-24EA-46BC-9160-829B89FD094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02336"/>
            <a:ext cx="9144000" cy="6053328"/>
          </a:xfrm>
          <a:prstGeom prst="rect">
            <a:avLst/>
          </a:prstGeom>
        </p:spPr>
      </p:pic>
    </p:spTree>
    <p:extLst>
      <p:ext uri="{BB962C8B-B14F-4D97-AF65-F5344CB8AC3E}">
        <p14:creationId xmlns:p14="http://schemas.microsoft.com/office/powerpoint/2010/main" val="2618860924"/>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herd of cattle standing on top of a dry grass field&#10;&#10;Description generated with very high confidence">
            <a:extLst>
              <a:ext uri="{FF2B5EF4-FFF2-40B4-BE49-F238E27FC236}">
                <a16:creationId xmlns:a16="http://schemas.microsoft.com/office/drawing/2014/main" id="{79BF061E-AB3B-4A2F-B761-2AA982884C5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10896"/>
            <a:ext cx="9144000" cy="6236208"/>
          </a:xfrm>
          <a:prstGeom prst="rect">
            <a:avLst/>
          </a:prstGeom>
        </p:spPr>
      </p:pic>
      <p:sp>
        <p:nvSpPr>
          <p:cNvPr id="3" name="Text Placeholder 2"/>
          <p:cNvSpPr>
            <a:spLocks noGrp="1"/>
          </p:cNvSpPr>
          <p:nvPr>
            <p:ph type="body" sz="quarter" idx="10"/>
          </p:nvPr>
        </p:nvSpPr>
        <p:spPr/>
        <p:txBody>
          <a:bodyPr/>
          <a:lstStyle/>
          <a:p>
            <a:r>
              <a:rPr lang="en-US" dirty="0"/>
              <a:t>Women working in a field, from a reenactment of the story of Ruth</a:t>
            </a:r>
          </a:p>
        </p:txBody>
      </p:sp>
      <p:sp>
        <p:nvSpPr>
          <p:cNvPr id="4" name="Text Placeholder 3"/>
          <p:cNvSpPr>
            <a:spLocks noGrp="1"/>
          </p:cNvSpPr>
          <p:nvPr>
            <p:ph type="body" sz="quarter" idx="12"/>
          </p:nvPr>
        </p:nvSpPr>
        <p:spPr/>
        <p:txBody>
          <a:bodyPr/>
          <a:lstStyle/>
          <a:p>
            <a:r>
              <a:rPr lang="en-US"/>
              <a:t>2:23</a:t>
            </a:r>
            <a:endParaRPr lang="en-US" dirty="0"/>
          </a:p>
        </p:txBody>
      </p:sp>
      <p:sp>
        <p:nvSpPr>
          <p:cNvPr id="2" name="Title 1"/>
          <p:cNvSpPr>
            <a:spLocks noGrp="1"/>
          </p:cNvSpPr>
          <p:nvPr>
            <p:ph type="title"/>
          </p:nvPr>
        </p:nvSpPr>
        <p:spPr/>
        <p:txBody>
          <a:bodyPr/>
          <a:lstStyle/>
          <a:p>
            <a:r>
              <a:rPr lang="en-US" dirty="0"/>
              <a:t>She kept close to the maids of Boaz . . . until the end of the barley harvest and the wheat harvest</a:t>
            </a:r>
          </a:p>
        </p:txBody>
      </p:sp>
    </p:spTree>
    <p:extLst>
      <p:ext uri="{BB962C8B-B14F-4D97-AF65-F5344CB8AC3E}">
        <p14:creationId xmlns:p14="http://schemas.microsoft.com/office/powerpoint/2010/main" val="2946802625"/>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PLBL\17 Cultural Images of the Holy Land\Plowing and Field Work\Women working in field near Lebonah, tb051207350.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367910"/>
            <a:ext cx="9144741" cy="6122181"/>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Women working in a field near </a:t>
            </a:r>
            <a:r>
              <a:rPr lang="en-US" dirty="0" err="1"/>
              <a:t>Lebonah</a:t>
            </a:r>
            <a:endParaRPr lang="en-US" dirty="0"/>
          </a:p>
        </p:txBody>
      </p:sp>
      <p:sp>
        <p:nvSpPr>
          <p:cNvPr id="4" name="Text Placeholder 3"/>
          <p:cNvSpPr>
            <a:spLocks noGrp="1"/>
          </p:cNvSpPr>
          <p:nvPr>
            <p:ph type="body" sz="quarter" idx="12"/>
          </p:nvPr>
        </p:nvSpPr>
        <p:spPr/>
        <p:txBody>
          <a:bodyPr/>
          <a:lstStyle/>
          <a:p>
            <a:r>
              <a:rPr lang="en-US"/>
              <a:t>2:23</a:t>
            </a:r>
            <a:endParaRPr lang="en-US" dirty="0"/>
          </a:p>
        </p:txBody>
      </p:sp>
      <p:sp>
        <p:nvSpPr>
          <p:cNvPr id="2" name="Title 1"/>
          <p:cNvSpPr>
            <a:spLocks noGrp="1"/>
          </p:cNvSpPr>
          <p:nvPr>
            <p:ph type="title"/>
          </p:nvPr>
        </p:nvSpPr>
        <p:spPr/>
        <p:txBody>
          <a:bodyPr/>
          <a:lstStyle/>
          <a:p>
            <a:r>
              <a:rPr lang="en-US"/>
              <a:t>She kept close to the maids of Boaz . . . until the end of the barley harvest and the wheat harvest</a:t>
            </a:r>
            <a:endParaRPr lang="en-US" dirty="0"/>
          </a:p>
        </p:txBody>
      </p:sp>
    </p:spTree>
    <p:extLst>
      <p:ext uri="{BB962C8B-B14F-4D97-AF65-F5344CB8AC3E}">
        <p14:creationId xmlns:p14="http://schemas.microsoft.com/office/powerpoint/2010/main" val="77361277"/>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PLBL\17 Cultural Images of the Holy Land\Grain Harvest\Women harvesting wheat near Bethlehem, cd060087113.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449086"/>
            <a:ext cx="9144741" cy="595982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a:t>Women harvesting wheat near Bethlehem</a:t>
            </a:r>
            <a:endParaRPr lang="en-US" dirty="0"/>
          </a:p>
        </p:txBody>
      </p:sp>
      <p:sp>
        <p:nvSpPr>
          <p:cNvPr id="4" name="Text Placeholder 3"/>
          <p:cNvSpPr>
            <a:spLocks noGrp="1"/>
          </p:cNvSpPr>
          <p:nvPr>
            <p:ph type="body" sz="quarter" idx="12"/>
          </p:nvPr>
        </p:nvSpPr>
        <p:spPr/>
        <p:txBody>
          <a:bodyPr/>
          <a:lstStyle/>
          <a:p>
            <a:r>
              <a:rPr lang="en-US" dirty="0"/>
              <a:t>2:23</a:t>
            </a:r>
          </a:p>
        </p:txBody>
      </p:sp>
      <p:sp>
        <p:nvSpPr>
          <p:cNvPr id="2" name="Title 1"/>
          <p:cNvSpPr>
            <a:spLocks noGrp="1"/>
          </p:cNvSpPr>
          <p:nvPr>
            <p:ph type="title"/>
          </p:nvPr>
        </p:nvSpPr>
        <p:spPr/>
        <p:txBody>
          <a:bodyPr/>
          <a:lstStyle/>
          <a:p>
            <a:r>
              <a:rPr lang="en-US" dirty="0"/>
              <a:t>She kept close to the maids of Boaz . . . until the end of the barley harvest and the wheat harvest</a:t>
            </a:r>
          </a:p>
        </p:txBody>
      </p:sp>
    </p:spTree>
    <p:extLst>
      <p:ext uri="{BB962C8B-B14F-4D97-AF65-F5344CB8AC3E}">
        <p14:creationId xmlns:p14="http://schemas.microsoft.com/office/powerpoint/2010/main" val="27924545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PLBL\04 Judah and the Dead Sea\Bethlehem\Women harvesting wheat near Bethlehem, cd060087010.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416090"/>
            <a:ext cx="9144000" cy="6025821"/>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Women harvesting wheat near Bethlehem</a:t>
            </a:r>
          </a:p>
        </p:txBody>
      </p:sp>
      <p:sp>
        <p:nvSpPr>
          <p:cNvPr id="4" name="Text Placeholder 3"/>
          <p:cNvSpPr>
            <a:spLocks noGrp="1"/>
          </p:cNvSpPr>
          <p:nvPr>
            <p:ph type="body" sz="quarter" idx="12"/>
          </p:nvPr>
        </p:nvSpPr>
        <p:spPr/>
        <p:txBody>
          <a:bodyPr/>
          <a:lstStyle/>
          <a:p>
            <a:r>
              <a:rPr lang="en-US" dirty="0"/>
              <a:t>2:3</a:t>
            </a:r>
          </a:p>
        </p:txBody>
      </p:sp>
      <p:sp>
        <p:nvSpPr>
          <p:cNvPr id="2" name="Title 1"/>
          <p:cNvSpPr>
            <a:spLocks noGrp="1"/>
          </p:cNvSpPr>
          <p:nvPr>
            <p:ph type="title"/>
          </p:nvPr>
        </p:nvSpPr>
        <p:spPr/>
        <p:txBody>
          <a:bodyPr/>
          <a:lstStyle/>
          <a:p>
            <a:r>
              <a:rPr lang="en-US" dirty="0"/>
              <a:t>So she departed and went and gleaned in the field behind the reapers</a:t>
            </a:r>
          </a:p>
        </p:txBody>
      </p:sp>
    </p:spTree>
    <p:extLst>
      <p:ext uri="{BB962C8B-B14F-4D97-AF65-F5344CB8AC3E}">
        <p14:creationId xmlns:p14="http://schemas.microsoft.com/office/powerpoint/2010/main" val="4925529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5F31F1E-B9CD-4CCA-B070-045B3A47AFE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a:extLst>
              <a:ext uri="{FF2B5EF4-FFF2-40B4-BE49-F238E27FC236}">
                <a16:creationId xmlns:a16="http://schemas.microsoft.com/office/drawing/2014/main" id="{8F354E64-6EF1-48DB-99FA-213A8540587B}"/>
              </a:ext>
            </a:extLst>
          </p:cNvPr>
          <p:cNvSpPr>
            <a:spLocks noGrp="1"/>
          </p:cNvSpPr>
          <p:nvPr>
            <p:ph type="body" sz="quarter" idx="10"/>
          </p:nvPr>
        </p:nvSpPr>
        <p:spPr/>
        <p:txBody>
          <a:bodyPr/>
          <a:lstStyle/>
          <a:p>
            <a:r>
              <a:rPr lang="en-US" dirty="0"/>
              <a:t>Arab peasants reaping in grain field</a:t>
            </a:r>
          </a:p>
        </p:txBody>
      </p:sp>
      <p:sp>
        <p:nvSpPr>
          <p:cNvPr id="3" name="Text Placeholder 2">
            <a:extLst>
              <a:ext uri="{FF2B5EF4-FFF2-40B4-BE49-F238E27FC236}">
                <a16:creationId xmlns:a16="http://schemas.microsoft.com/office/drawing/2014/main" id="{E49311A2-1B41-4A55-A5AC-F3F627F69FB2}"/>
              </a:ext>
            </a:extLst>
          </p:cNvPr>
          <p:cNvSpPr>
            <a:spLocks noGrp="1"/>
          </p:cNvSpPr>
          <p:nvPr>
            <p:ph type="body" sz="quarter" idx="12"/>
          </p:nvPr>
        </p:nvSpPr>
        <p:spPr/>
        <p:txBody>
          <a:bodyPr/>
          <a:lstStyle/>
          <a:p>
            <a:r>
              <a:rPr lang="en-US" dirty="0"/>
              <a:t>2:3</a:t>
            </a:r>
          </a:p>
        </p:txBody>
      </p:sp>
      <p:sp>
        <p:nvSpPr>
          <p:cNvPr id="4" name="Title 3">
            <a:extLst>
              <a:ext uri="{FF2B5EF4-FFF2-40B4-BE49-F238E27FC236}">
                <a16:creationId xmlns:a16="http://schemas.microsoft.com/office/drawing/2014/main" id="{2E151606-16CD-48F9-8067-AB551131B3D3}"/>
              </a:ext>
            </a:extLst>
          </p:cNvPr>
          <p:cNvSpPr>
            <a:spLocks noGrp="1"/>
          </p:cNvSpPr>
          <p:nvPr>
            <p:ph type="title"/>
          </p:nvPr>
        </p:nvSpPr>
        <p:spPr/>
        <p:txBody>
          <a:bodyPr/>
          <a:lstStyle/>
          <a:p>
            <a:r>
              <a:rPr lang="en-US" dirty="0"/>
              <a:t>So she departed and went and gleaned in the field behind the reapers</a:t>
            </a:r>
          </a:p>
        </p:txBody>
      </p:sp>
    </p:spTree>
    <p:extLst>
      <p:ext uri="{BB962C8B-B14F-4D97-AF65-F5344CB8AC3E}">
        <p14:creationId xmlns:p14="http://schemas.microsoft.com/office/powerpoint/2010/main" val="109944141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02A9E74-0B8C-4CF4-ADEB-9E48BA1E432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213" y="0"/>
            <a:ext cx="9035573" cy="6858000"/>
          </a:xfrm>
          <a:prstGeom prst="rect">
            <a:avLst/>
          </a:prstGeom>
        </p:spPr>
      </p:pic>
      <p:sp>
        <p:nvSpPr>
          <p:cNvPr id="2" name="Text Placeholder 1">
            <a:extLst>
              <a:ext uri="{FF2B5EF4-FFF2-40B4-BE49-F238E27FC236}">
                <a16:creationId xmlns:a16="http://schemas.microsoft.com/office/drawing/2014/main" id="{D02CC44E-CEC9-49A0-9F3B-948ACE1E2299}"/>
              </a:ext>
            </a:extLst>
          </p:cNvPr>
          <p:cNvSpPr>
            <a:spLocks noGrp="1"/>
          </p:cNvSpPr>
          <p:nvPr>
            <p:ph type="body" sz="quarter" idx="10"/>
          </p:nvPr>
        </p:nvSpPr>
        <p:spPr/>
        <p:txBody>
          <a:bodyPr/>
          <a:lstStyle/>
          <a:p>
            <a:r>
              <a:rPr lang="en-US" dirty="0"/>
              <a:t>Depiction of plowing, hoeing, reaping, threshing, and winnowing from tomb of </a:t>
            </a:r>
            <a:r>
              <a:rPr lang="en-US" dirty="0" err="1"/>
              <a:t>Paheri</a:t>
            </a:r>
            <a:r>
              <a:rPr lang="en-US" dirty="0"/>
              <a:t> in El-</a:t>
            </a:r>
            <a:r>
              <a:rPr lang="en-US" dirty="0" err="1"/>
              <a:t>Kab</a:t>
            </a:r>
            <a:endParaRPr lang="en-US" dirty="0"/>
          </a:p>
        </p:txBody>
      </p:sp>
      <p:sp>
        <p:nvSpPr>
          <p:cNvPr id="3" name="Text Placeholder 2">
            <a:extLst>
              <a:ext uri="{FF2B5EF4-FFF2-40B4-BE49-F238E27FC236}">
                <a16:creationId xmlns:a16="http://schemas.microsoft.com/office/drawing/2014/main" id="{D9341916-815A-4047-BA35-D01F98F30354}"/>
              </a:ext>
            </a:extLst>
          </p:cNvPr>
          <p:cNvSpPr>
            <a:spLocks noGrp="1"/>
          </p:cNvSpPr>
          <p:nvPr>
            <p:ph type="body" sz="quarter" idx="12"/>
          </p:nvPr>
        </p:nvSpPr>
        <p:spPr/>
        <p:txBody>
          <a:bodyPr/>
          <a:lstStyle/>
          <a:p>
            <a:r>
              <a:rPr lang="en-US" dirty="0"/>
              <a:t>2:3</a:t>
            </a:r>
          </a:p>
        </p:txBody>
      </p:sp>
      <p:sp>
        <p:nvSpPr>
          <p:cNvPr id="4" name="Title 3">
            <a:extLst>
              <a:ext uri="{FF2B5EF4-FFF2-40B4-BE49-F238E27FC236}">
                <a16:creationId xmlns:a16="http://schemas.microsoft.com/office/drawing/2014/main" id="{9201428C-785F-4764-B233-90EA8B211D0F}"/>
              </a:ext>
            </a:extLst>
          </p:cNvPr>
          <p:cNvSpPr>
            <a:spLocks noGrp="1"/>
          </p:cNvSpPr>
          <p:nvPr>
            <p:ph type="title"/>
          </p:nvPr>
        </p:nvSpPr>
        <p:spPr/>
        <p:txBody>
          <a:bodyPr/>
          <a:lstStyle/>
          <a:p>
            <a:r>
              <a:rPr lang="en-US" dirty="0"/>
              <a:t>So she departed and went and gleaned in the field behind the reapers</a:t>
            </a:r>
          </a:p>
        </p:txBody>
      </p:sp>
    </p:spTree>
    <p:extLst>
      <p:ext uri="{BB962C8B-B14F-4D97-AF65-F5344CB8AC3E}">
        <p14:creationId xmlns:p14="http://schemas.microsoft.com/office/powerpoint/2010/main" val="9149420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02A9E74-0B8C-4CF4-ADEB-9E48BA1E432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213" y="0"/>
            <a:ext cx="9035573" cy="6858000"/>
          </a:xfrm>
          <a:prstGeom prst="rect">
            <a:avLst/>
          </a:prstGeom>
        </p:spPr>
      </p:pic>
      <p:sp>
        <p:nvSpPr>
          <p:cNvPr id="2" name="Text Placeholder 1">
            <a:extLst>
              <a:ext uri="{FF2B5EF4-FFF2-40B4-BE49-F238E27FC236}">
                <a16:creationId xmlns:a16="http://schemas.microsoft.com/office/drawing/2014/main" id="{D02CC44E-CEC9-49A0-9F3B-948ACE1E2299}"/>
              </a:ext>
            </a:extLst>
          </p:cNvPr>
          <p:cNvSpPr>
            <a:spLocks noGrp="1"/>
          </p:cNvSpPr>
          <p:nvPr>
            <p:ph type="body" sz="quarter" idx="10"/>
          </p:nvPr>
        </p:nvSpPr>
        <p:spPr/>
        <p:txBody>
          <a:bodyPr/>
          <a:lstStyle/>
          <a:p>
            <a:r>
              <a:rPr lang="en-US" dirty="0"/>
              <a:t>Depiction of plowing, hoeing, reaping, threshing, and winnowing from tomb of </a:t>
            </a:r>
            <a:r>
              <a:rPr lang="en-US" dirty="0" err="1"/>
              <a:t>Paheri</a:t>
            </a:r>
            <a:r>
              <a:rPr lang="en-US" dirty="0"/>
              <a:t> in El-</a:t>
            </a:r>
            <a:r>
              <a:rPr lang="en-US" dirty="0" err="1"/>
              <a:t>Kab</a:t>
            </a:r>
            <a:endParaRPr lang="en-US" dirty="0"/>
          </a:p>
        </p:txBody>
      </p:sp>
      <p:sp>
        <p:nvSpPr>
          <p:cNvPr id="3" name="Text Placeholder 2">
            <a:extLst>
              <a:ext uri="{FF2B5EF4-FFF2-40B4-BE49-F238E27FC236}">
                <a16:creationId xmlns:a16="http://schemas.microsoft.com/office/drawing/2014/main" id="{D9341916-815A-4047-BA35-D01F98F30354}"/>
              </a:ext>
            </a:extLst>
          </p:cNvPr>
          <p:cNvSpPr>
            <a:spLocks noGrp="1"/>
          </p:cNvSpPr>
          <p:nvPr>
            <p:ph type="body" sz="quarter" idx="12"/>
          </p:nvPr>
        </p:nvSpPr>
        <p:spPr/>
        <p:txBody>
          <a:bodyPr/>
          <a:lstStyle/>
          <a:p>
            <a:r>
              <a:rPr lang="en-US" dirty="0"/>
              <a:t>2:3</a:t>
            </a:r>
          </a:p>
        </p:txBody>
      </p:sp>
      <p:sp>
        <p:nvSpPr>
          <p:cNvPr id="4" name="Title 3">
            <a:extLst>
              <a:ext uri="{FF2B5EF4-FFF2-40B4-BE49-F238E27FC236}">
                <a16:creationId xmlns:a16="http://schemas.microsoft.com/office/drawing/2014/main" id="{9201428C-785F-4764-B233-90EA8B211D0F}"/>
              </a:ext>
            </a:extLst>
          </p:cNvPr>
          <p:cNvSpPr>
            <a:spLocks noGrp="1"/>
          </p:cNvSpPr>
          <p:nvPr>
            <p:ph type="title"/>
          </p:nvPr>
        </p:nvSpPr>
        <p:spPr/>
        <p:txBody>
          <a:bodyPr/>
          <a:lstStyle/>
          <a:p>
            <a:r>
              <a:rPr lang="en-US" dirty="0"/>
              <a:t>So she departed and went and gleaned in the field behind the reapers</a:t>
            </a:r>
          </a:p>
        </p:txBody>
      </p:sp>
      <p:sp>
        <p:nvSpPr>
          <p:cNvPr id="7" name="Text Box 1029">
            <a:extLst>
              <a:ext uri="{FF2B5EF4-FFF2-40B4-BE49-F238E27FC236}">
                <a16:creationId xmlns:a16="http://schemas.microsoft.com/office/drawing/2014/main" id="{77F6D2E0-B051-45A9-9A22-47FE2E0B2BC0}"/>
              </a:ext>
            </a:extLst>
          </p:cNvPr>
          <p:cNvSpPr txBox="1">
            <a:spLocks noChangeArrowheads="1"/>
          </p:cNvSpPr>
          <p:nvPr/>
        </p:nvSpPr>
        <p:spPr bwMode="auto">
          <a:xfrm>
            <a:off x="228600" y="4191000"/>
            <a:ext cx="1466299" cy="707886"/>
          </a:xfrm>
          <a:prstGeom prst="rect">
            <a:avLst/>
          </a:prstGeom>
          <a:noFill/>
          <a:ln w="9525">
            <a:noFill/>
            <a:miter lim="800000"/>
            <a:headEnd/>
            <a:tailEnd/>
          </a:ln>
          <a:effectLst/>
        </p:spPr>
        <p:txBody>
          <a:bodyPr wrap="none">
            <a:spAutoFit/>
          </a:bodyPr>
          <a:lstStyle/>
          <a:p>
            <a:pPr algn="ct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sowing seed</a:t>
            </a:r>
          </a:p>
          <a:p>
            <a:pPr algn="ct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by hand</a:t>
            </a:r>
          </a:p>
        </p:txBody>
      </p:sp>
      <p:sp>
        <p:nvSpPr>
          <p:cNvPr id="8" name="Text Box 1029">
            <a:extLst>
              <a:ext uri="{FF2B5EF4-FFF2-40B4-BE49-F238E27FC236}">
                <a16:creationId xmlns:a16="http://schemas.microsoft.com/office/drawing/2014/main" id="{69DBD02C-C964-4A94-A43F-CDBCFD66EF71}"/>
              </a:ext>
            </a:extLst>
          </p:cNvPr>
          <p:cNvSpPr txBox="1">
            <a:spLocks noChangeArrowheads="1"/>
          </p:cNvSpPr>
          <p:nvPr/>
        </p:nvSpPr>
        <p:spPr bwMode="auto">
          <a:xfrm>
            <a:off x="54213" y="5669934"/>
            <a:ext cx="3042756" cy="400110"/>
          </a:xfrm>
          <a:prstGeom prst="rect">
            <a:avLst/>
          </a:prstGeom>
          <a:noFill/>
          <a:ln w="9525">
            <a:noFill/>
            <a:miter lim="800000"/>
            <a:headEnd/>
            <a:tailEnd/>
          </a:ln>
          <a:effectLst/>
        </p:spPr>
        <p:txBody>
          <a:bodyPr wrap="none">
            <a:spAutoFit/>
          </a:bodyPr>
          <a:lstStyle/>
          <a:p>
            <a:pPr algn="ctr" fontAlgn="base">
              <a:spcBef>
                <a:spcPct val="0"/>
              </a:spcBef>
              <a:spcAft>
                <a:spcPct val="0"/>
              </a:spcAft>
              <a:defRPr/>
            </a:pPr>
            <a:r>
              <a:rPr lang="en-US" sz="2000">
                <a:solidFill>
                  <a:srgbClr val="FFFFFF"/>
                </a:solidFill>
                <a:effectLst>
                  <a:glow rad="76200">
                    <a:srgbClr val="000000">
                      <a:alpha val="60000"/>
                    </a:srgbClr>
                  </a:glow>
                </a:effectLst>
                <a:cs typeface="Calibri" pitchFamily="34" charset="0"/>
              </a:rPr>
              <a:t>plowing with team </a:t>
            </a:r>
            <a:r>
              <a:rPr lang="en-US" sz="2000" dirty="0">
                <a:solidFill>
                  <a:srgbClr val="FFFFFF"/>
                </a:solidFill>
                <a:effectLst>
                  <a:glow rad="76200">
                    <a:srgbClr val="000000">
                      <a:alpha val="60000"/>
                    </a:srgbClr>
                  </a:glow>
                </a:effectLst>
                <a:cs typeface="Calibri" pitchFamily="34" charset="0"/>
              </a:rPr>
              <a:t>of cattle</a:t>
            </a:r>
          </a:p>
        </p:txBody>
      </p:sp>
      <p:sp>
        <p:nvSpPr>
          <p:cNvPr id="9" name="Text Box 1029">
            <a:extLst>
              <a:ext uri="{FF2B5EF4-FFF2-40B4-BE49-F238E27FC236}">
                <a16:creationId xmlns:a16="http://schemas.microsoft.com/office/drawing/2014/main" id="{922038D8-FE4B-4B32-9383-E19AB51028ED}"/>
              </a:ext>
            </a:extLst>
          </p:cNvPr>
          <p:cNvSpPr txBox="1">
            <a:spLocks noChangeArrowheads="1"/>
          </p:cNvSpPr>
          <p:nvPr/>
        </p:nvSpPr>
        <p:spPr bwMode="auto">
          <a:xfrm>
            <a:off x="3953555" y="4626114"/>
            <a:ext cx="1530419" cy="707886"/>
          </a:xfrm>
          <a:prstGeom prst="rect">
            <a:avLst/>
          </a:prstGeom>
          <a:noFill/>
          <a:ln w="9525">
            <a:noFill/>
            <a:miter lim="800000"/>
            <a:headEnd/>
            <a:tailEnd/>
          </a:ln>
          <a:effectLst/>
        </p:spPr>
        <p:txBody>
          <a:bodyPr wrap="none">
            <a:spAutoFit/>
          </a:bodyPr>
          <a:lstStyle/>
          <a:p>
            <a:pPr algn="ct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plowing with</a:t>
            </a:r>
          </a:p>
          <a:p>
            <a:pPr algn="ct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hoes</a:t>
            </a:r>
          </a:p>
        </p:txBody>
      </p:sp>
      <p:sp>
        <p:nvSpPr>
          <p:cNvPr id="10" name="Text Box 1029">
            <a:extLst>
              <a:ext uri="{FF2B5EF4-FFF2-40B4-BE49-F238E27FC236}">
                <a16:creationId xmlns:a16="http://schemas.microsoft.com/office/drawing/2014/main" id="{2F6AB7A4-998D-45E0-83DA-897CF485FF20}"/>
              </a:ext>
            </a:extLst>
          </p:cNvPr>
          <p:cNvSpPr txBox="1">
            <a:spLocks noChangeArrowheads="1"/>
          </p:cNvSpPr>
          <p:nvPr/>
        </p:nvSpPr>
        <p:spPr bwMode="auto">
          <a:xfrm>
            <a:off x="6185143" y="5334000"/>
            <a:ext cx="2925673" cy="400110"/>
          </a:xfrm>
          <a:prstGeom prst="rect">
            <a:avLst/>
          </a:prstGeom>
          <a:noFill/>
          <a:ln w="9525">
            <a:noFill/>
            <a:miter lim="800000"/>
            <a:headEnd/>
            <a:tailEnd/>
          </a:ln>
          <a:effectLst/>
        </p:spPr>
        <p:txBody>
          <a:bodyPr wrap="none">
            <a:spAutoFit/>
          </a:bodyPr>
          <a:lstStyle/>
          <a:p>
            <a:pPr algn="ct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plowing </a:t>
            </a:r>
            <a:r>
              <a:rPr lang="en-US" sz="2000">
                <a:solidFill>
                  <a:srgbClr val="FFFFFF"/>
                </a:solidFill>
                <a:effectLst>
                  <a:glow rad="76200">
                    <a:srgbClr val="000000">
                      <a:alpha val="60000"/>
                    </a:srgbClr>
                  </a:glow>
                </a:effectLst>
                <a:cs typeface="Calibri" pitchFamily="34" charset="0"/>
              </a:rPr>
              <a:t>with team of men</a:t>
            </a:r>
            <a:endParaRPr lang="en-US" sz="2000" dirty="0">
              <a:solidFill>
                <a:srgbClr val="FFFFFF"/>
              </a:solidFill>
              <a:effectLst>
                <a:glow rad="76200">
                  <a:srgbClr val="000000">
                    <a:alpha val="60000"/>
                  </a:srgbClr>
                </a:glow>
              </a:effectLst>
              <a:cs typeface="Calibri" pitchFamily="34" charset="0"/>
            </a:endParaRPr>
          </a:p>
        </p:txBody>
      </p:sp>
      <p:sp>
        <p:nvSpPr>
          <p:cNvPr id="11" name="Text Box 1029">
            <a:extLst>
              <a:ext uri="{FF2B5EF4-FFF2-40B4-BE49-F238E27FC236}">
                <a16:creationId xmlns:a16="http://schemas.microsoft.com/office/drawing/2014/main" id="{7F129182-0470-445D-AED7-70C338965E9B}"/>
              </a:ext>
            </a:extLst>
          </p:cNvPr>
          <p:cNvSpPr txBox="1">
            <a:spLocks noChangeArrowheads="1"/>
          </p:cNvSpPr>
          <p:nvPr/>
        </p:nvSpPr>
        <p:spPr bwMode="auto">
          <a:xfrm>
            <a:off x="2514600" y="3565880"/>
            <a:ext cx="2225161" cy="400110"/>
          </a:xfrm>
          <a:prstGeom prst="rect">
            <a:avLst/>
          </a:prstGeom>
          <a:noFill/>
          <a:ln w="9525">
            <a:noFill/>
            <a:miter lim="800000"/>
            <a:headEnd/>
            <a:tailEnd/>
          </a:ln>
          <a:effectLst/>
        </p:spPr>
        <p:txBody>
          <a:bodyPr wrap="none">
            <a:spAutoFit/>
          </a:bodyPr>
          <a:lstStyle/>
          <a:p>
            <a:pPr algn="ct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reaping with sickles</a:t>
            </a:r>
          </a:p>
        </p:txBody>
      </p:sp>
      <p:sp>
        <p:nvSpPr>
          <p:cNvPr id="12" name="Text Box 1029">
            <a:extLst>
              <a:ext uri="{FF2B5EF4-FFF2-40B4-BE49-F238E27FC236}">
                <a16:creationId xmlns:a16="http://schemas.microsoft.com/office/drawing/2014/main" id="{F15B3F78-D4C4-42C7-A71B-E613EE39B7C5}"/>
              </a:ext>
            </a:extLst>
          </p:cNvPr>
          <p:cNvSpPr txBox="1">
            <a:spLocks noChangeArrowheads="1"/>
          </p:cNvSpPr>
          <p:nvPr/>
        </p:nvSpPr>
        <p:spPr bwMode="auto">
          <a:xfrm>
            <a:off x="3843656" y="1568814"/>
            <a:ext cx="2334230" cy="400110"/>
          </a:xfrm>
          <a:prstGeom prst="rect">
            <a:avLst/>
          </a:prstGeom>
          <a:noFill/>
          <a:ln w="9525">
            <a:noFill/>
            <a:miter lim="800000"/>
            <a:headEnd/>
            <a:tailEnd/>
          </a:ln>
          <a:effectLst/>
        </p:spPr>
        <p:txBody>
          <a:bodyPr wrap="none">
            <a:spAutoFit/>
          </a:bodyPr>
          <a:lstStyle/>
          <a:p>
            <a:pPr algn="ctr" fontAlgn="base">
              <a:spcBef>
                <a:spcPct val="0"/>
              </a:spcBef>
              <a:spcAft>
                <a:spcPct val="0"/>
              </a:spcAft>
              <a:defRPr/>
            </a:pPr>
            <a:r>
              <a:rPr lang="en-US" sz="2000">
                <a:solidFill>
                  <a:srgbClr val="FFFFFF"/>
                </a:solidFill>
                <a:effectLst>
                  <a:glow rad="76200">
                    <a:srgbClr val="000000">
                      <a:alpha val="60000"/>
                    </a:srgbClr>
                  </a:glow>
                </a:effectLst>
                <a:cs typeface="Calibri" pitchFamily="34" charset="0"/>
              </a:rPr>
              <a:t>threshing with cattle</a:t>
            </a:r>
            <a:endParaRPr lang="en-US" sz="2000" dirty="0">
              <a:solidFill>
                <a:srgbClr val="FFFFFF"/>
              </a:solidFill>
              <a:effectLst>
                <a:glow rad="76200">
                  <a:srgbClr val="000000">
                    <a:alpha val="60000"/>
                  </a:srgbClr>
                </a:glow>
              </a:effectLst>
              <a:cs typeface="Calibri" pitchFamily="34" charset="0"/>
            </a:endParaRPr>
          </a:p>
        </p:txBody>
      </p:sp>
      <p:sp>
        <p:nvSpPr>
          <p:cNvPr id="13" name="Text Box 1029">
            <a:extLst>
              <a:ext uri="{FF2B5EF4-FFF2-40B4-BE49-F238E27FC236}">
                <a16:creationId xmlns:a16="http://schemas.microsoft.com/office/drawing/2014/main" id="{5770A064-D255-412A-A36E-F770B2EFFA0F}"/>
              </a:ext>
            </a:extLst>
          </p:cNvPr>
          <p:cNvSpPr txBox="1">
            <a:spLocks noChangeArrowheads="1"/>
          </p:cNvSpPr>
          <p:nvPr/>
        </p:nvSpPr>
        <p:spPr bwMode="auto">
          <a:xfrm>
            <a:off x="6846127" y="1261038"/>
            <a:ext cx="2297873" cy="707886"/>
          </a:xfrm>
          <a:prstGeom prst="rect">
            <a:avLst/>
          </a:prstGeom>
          <a:noFill/>
          <a:ln w="9525">
            <a:noFill/>
            <a:miter lim="800000"/>
            <a:headEnd/>
            <a:tailEnd/>
          </a:ln>
          <a:effectLst/>
        </p:spPr>
        <p:txBody>
          <a:bodyPr wrap="none">
            <a:spAutoFit/>
          </a:bodyPr>
          <a:lstStyle/>
          <a:p>
            <a:pPr algn="ct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carrying baskets</a:t>
            </a:r>
          </a:p>
          <a:p>
            <a:pPr algn="ct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of grain to threshing</a:t>
            </a:r>
          </a:p>
        </p:txBody>
      </p:sp>
      <p:sp>
        <p:nvSpPr>
          <p:cNvPr id="14" name="Text Box 1029">
            <a:extLst>
              <a:ext uri="{FF2B5EF4-FFF2-40B4-BE49-F238E27FC236}">
                <a16:creationId xmlns:a16="http://schemas.microsoft.com/office/drawing/2014/main" id="{7575F82C-B11A-4D97-8916-7221B72B1BEE}"/>
              </a:ext>
            </a:extLst>
          </p:cNvPr>
          <p:cNvSpPr txBox="1">
            <a:spLocks noChangeArrowheads="1"/>
          </p:cNvSpPr>
          <p:nvPr/>
        </p:nvSpPr>
        <p:spPr bwMode="auto">
          <a:xfrm>
            <a:off x="1729340" y="1445151"/>
            <a:ext cx="1847814" cy="707886"/>
          </a:xfrm>
          <a:prstGeom prst="rect">
            <a:avLst/>
          </a:prstGeom>
          <a:noFill/>
          <a:ln w="9525">
            <a:noFill/>
            <a:miter lim="800000"/>
            <a:headEnd/>
            <a:tailEnd/>
          </a:ln>
          <a:effectLst/>
        </p:spPr>
        <p:txBody>
          <a:bodyPr wrap="none">
            <a:spAutoFit/>
          </a:bodyPr>
          <a:lstStyle/>
          <a:p>
            <a:pPr algn="ct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winnowing with</a:t>
            </a:r>
          </a:p>
          <a:p>
            <a:pPr algn="ct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hand shovels</a:t>
            </a:r>
          </a:p>
        </p:txBody>
      </p:sp>
      <p:sp>
        <p:nvSpPr>
          <p:cNvPr id="15" name="Text Box 1029">
            <a:extLst>
              <a:ext uri="{FF2B5EF4-FFF2-40B4-BE49-F238E27FC236}">
                <a16:creationId xmlns:a16="http://schemas.microsoft.com/office/drawing/2014/main" id="{F88D5768-4E9E-4DAB-9780-FFF770886766}"/>
              </a:ext>
            </a:extLst>
          </p:cNvPr>
          <p:cNvSpPr txBox="1">
            <a:spLocks noChangeArrowheads="1"/>
          </p:cNvSpPr>
          <p:nvPr/>
        </p:nvSpPr>
        <p:spPr bwMode="auto">
          <a:xfrm>
            <a:off x="93230" y="520596"/>
            <a:ext cx="1339020" cy="707886"/>
          </a:xfrm>
          <a:prstGeom prst="rect">
            <a:avLst/>
          </a:prstGeom>
          <a:noFill/>
          <a:ln w="9525">
            <a:noFill/>
            <a:miter lim="800000"/>
            <a:headEnd/>
            <a:tailEnd/>
          </a:ln>
          <a:effectLst/>
        </p:spPr>
        <p:txBody>
          <a:bodyPr wrap="none">
            <a:spAutoFit/>
          </a:bodyPr>
          <a:lstStyle/>
          <a:p>
            <a:pPr algn="ct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scribe atop</a:t>
            </a:r>
          </a:p>
          <a:p>
            <a:pPr algn="ct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grain pile</a:t>
            </a:r>
          </a:p>
        </p:txBody>
      </p:sp>
      <p:sp>
        <p:nvSpPr>
          <p:cNvPr id="16" name="Text Box 1029">
            <a:extLst>
              <a:ext uri="{FF2B5EF4-FFF2-40B4-BE49-F238E27FC236}">
                <a16:creationId xmlns:a16="http://schemas.microsoft.com/office/drawing/2014/main" id="{790A1E74-5BA2-4CAE-B4A0-39A884760BBB}"/>
              </a:ext>
            </a:extLst>
          </p:cNvPr>
          <p:cNvSpPr txBox="1">
            <a:spLocks noChangeArrowheads="1"/>
          </p:cNvSpPr>
          <p:nvPr/>
        </p:nvSpPr>
        <p:spPr bwMode="auto">
          <a:xfrm>
            <a:off x="994406" y="2173970"/>
            <a:ext cx="3521670" cy="400110"/>
          </a:xfrm>
          <a:prstGeom prst="rect">
            <a:avLst/>
          </a:prstGeom>
          <a:noFill/>
          <a:ln w="9525">
            <a:noFill/>
            <a:miter lim="800000"/>
            <a:headEnd/>
            <a:tailEnd/>
          </a:ln>
          <a:effectLst/>
        </p:spPr>
        <p:txBody>
          <a:bodyPr wrap="none">
            <a:spAutoFit/>
          </a:bodyPr>
          <a:lstStyle/>
          <a:p>
            <a:pPr algn="ct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stopping to drink for work is hot</a:t>
            </a:r>
          </a:p>
        </p:txBody>
      </p:sp>
      <p:sp>
        <p:nvSpPr>
          <p:cNvPr id="17" name="Arc 16">
            <a:extLst>
              <a:ext uri="{FF2B5EF4-FFF2-40B4-BE49-F238E27FC236}">
                <a16:creationId xmlns:a16="http://schemas.microsoft.com/office/drawing/2014/main" id="{A7149FD2-51AC-4E22-97E5-8A1C5E1BB361}"/>
              </a:ext>
            </a:extLst>
          </p:cNvPr>
          <p:cNvSpPr/>
          <p:nvPr/>
        </p:nvSpPr>
        <p:spPr>
          <a:xfrm rot="21336551">
            <a:off x="4114803" y="2349547"/>
            <a:ext cx="912084" cy="914400"/>
          </a:xfrm>
          <a:prstGeom prst="arc">
            <a:avLst>
              <a:gd name="adj1" fmla="val 15509174"/>
              <a:gd name="adj2" fmla="val 20357738"/>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2400" kern="0">
              <a:solidFill>
                <a:srgbClr val="000000"/>
              </a:solidFill>
              <a:latin typeface="Arial"/>
              <a:ea typeface=""/>
              <a:cs typeface=""/>
            </a:endParaRPr>
          </a:p>
        </p:txBody>
      </p:sp>
      <p:sp>
        <p:nvSpPr>
          <p:cNvPr id="18" name="Text Box 1029">
            <a:extLst>
              <a:ext uri="{FF2B5EF4-FFF2-40B4-BE49-F238E27FC236}">
                <a16:creationId xmlns:a16="http://schemas.microsoft.com/office/drawing/2014/main" id="{2761B53E-3D7D-48A7-99D1-8A4937526DF7}"/>
              </a:ext>
            </a:extLst>
          </p:cNvPr>
          <p:cNvSpPr txBox="1">
            <a:spLocks noChangeArrowheads="1"/>
          </p:cNvSpPr>
          <p:nvPr/>
        </p:nvSpPr>
        <p:spPr bwMode="auto">
          <a:xfrm>
            <a:off x="-8292" y="1493076"/>
            <a:ext cx="1529265" cy="707886"/>
          </a:xfrm>
          <a:prstGeom prst="rect">
            <a:avLst/>
          </a:prstGeom>
          <a:noFill/>
          <a:ln w="9525">
            <a:noFill/>
            <a:miter lim="800000"/>
            <a:headEnd/>
            <a:tailEnd/>
          </a:ln>
          <a:effectLst/>
        </p:spPr>
        <p:txBody>
          <a:bodyPr wrap="none">
            <a:spAutoFit/>
          </a:bodyPr>
          <a:lstStyle/>
          <a:p>
            <a:pPr algn="ct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sacking grain</a:t>
            </a:r>
          </a:p>
          <a:p>
            <a:pPr algn="ct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for granary</a:t>
            </a:r>
          </a:p>
        </p:txBody>
      </p:sp>
      <p:sp>
        <p:nvSpPr>
          <p:cNvPr id="19" name="Text Box 1029">
            <a:extLst>
              <a:ext uri="{FF2B5EF4-FFF2-40B4-BE49-F238E27FC236}">
                <a16:creationId xmlns:a16="http://schemas.microsoft.com/office/drawing/2014/main" id="{FF478854-229B-471C-951F-EE56CD8F00C5}"/>
              </a:ext>
            </a:extLst>
          </p:cNvPr>
          <p:cNvSpPr txBox="1">
            <a:spLocks noChangeArrowheads="1"/>
          </p:cNvSpPr>
          <p:nvPr/>
        </p:nvSpPr>
        <p:spPr bwMode="auto">
          <a:xfrm>
            <a:off x="7031352" y="3517320"/>
            <a:ext cx="2141677" cy="707886"/>
          </a:xfrm>
          <a:prstGeom prst="rect">
            <a:avLst/>
          </a:prstGeom>
          <a:noFill/>
          <a:ln w="9525">
            <a:noFill/>
            <a:miter lim="800000"/>
            <a:headEnd/>
            <a:tailEnd/>
          </a:ln>
          <a:effectLst/>
        </p:spPr>
        <p:txBody>
          <a:bodyPr wrap="none">
            <a:spAutoFit/>
          </a:bodyPr>
          <a:lstStyle/>
          <a:p>
            <a:pPr algn="ct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fanning jars to</a:t>
            </a:r>
          </a:p>
          <a:p>
            <a:pPr algn="ct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keep contents cool</a:t>
            </a:r>
          </a:p>
        </p:txBody>
      </p:sp>
      <p:sp>
        <p:nvSpPr>
          <p:cNvPr id="20" name="Arc 19">
            <a:extLst>
              <a:ext uri="{FF2B5EF4-FFF2-40B4-BE49-F238E27FC236}">
                <a16:creationId xmlns:a16="http://schemas.microsoft.com/office/drawing/2014/main" id="{4E497757-AE6C-41A9-934C-A6C7B2C57B01}"/>
              </a:ext>
            </a:extLst>
          </p:cNvPr>
          <p:cNvSpPr/>
          <p:nvPr/>
        </p:nvSpPr>
        <p:spPr>
          <a:xfrm rot="21336551">
            <a:off x="1388773" y="4386028"/>
            <a:ext cx="912084" cy="914400"/>
          </a:xfrm>
          <a:prstGeom prst="arc">
            <a:avLst>
              <a:gd name="adj1" fmla="val 15509174"/>
              <a:gd name="adj2" fmla="val 20357738"/>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2400" kern="0">
              <a:solidFill>
                <a:srgbClr val="000000"/>
              </a:solidFill>
              <a:latin typeface="Arial"/>
              <a:ea typeface=""/>
              <a:cs typeface=""/>
            </a:endParaRPr>
          </a:p>
        </p:txBody>
      </p:sp>
      <p:sp>
        <p:nvSpPr>
          <p:cNvPr id="21" name="Text Box 1029">
            <a:extLst>
              <a:ext uri="{FF2B5EF4-FFF2-40B4-BE49-F238E27FC236}">
                <a16:creationId xmlns:a16="http://schemas.microsoft.com/office/drawing/2014/main" id="{9583DFC0-A478-4037-BB33-4A0FAC8E172A}"/>
              </a:ext>
            </a:extLst>
          </p:cNvPr>
          <p:cNvSpPr txBox="1">
            <a:spLocks noChangeArrowheads="1"/>
          </p:cNvSpPr>
          <p:nvPr/>
        </p:nvSpPr>
        <p:spPr bwMode="auto">
          <a:xfrm>
            <a:off x="3254310" y="4215563"/>
            <a:ext cx="1383712" cy="400110"/>
          </a:xfrm>
          <a:prstGeom prst="rect">
            <a:avLst/>
          </a:prstGeom>
          <a:noFill/>
          <a:ln w="9525">
            <a:noFill/>
            <a:miter lim="800000"/>
            <a:headEnd/>
            <a:tailEnd/>
          </a:ln>
          <a:effectLst/>
        </p:spPr>
        <p:txBody>
          <a:bodyPr wrap="none">
            <a:spAutoFit/>
          </a:bodyPr>
          <a:lstStyle/>
          <a:p>
            <a:pPr algn="ctr" fontAlgn="base">
              <a:spcBef>
                <a:spcPct val="0"/>
              </a:spcBef>
              <a:spcAft>
                <a:spcPct val="0"/>
              </a:spcAft>
              <a:defRPr/>
            </a:pPr>
            <a:r>
              <a:rPr lang="en-US" sz="2000">
                <a:solidFill>
                  <a:srgbClr val="FFFFFF"/>
                </a:solidFill>
                <a:effectLst>
                  <a:glow rad="76200">
                    <a:srgbClr val="000000">
                      <a:alpha val="60000"/>
                    </a:srgbClr>
                  </a:glow>
                </a:effectLst>
                <a:cs typeface="Calibri" pitchFamily="34" charset="0"/>
              </a:rPr>
              <a:t>bag of seed</a:t>
            </a:r>
            <a:endParaRPr lang="en-US" sz="2000" dirty="0">
              <a:solidFill>
                <a:srgbClr val="FFFFFF"/>
              </a:solidFill>
              <a:effectLst>
                <a:glow rad="76200">
                  <a:srgbClr val="000000">
                    <a:alpha val="60000"/>
                  </a:srgbClr>
                </a:glow>
              </a:effectLst>
              <a:cs typeface="Calibri" pitchFamily="34" charset="0"/>
            </a:endParaRPr>
          </a:p>
        </p:txBody>
      </p:sp>
      <p:cxnSp>
        <p:nvCxnSpPr>
          <p:cNvPr id="22" name="Straight Arrow Connector 21">
            <a:extLst>
              <a:ext uri="{FF2B5EF4-FFF2-40B4-BE49-F238E27FC236}">
                <a16:creationId xmlns:a16="http://schemas.microsoft.com/office/drawing/2014/main" id="{4E66E472-8F2D-4C56-8133-412225B12712}"/>
              </a:ext>
            </a:extLst>
          </p:cNvPr>
          <p:cNvCxnSpPr/>
          <p:nvPr/>
        </p:nvCxnSpPr>
        <p:spPr>
          <a:xfrm flipH="1">
            <a:off x="3037285" y="4544943"/>
            <a:ext cx="340284" cy="612927"/>
          </a:xfrm>
          <a:prstGeom prst="straightConnector1">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cxnSp>
      <p:sp>
        <p:nvSpPr>
          <p:cNvPr id="23" name="Text Box 1029">
            <a:extLst>
              <a:ext uri="{FF2B5EF4-FFF2-40B4-BE49-F238E27FC236}">
                <a16:creationId xmlns:a16="http://schemas.microsoft.com/office/drawing/2014/main" id="{7A215C44-B755-4604-8B72-E412EDFA3569}"/>
              </a:ext>
            </a:extLst>
          </p:cNvPr>
          <p:cNvSpPr txBox="1">
            <a:spLocks noChangeArrowheads="1"/>
          </p:cNvSpPr>
          <p:nvPr/>
        </p:nvSpPr>
        <p:spPr bwMode="auto">
          <a:xfrm>
            <a:off x="655235" y="2598512"/>
            <a:ext cx="1968103" cy="1015663"/>
          </a:xfrm>
          <a:prstGeom prst="rect">
            <a:avLst/>
          </a:prstGeom>
          <a:noFill/>
          <a:ln w="9525">
            <a:noFill/>
            <a:miter lim="800000"/>
            <a:headEnd/>
            <a:tailEnd/>
          </a:ln>
          <a:effectLst/>
        </p:spPr>
        <p:txBody>
          <a:bodyPr wrap="none">
            <a:spAutoFit/>
          </a:bodyPr>
          <a:lstStyle/>
          <a:p>
            <a:pPr algn="ct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woman and child</a:t>
            </a:r>
          </a:p>
          <a:p>
            <a:pPr algn="ct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gleaning behind</a:t>
            </a:r>
          </a:p>
          <a:p>
            <a:pPr algn="ct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reapers</a:t>
            </a:r>
          </a:p>
        </p:txBody>
      </p:sp>
    </p:spTree>
    <p:extLst>
      <p:ext uri="{BB962C8B-B14F-4D97-AF65-F5344CB8AC3E}">
        <p14:creationId xmlns:p14="http://schemas.microsoft.com/office/powerpoint/2010/main" val="1766274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92ED93A-ED53-4B60-9240-740AF1D405B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19072" y="0"/>
            <a:ext cx="5705856" cy="6858000"/>
          </a:xfrm>
          <a:prstGeom prst="rect">
            <a:avLst/>
          </a:prstGeom>
        </p:spPr>
      </p:pic>
      <p:pic>
        <p:nvPicPr>
          <p:cNvPr id="8" name="Picture 7">
            <a:extLst>
              <a:ext uri="{FF2B5EF4-FFF2-40B4-BE49-F238E27FC236}">
                <a16:creationId xmlns:a16="http://schemas.microsoft.com/office/drawing/2014/main" id="{3B55BD43-0250-40C2-8FE0-C18E1E3E7D7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47319" y="33951"/>
            <a:ext cx="5649362" cy="6790099"/>
          </a:xfrm>
          <a:prstGeom prst="rect">
            <a:avLst/>
          </a:prstGeom>
        </p:spPr>
      </p:pic>
      <p:pic>
        <p:nvPicPr>
          <p:cNvPr id="10" name="Picture 9">
            <a:extLst>
              <a:ext uri="{FF2B5EF4-FFF2-40B4-BE49-F238E27FC236}">
                <a16:creationId xmlns:a16="http://schemas.microsoft.com/office/drawing/2014/main" id="{BCA92F45-CA6F-4879-BBCB-EA9C5ABDC68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19072" y="0"/>
            <a:ext cx="5705856" cy="6858000"/>
          </a:xfrm>
          <a:prstGeom prst="rect">
            <a:avLst/>
          </a:prstGeom>
        </p:spPr>
      </p:pic>
      <p:sp>
        <p:nvSpPr>
          <p:cNvPr id="2" name="Text Placeholder 1">
            <a:extLst>
              <a:ext uri="{FF2B5EF4-FFF2-40B4-BE49-F238E27FC236}">
                <a16:creationId xmlns:a16="http://schemas.microsoft.com/office/drawing/2014/main" id="{50C53678-3D2A-4D4E-83AA-F45411A47FC2}"/>
              </a:ext>
            </a:extLst>
          </p:cNvPr>
          <p:cNvSpPr>
            <a:spLocks noGrp="1"/>
          </p:cNvSpPr>
          <p:nvPr>
            <p:ph type="body" sz="quarter" idx="10"/>
          </p:nvPr>
        </p:nvSpPr>
        <p:spPr/>
        <p:txBody>
          <a:bodyPr/>
          <a:lstStyle/>
          <a:p>
            <a:r>
              <a:rPr lang="en-US" dirty="0"/>
              <a:t>Depiction of Ramesses III reaping, from the Mortuary Temple at </a:t>
            </a:r>
            <a:r>
              <a:rPr lang="en-US" dirty="0" err="1"/>
              <a:t>Medinet</a:t>
            </a:r>
            <a:r>
              <a:rPr lang="en-US" dirty="0"/>
              <a:t> </a:t>
            </a:r>
            <a:r>
              <a:rPr lang="en-US" dirty="0" err="1"/>
              <a:t>Habu</a:t>
            </a:r>
            <a:endParaRPr lang="en-US" dirty="0"/>
          </a:p>
        </p:txBody>
      </p:sp>
      <p:sp>
        <p:nvSpPr>
          <p:cNvPr id="3" name="Text Placeholder 2">
            <a:extLst>
              <a:ext uri="{FF2B5EF4-FFF2-40B4-BE49-F238E27FC236}">
                <a16:creationId xmlns:a16="http://schemas.microsoft.com/office/drawing/2014/main" id="{78293516-DE89-4680-B625-BB1030B2921F}"/>
              </a:ext>
            </a:extLst>
          </p:cNvPr>
          <p:cNvSpPr>
            <a:spLocks noGrp="1"/>
          </p:cNvSpPr>
          <p:nvPr>
            <p:ph type="body" sz="quarter" idx="12"/>
          </p:nvPr>
        </p:nvSpPr>
        <p:spPr/>
        <p:txBody>
          <a:bodyPr/>
          <a:lstStyle/>
          <a:p>
            <a:r>
              <a:rPr lang="en-US" dirty="0"/>
              <a:t>2:3</a:t>
            </a:r>
          </a:p>
        </p:txBody>
      </p:sp>
      <p:sp>
        <p:nvSpPr>
          <p:cNvPr id="4" name="Title 3">
            <a:extLst>
              <a:ext uri="{FF2B5EF4-FFF2-40B4-BE49-F238E27FC236}">
                <a16:creationId xmlns:a16="http://schemas.microsoft.com/office/drawing/2014/main" id="{2FA480AD-1346-4846-A139-697D74E48CB2}"/>
              </a:ext>
            </a:extLst>
          </p:cNvPr>
          <p:cNvSpPr>
            <a:spLocks noGrp="1"/>
          </p:cNvSpPr>
          <p:nvPr>
            <p:ph type="title"/>
          </p:nvPr>
        </p:nvSpPr>
        <p:spPr/>
        <p:txBody>
          <a:bodyPr/>
          <a:lstStyle/>
          <a:p>
            <a:r>
              <a:rPr lang="en-US" dirty="0"/>
              <a:t>So she departed and went and gleaned in the field behind the reapers</a:t>
            </a:r>
          </a:p>
        </p:txBody>
      </p:sp>
    </p:spTree>
    <p:extLst>
      <p:ext uri="{BB962C8B-B14F-4D97-AF65-F5344CB8AC3E}">
        <p14:creationId xmlns:p14="http://schemas.microsoft.com/office/powerpoint/2010/main" val="303206532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8F024F7-FD83-4267-A710-4770EA877335}"/>
              </a:ext>
            </a:extLst>
          </p:cNvPr>
          <p:cNvSpPr>
            <a:spLocks noGrp="1"/>
          </p:cNvSpPr>
          <p:nvPr>
            <p:ph type="body" sz="quarter" idx="10"/>
          </p:nvPr>
        </p:nvSpPr>
        <p:spPr/>
        <p:txBody>
          <a:bodyPr/>
          <a:lstStyle/>
          <a:p>
            <a:r>
              <a:rPr lang="en-US" dirty="0"/>
              <a:t>Iron scythe (or sickle) from Beth </a:t>
            </a:r>
            <a:r>
              <a:rPr lang="en-US" dirty="0" err="1"/>
              <a:t>Shemesh</a:t>
            </a:r>
            <a:r>
              <a:rPr lang="en-US" dirty="0"/>
              <a:t>, 701–586 BC</a:t>
            </a:r>
          </a:p>
        </p:txBody>
      </p:sp>
      <p:sp>
        <p:nvSpPr>
          <p:cNvPr id="3" name="Text Placeholder 2">
            <a:extLst>
              <a:ext uri="{FF2B5EF4-FFF2-40B4-BE49-F238E27FC236}">
                <a16:creationId xmlns:a16="http://schemas.microsoft.com/office/drawing/2014/main" id="{6097BD73-CDDD-4988-A43F-DAB9C586FB17}"/>
              </a:ext>
            </a:extLst>
          </p:cNvPr>
          <p:cNvSpPr>
            <a:spLocks noGrp="1"/>
          </p:cNvSpPr>
          <p:nvPr>
            <p:ph type="body" sz="quarter" idx="12"/>
          </p:nvPr>
        </p:nvSpPr>
        <p:spPr/>
        <p:txBody>
          <a:bodyPr/>
          <a:lstStyle/>
          <a:p>
            <a:r>
              <a:rPr lang="en-US" dirty="0"/>
              <a:t>2:3</a:t>
            </a:r>
          </a:p>
        </p:txBody>
      </p:sp>
      <p:sp>
        <p:nvSpPr>
          <p:cNvPr id="4" name="Title 3">
            <a:extLst>
              <a:ext uri="{FF2B5EF4-FFF2-40B4-BE49-F238E27FC236}">
                <a16:creationId xmlns:a16="http://schemas.microsoft.com/office/drawing/2014/main" id="{7552DC7D-1FBB-4B29-86F4-681137F8C039}"/>
              </a:ext>
            </a:extLst>
          </p:cNvPr>
          <p:cNvSpPr>
            <a:spLocks noGrp="1"/>
          </p:cNvSpPr>
          <p:nvPr>
            <p:ph type="title"/>
          </p:nvPr>
        </p:nvSpPr>
        <p:spPr/>
        <p:txBody>
          <a:bodyPr/>
          <a:lstStyle/>
          <a:p>
            <a:r>
              <a:rPr lang="en-US" dirty="0"/>
              <a:t>So she departed and went and gleaned in the field behind the reapers</a:t>
            </a:r>
          </a:p>
        </p:txBody>
      </p:sp>
      <p:pic>
        <p:nvPicPr>
          <p:cNvPr id="6" name="Picture 5">
            <a:extLst>
              <a:ext uri="{FF2B5EF4-FFF2-40B4-BE49-F238E27FC236}">
                <a16:creationId xmlns:a16="http://schemas.microsoft.com/office/drawing/2014/main" id="{5DC1C350-4C2E-4E38-B865-B089F128D0A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193292"/>
            <a:ext cx="9144000" cy="4471416"/>
          </a:xfrm>
          <a:prstGeom prst="rect">
            <a:avLst/>
          </a:prstGeom>
        </p:spPr>
      </p:pic>
    </p:spTree>
    <p:extLst>
      <p:ext uri="{BB962C8B-B14F-4D97-AF65-F5344CB8AC3E}">
        <p14:creationId xmlns:p14="http://schemas.microsoft.com/office/powerpoint/2010/main" val="308471835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close up of a rock&#10;&#10;Description generated with high confidence">
            <a:extLst>
              <a:ext uri="{FF2B5EF4-FFF2-40B4-BE49-F238E27FC236}">
                <a16:creationId xmlns:a16="http://schemas.microsoft.com/office/drawing/2014/main" id="{0E6329FF-36A5-4CB8-A4F9-895FDB18AA4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59536"/>
            <a:ext cx="9144000" cy="5138928"/>
          </a:xfrm>
          <a:prstGeom prst="rect">
            <a:avLst/>
          </a:prstGeom>
        </p:spPr>
      </p:pic>
      <p:sp>
        <p:nvSpPr>
          <p:cNvPr id="3" name="Text Placeholder 2"/>
          <p:cNvSpPr>
            <a:spLocks noGrp="1"/>
          </p:cNvSpPr>
          <p:nvPr>
            <p:ph type="body" sz="quarter" idx="10"/>
          </p:nvPr>
        </p:nvSpPr>
        <p:spPr/>
        <p:txBody>
          <a:bodyPr/>
          <a:lstStyle/>
          <a:p>
            <a:r>
              <a:rPr lang="en-US" dirty="0"/>
              <a:t>Environs of Bethlehem (aerial view from the northwest)</a:t>
            </a:r>
          </a:p>
        </p:txBody>
      </p:sp>
      <p:sp>
        <p:nvSpPr>
          <p:cNvPr id="4" name="Text Placeholder 3"/>
          <p:cNvSpPr>
            <a:spLocks noGrp="1"/>
          </p:cNvSpPr>
          <p:nvPr>
            <p:ph type="body" sz="quarter" idx="12"/>
          </p:nvPr>
        </p:nvSpPr>
        <p:spPr/>
        <p:txBody>
          <a:bodyPr/>
          <a:lstStyle/>
          <a:p>
            <a:r>
              <a:rPr lang="en-US" dirty="0"/>
              <a:t>2:3</a:t>
            </a:r>
          </a:p>
        </p:txBody>
      </p:sp>
      <p:sp>
        <p:nvSpPr>
          <p:cNvPr id="2" name="Title 1"/>
          <p:cNvSpPr>
            <a:spLocks noGrp="1"/>
          </p:cNvSpPr>
          <p:nvPr>
            <p:ph type="title"/>
          </p:nvPr>
        </p:nvSpPr>
        <p:spPr/>
        <p:txBody>
          <a:bodyPr/>
          <a:lstStyle/>
          <a:p>
            <a:r>
              <a:rPr lang="en-US" dirty="0"/>
              <a:t>She happened to come to the part of the field that belonged to Boaz . . . of the clan of </a:t>
            </a:r>
            <a:r>
              <a:rPr lang="en-US" dirty="0" err="1"/>
              <a:t>Elimelech</a:t>
            </a:r>
            <a:endParaRPr lang="en-US" dirty="0"/>
          </a:p>
        </p:txBody>
      </p:sp>
    </p:spTree>
    <p:extLst>
      <p:ext uri="{BB962C8B-B14F-4D97-AF65-F5344CB8AC3E}">
        <p14:creationId xmlns:p14="http://schemas.microsoft.com/office/powerpoint/2010/main" val="33890940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close up of a rock&#10;&#10;Description generated with high confidence">
            <a:extLst>
              <a:ext uri="{FF2B5EF4-FFF2-40B4-BE49-F238E27FC236}">
                <a16:creationId xmlns:a16="http://schemas.microsoft.com/office/drawing/2014/main" id="{0E6329FF-36A5-4CB8-A4F9-895FDB18AA4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59536"/>
            <a:ext cx="9144000" cy="5138928"/>
          </a:xfrm>
          <a:prstGeom prst="rect">
            <a:avLst/>
          </a:prstGeom>
        </p:spPr>
      </p:pic>
      <p:sp>
        <p:nvSpPr>
          <p:cNvPr id="3" name="Text Placeholder 2"/>
          <p:cNvSpPr>
            <a:spLocks noGrp="1"/>
          </p:cNvSpPr>
          <p:nvPr>
            <p:ph type="body" sz="quarter" idx="10"/>
          </p:nvPr>
        </p:nvSpPr>
        <p:spPr/>
        <p:txBody>
          <a:bodyPr/>
          <a:lstStyle/>
          <a:p>
            <a:r>
              <a:rPr lang="en-US" dirty="0"/>
              <a:t>Environs of Bethlehem (aerial view from the northwest)</a:t>
            </a:r>
          </a:p>
        </p:txBody>
      </p:sp>
      <p:sp>
        <p:nvSpPr>
          <p:cNvPr id="4" name="Text Placeholder 3"/>
          <p:cNvSpPr>
            <a:spLocks noGrp="1"/>
          </p:cNvSpPr>
          <p:nvPr>
            <p:ph type="body" sz="quarter" idx="12"/>
          </p:nvPr>
        </p:nvSpPr>
        <p:spPr/>
        <p:txBody>
          <a:bodyPr/>
          <a:lstStyle/>
          <a:p>
            <a:r>
              <a:rPr lang="en-US" dirty="0"/>
              <a:t>2:3</a:t>
            </a:r>
          </a:p>
        </p:txBody>
      </p:sp>
      <p:sp>
        <p:nvSpPr>
          <p:cNvPr id="2" name="Title 1"/>
          <p:cNvSpPr>
            <a:spLocks noGrp="1"/>
          </p:cNvSpPr>
          <p:nvPr>
            <p:ph type="title"/>
          </p:nvPr>
        </p:nvSpPr>
        <p:spPr/>
        <p:txBody>
          <a:bodyPr/>
          <a:lstStyle/>
          <a:p>
            <a:r>
              <a:rPr lang="en-US" dirty="0"/>
              <a:t>She happened to come to the part of the field that belonged to Boaz . . . of the clan of </a:t>
            </a:r>
            <a:r>
              <a:rPr lang="en-US" dirty="0" err="1"/>
              <a:t>Elimelech</a:t>
            </a:r>
            <a:endParaRPr lang="en-US" dirty="0"/>
          </a:p>
        </p:txBody>
      </p:sp>
      <p:sp>
        <p:nvSpPr>
          <p:cNvPr id="9" name="Text Box 1029">
            <a:extLst>
              <a:ext uri="{FF2B5EF4-FFF2-40B4-BE49-F238E27FC236}">
                <a16:creationId xmlns:a16="http://schemas.microsoft.com/office/drawing/2014/main" id="{5DCCC472-CF55-4E4A-A0A6-C3146C51E579}"/>
              </a:ext>
            </a:extLst>
          </p:cNvPr>
          <p:cNvSpPr txBox="1">
            <a:spLocks noChangeArrowheads="1"/>
          </p:cNvSpPr>
          <p:nvPr/>
        </p:nvSpPr>
        <p:spPr bwMode="auto">
          <a:xfrm>
            <a:off x="4572000" y="2343090"/>
            <a:ext cx="2464393" cy="400110"/>
          </a:xfrm>
          <a:prstGeom prst="rect">
            <a:avLst/>
          </a:prstGeom>
          <a:noFill/>
          <a:ln w="9525">
            <a:noFill/>
            <a:miter lim="800000"/>
            <a:headEnd/>
            <a:tailEnd/>
          </a:ln>
          <a:effectLst/>
        </p:spPr>
        <p:txBody>
          <a:bodyPr wrap="none">
            <a:spAutoFit/>
          </a:bodyPr>
          <a:lstStyle/>
          <a:p>
            <a:pP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Church of the Nativity</a:t>
            </a:r>
          </a:p>
        </p:txBody>
      </p:sp>
      <p:sp>
        <p:nvSpPr>
          <p:cNvPr id="11" name="Oval 10">
            <a:extLst>
              <a:ext uri="{FF2B5EF4-FFF2-40B4-BE49-F238E27FC236}">
                <a16:creationId xmlns:a16="http://schemas.microsoft.com/office/drawing/2014/main" id="{E355109B-7834-4CFF-9C06-FBF3E2808E0F}"/>
              </a:ext>
            </a:extLst>
          </p:cNvPr>
          <p:cNvSpPr/>
          <p:nvPr/>
        </p:nvSpPr>
        <p:spPr>
          <a:xfrm>
            <a:off x="4318299" y="2743200"/>
            <a:ext cx="634701" cy="304800"/>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2400" kern="0">
              <a:solidFill>
                <a:srgbClr val="000000"/>
              </a:solidFill>
              <a:latin typeface="Arial"/>
            </a:endParaRPr>
          </a:p>
        </p:txBody>
      </p:sp>
    </p:spTree>
    <p:extLst>
      <p:ext uri="{BB962C8B-B14F-4D97-AF65-F5344CB8AC3E}">
        <p14:creationId xmlns:p14="http://schemas.microsoft.com/office/powerpoint/2010/main" val="164503544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15900"/>
            <a:ext cx="9144000" cy="6419088"/>
          </a:xfrm>
          <a:prstGeom prst="rect">
            <a:avLst/>
          </a:prstGeom>
        </p:spPr>
      </p:pic>
      <p:sp>
        <p:nvSpPr>
          <p:cNvPr id="2" name="Text Placeholder 1"/>
          <p:cNvSpPr>
            <a:spLocks noGrp="1"/>
          </p:cNvSpPr>
          <p:nvPr>
            <p:ph type="body" sz="quarter" idx="10"/>
          </p:nvPr>
        </p:nvSpPr>
        <p:spPr/>
        <p:txBody>
          <a:bodyPr/>
          <a:lstStyle/>
          <a:p>
            <a:r>
              <a:rPr lang="en-US" dirty="0"/>
              <a:t>Fields west of Bethlehem with stone walls</a:t>
            </a:r>
          </a:p>
        </p:txBody>
      </p:sp>
      <p:sp>
        <p:nvSpPr>
          <p:cNvPr id="3" name="Text Placeholder 2"/>
          <p:cNvSpPr>
            <a:spLocks noGrp="1"/>
          </p:cNvSpPr>
          <p:nvPr>
            <p:ph type="body" sz="quarter" idx="12"/>
          </p:nvPr>
        </p:nvSpPr>
        <p:spPr/>
        <p:txBody>
          <a:bodyPr/>
          <a:lstStyle/>
          <a:p>
            <a:r>
              <a:rPr lang="en-US" dirty="0"/>
              <a:t>2:3</a:t>
            </a:r>
          </a:p>
        </p:txBody>
      </p:sp>
      <p:sp>
        <p:nvSpPr>
          <p:cNvPr id="4" name="Title 3"/>
          <p:cNvSpPr>
            <a:spLocks noGrp="1"/>
          </p:cNvSpPr>
          <p:nvPr>
            <p:ph type="title"/>
          </p:nvPr>
        </p:nvSpPr>
        <p:spPr/>
        <p:txBody>
          <a:bodyPr/>
          <a:lstStyle/>
          <a:p>
            <a:r>
              <a:rPr lang="en-US" dirty="0"/>
              <a:t>She happened to come to the part of the field that belonged to Boaz . . . of the clan of </a:t>
            </a:r>
            <a:r>
              <a:rPr lang="en-US" dirty="0" err="1"/>
              <a:t>Elimelech</a:t>
            </a:r>
            <a:endParaRPr lang="en-US" dirty="0"/>
          </a:p>
        </p:txBody>
      </p:sp>
    </p:spTree>
    <p:extLst>
      <p:ext uri="{BB962C8B-B14F-4D97-AF65-F5344CB8AC3E}">
        <p14:creationId xmlns:p14="http://schemas.microsoft.com/office/powerpoint/2010/main" val="18815952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ign on the side of a building&#10;&#10;Description generated with very high confidence">
            <a:extLst>
              <a:ext uri="{FF2B5EF4-FFF2-40B4-BE49-F238E27FC236}">
                <a16:creationId xmlns:a16="http://schemas.microsoft.com/office/drawing/2014/main" id="{7EF965AD-5066-47BB-8FBC-30167AA0E13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
        <p:nvSpPr>
          <p:cNvPr id="2" name="Text Placeholder 1"/>
          <p:cNvSpPr>
            <a:spLocks noGrp="1"/>
          </p:cNvSpPr>
          <p:nvPr>
            <p:ph type="body" sz="quarter" idx="10"/>
          </p:nvPr>
        </p:nvSpPr>
        <p:spPr/>
        <p:txBody>
          <a:bodyPr/>
          <a:lstStyle/>
          <a:p>
            <a:r>
              <a:rPr lang="en-US" dirty="0"/>
              <a:t>“Naomi Street” sign in Jerusalem</a:t>
            </a:r>
          </a:p>
        </p:txBody>
      </p:sp>
      <p:sp>
        <p:nvSpPr>
          <p:cNvPr id="3" name="Text Placeholder 2"/>
          <p:cNvSpPr>
            <a:spLocks noGrp="1"/>
          </p:cNvSpPr>
          <p:nvPr>
            <p:ph type="body" sz="quarter" idx="12"/>
          </p:nvPr>
        </p:nvSpPr>
        <p:spPr/>
        <p:txBody>
          <a:bodyPr/>
          <a:lstStyle/>
          <a:p>
            <a:r>
              <a:rPr lang="en-US" dirty="0"/>
              <a:t>2:1</a:t>
            </a:r>
          </a:p>
        </p:txBody>
      </p:sp>
      <p:sp>
        <p:nvSpPr>
          <p:cNvPr id="4" name="Title 3"/>
          <p:cNvSpPr>
            <a:spLocks noGrp="1"/>
          </p:cNvSpPr>
          <p:nvPr>
            <p:ph type="title"/>
          </p:nvPr>
        </p:nvSpPr>
        <p:spPr/>
        <p:txBody>
          <a:bodyPr/>
          <a:lstStyle/>
          <a:p>
            <a:r>
              <a:rPr lang="en-US" dirty="0"/>
              <a:t>Naomi had a relative of her husband, a man of great wealth . . . whose name was Boaz</a:t>
            </a:r>
          </a:p>
        </p:txBody>
      </p:sp>
    </p:spTree>
    <p:extLst>
      <p:ext uri="{BB962C8B-B14F-4D97-AF65-F5344CB8AC3E}">
        <p14:creationId xmlns:p14="http://schemas.microsoft.com/office/powerpoint/2010/main" val="119601228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39E1356-272B-4278-801D-8BAC34EA095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a:extLst>
              <a:ext uri="{FF2B5EF4-FFF2-40B4-BE49-F238E27FC236}">
                <a16:creationId xmlns:a16="http://schemas.microsoft.com/office/drawing/2014/main" id="{CE963CFB-CFA3-43CB-9C25-015F231C0482}"/>
              </a:ext>
            </a:extLst>
          </p:cNvPr>
          <p:cNvSpPr>
            <a:spLocks noGrp="1"/>
          </p:cNvSpPr>
          <p:nvPr>
            <p:ph type="body" sz="quarter" idx="10"/>
          </p:nvPr>
        </p:nvSpPr>
        <p:spPr/>
        <p:txBody>
          <a:bodyPr/>
          <a:lstStyle/>
          <a:p>
            <a:r>
              <a:rPr lang="en-US" dirty="0"/>
              <a:t>Plowed fields with stone walls near </a:t>
            </a:r>
            <a:r>
              <a:rPr lang="en-US" dirty="0" err="1"/>
              <a:t>Simiya</a:t>
            </a:r>
            <a:r>
              <a:rPr lang="en-US" dirty="0"/>
              <a:t> and Deir </a:t>
            </a:r>
            <a:r>
              <a:rPr lang="en-US" dirty="0" err="1"/>
              <a:t>Samit</a:t>
            </a:r>
            <a:r>
              <a:rPr lang="en-US" dirty="0"/>
              <a:t> (from the west)</a:t>
            </a:r>
          </a:p>
        </p:txBody>
      </p:sp>
      <p:sp>
        <p:nvSpPr>
          <p:cNvPr id="3" name="Text Placeholder 2">
            <a:extLst>
              <a:ext uri="{FF2B5EF4-FFF2-40B4-BE49-F238E27FC236}">
                <a16:creationId xmlns:a16="http://schemas.microsoft.com/office/drawing/2014/main" id="{4FD27439-C3E0-43E3-803D-F3F35C50DAF3}"/>
              </a:ext>
            </a:extLst>
          </p:cNvPr>
          <p:cNvSpPr>
            <a:spLocks noGrp="1"/>
          </p:cNvSpPr>
          <p:nvPr>
            <p:ph type="body" sz="quarter" idx="12"/>
          </p:nvPr>
        </p:nvSpPr>
        <p:spPr/>
        <p:txBody>
          <a:bodyPr/>
          <a:lstStyle/>
          <a:p>
            <a:r>
              <a:rPr lang="en-US" dirty="0"/>
              <a:t>2:3</a:t>
            </a:r>
          </a:p>
        </p:txBody>
      </p:sp>
      <p:sp>
        <p:nvSpPr>
          <p:cNvPr id="4" name="Title 3">
            <a:extLst>
              <a:ext uri="{FF2B5EF4-FFF2-40B4-BE49-F238E27FC236}">
                <a16:creationId xmlns:a16="http://schemas.microsoft.com/office/drawing/2014/main" id="{043641B0-E8DF-426B-8439-C67B28F8C8F6}"/>
              </a:ext>
            </a:extLst>
          </p:cNvPr>
          <p:cNvSpPr>
            <a:spLocks noGrp="1"/>
          </p:cNvSpPr>
          <p:nvPr>
            <p:ph type="title"/>
          </p:nvPr>
        </p:nvSpPr>
        <p:spPr/>
        <p:txBody>
          <a:bodyPr/>
          <a:lstStyle/>
          <a:p>
            <a:r>
              <a:rPr lang="en-US" dirty="0"/>
              <a:t>She happened to come to the part of the field that belonged to Boaz . . . of the clan of Elimelech</a:t>
            </a:r>
          </a:p>
        </p:txBody>
      </p:sp>
    </p:spTree>
    <p:extLst>
      <p:ext uri="{BB962C8B-B14F-4D97-AF65-F5344CB8AC3E}">
        <p14:creationId xmlns:p14="http://schemas.microsoft.com/office/powerpoint/2010/main" val="417597022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FDE54DA-C9ED-4CB8-B019-8F81D71FA8A6}"/>
              </a:ext>
            </a:extLst>
          </p:cNvPr>
          <p:cNvSpPr>
            <a:spLocks noGrp="1"/>
          </p:cNvSpPr>
          <p:nvPr>
            <p:ph type="body" sz="quarter" idx="10"/>
          </p:nvPr>
        </p:nvSpPr>
        <p:spPr/>
        <p:txBody>
          <a:bodyPr/>
          <a:lstStyle/>
          <a:p>
            <a:r>
              <a:rPr lang="en-US" dirty="0"/>
              <a:t>Newly planted wheat field at Neot Kedumim</a:t>
            </a:r>
          </a:p>
        </p:txBody>
      </p:sp>
      <p:sp>
        <p:nvSpPr>
          <p:cNvPr id="3" name="Text Placeholder 2">
            <a:extLst>
              <a:ext uri="{FF2B5EF4-FFF2-40B4-BE49-F238E27FC236}">
                <a16:creationId xmlns:a16="http://schemas.microsoft.com/office/drawing/2014/main" id="{2BF70D25-6F49-410E-BE8D-95BC3C4B5D7D}"/>
              </a:ext>
            </a:extLst>
          </p:cNvPr>
          <p:cNvSpPr>
            <a:spLocks noGrp="1"/>
          </p:cNvSpPr>
          <p:nvPr>
            <p:ph type="body" sz="quarter" idx="12"/>
          </p:nvPr>
        </p:nvSpPr>
        <p:spPr/>
        <p:txBody>
          <a:bodyPr/>
          <a:lstStyle/>
          <a:p>
            <a:r>
              <a:rPr lang="en-US" dirty="0"/>
              <a:t>2:3</a:t>
            </a:r>
          </a:p>
        </p:txBody>
      </p:sp>
      <p:sp>
        <p:nvSpPr>
          <p:cNvPr id="4" name="Title 3">
            <a:extLst>
              <a:ext uri="{FF2B5EF4-FFF2-40B4-BE49-F238E27FC236}">
                <a16:creationId xmlns:a16="http://schemas.microsoft.com/office/drawing/2014/main" id="{5268B110-28D2-4B01-9A32-2FA0DD76917B}"/>
              </a:ext>
            </a:extLst>
          </p:cNvPr>
          <p:cNvSpPr>
            <a:spLocks noGrp="1"/>
          </p:cNvSpPr>
          <p:nvPr>
            <p:ph type="title"/>
          </p:nvPr>
        </p:nvSpPr>
        <p:spPr/>
        <p:txBody>
          <a:bodyPr/>
          <a:lstStyle/>
          <a:p>
            <a:r>
              <a:rPr lang="en-US" dirty="0"/>
              <a:t>She happened to come to the part of the field that belonged to Boaz . . . of the clan of Elimelech</a:t>
            </a:r>
          </a:p>
        </p:txBody>
      </p:sp>
      <p:pic>
        <p:nvPicPr>
          <p:cNvPr id="6" name="Picture 5">
            <a:extLst>
              <a:ext uri="{FF2B5EF4-FFF2-40B4-BE49-F238E27FC236}">
                <a16:creationId xmlns:a16="http://schemas.microsoft.com/office/drawing/2014/main" id="{D8EE476F-C047-4FA6-8C16-D178E567F0F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0332"/>
            <a:ext cx="9144000" cy="6117336"/>
          </a:xfrm>
          <a:prstGeom prst="rect">
            <a:avLst/>
          </a:prstGeom>
        </p:spPr>
      </p:pic>
    </p:spTree>
    <p:extLst>
      <p:ext uri="{BB962C8B-B14F-4D97-AF65-F5344CB8AC3E}">
        <p14:creationId xmlns:p14="http://schemas.microsoft.com/office/powerpoint/2010/main" val="81406007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CBFED15-E180-4E50-9C11-E0C020EA8E35}"/>
              </a:ext>
            </a:extLst>
          </p:cNvPr>
          <p:cNvSpPr>
            <a:spLocks noGrp="1"/>
          </p:cNvSpPr>
          <p:nvPr>
            <p:ph type="body" sz="quarter" idx="10"/>
          </p:nvPr>
        </p:nvSpPr>
        <p:spPr/>
        <p:txBody>
          <a:bodyPr/>
          <a:lstStyle/>
          <a:p>
            <a:r>
              <a:rPr lang="en-US" dirty="0"/>
              <a:t>Newly planted wheat field at Neot Kedumim</a:t>
            </a:r>
          </a:p>
        </p:txBody>
      </p:sp>
      <p:sp>
        <p:nvSpPr>
          <p:cNvPr id="3" name="Text Placeholder 2">
            <a:extLst>
              <a:ext uri="{FF2B5EF4-FFF2-40B4-BE49-F238E27FC236}">
                <a16:creationId xmlns:a16="http://schemas.microsoft.com/office/drawing/2014/main" id="{0E9B21B9-7EE8-479C-8B0F-B4146694FBB6}"/>
              </a:ext>
            </a:extLst>
          </p:cNvPr>
          <p:cNvSpPr>
            <a:spLocks noGrp="1"/>
          </p:cNvSpPr>
          <p:nvPr>
            <p:ph type="body" sz="quarter" idx="12"/>
          </p:nvPr>
        </p:nvSpPr>
        <p:spPr/>
        <p:txBody>
          <a:bodyPr/>
          <a:lstStyle/>
          <a:p>
            <a:r>
              <a:rPr lang="en-US" dirty="0"/>
              <a:t>2:3</a:t>
            </a:r>
          </a:p>
        </p:txBody>
      </p:sp>
      <p:sp>
        <p:nvSpPr>
          <p:cNvPr id="4" name="Title 3">
            <a:extLst>
              <a:ext uri="{FF2B5EF4-FFF2-40B4-BE49-F238E27FC236}">
                <a16:creationId xmlns:a16="http://schemas.microsoft.com/office/drawing/2014/main" id="{43430681-8B3C-42A7-9C11-E47F2BCACD2D}"/>
              </a:ext>
            </a:extLst>
          </p:cNvPr>
          <p:cNvSpPr>
            <a:spLocks noGrp="1"/>
          </p:cNvSpPr>
          <p:nvPr>
            <p:ph type="title"/>
          </p:nvPr>
        </p:nvSpPr>
        <p:spPr/>
        <p:txBody>
          <a:bodyPr/>
          <a:lstStyle/>
          <a:p>
            <a:r>
              <a:rPr lang="en-US" dirty="0"/>
              <a:t>She happened to come to the part of the field that belonged to Boaz . . . of the clan of Elimelech</a:t>
            </a:r>
          </a:p>
        </p:txBody>
      </p:sp>
      <p:pic>
        <p:nvPicPr>
          <p:cNvPr id="6" name="Picture 5">
            <a:extLst>
              <a:ext uri="{FF2B5EF4-FFF2-40B4-BE49-F238E27FC236}">
                <a16:creationId xmlns:a16="http://schemas.microsoft.com/office/drawing/2014/main" id="{2E5D1C73-5F99-4F11-9D29-1913EF3FE8F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0332"/>
            <a:ext cx="9144000" cy="6117336"/>
          </a:xfrm>
          <a:prstGeom prst="rect">
            <a:avLst/>
          </a:prstGeom>
        </p:spPr>
      </p:pic>
    </p:spTree>
    <p:extLst>
      <p:ext uri="{BB962C8B-B14F-4D97-AF65-F5344CB8AC3E}">
        <p14:creationId xmlns:p14="http://schemas.microsoft.com/office/powerpoint/2010/main" val="236204819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03200"/>
            <a:ext cx="9144000" cy="6446520"/>
          </a:xfrm>
          <a:prstGeom prst="rect">
            <a:avLst/>
          </a:prstGeom>
        </p:spPr>
      </p:pic>
      <p:sp>
        <p:nvSpPr>
          <p:cNvPr id="2" name="Text Placeholder 1"/>
          <p:cNvSpPr>
            <a:spLocks noGrp="1"/>
          </p:cNvSpPr>
          <p:nvPr>
            <p:ph type="body" sz="quarter" idx="10"/>
          </p:nvPr>
        </p:nvSpPr>
        <p:spPr/>
        <p:txBody>
          <a:bodyPr/>
          <a:lstStyle/>
          <a:p>
            <a:r>
              <a:rPr lang="en-US" dirty="0"/>
              <a:t>Sheep in harvested fields near Bethlehem</a:t>
            </a:r>
          </a:p>
        </p:txBody>
      </p:sp>
      <p:sp>
        <p:nvSpPr>
          <p:cNvPr id="3" name="Text Placeholder 2"/>
          <p:cNvSpPr>
            <a:spLocks noGrp="1"/>
          </p:cNvSpPr>
          <p:nvPr>
            <p:ph type="body" sz="quarter" idx="12"/>
          </p:nvPr>
        </p:nvSpPr>
        <p:spPr/>
        <p:txBody>
          <a:bodyPr/>
          <a:lstStyle/>
          <a:p>
            <a:r>
              <a:rPr lang="en-US"/>
              <a:t>2:3</a:t>
            </a:r>
          </a:p>
        </p:txBody>
      </p:sp>
      <p:sp>
        <p:nvSpPr>
          <p:cNvPr id="4" name="Title 3"/>
          <p:cNvSpPr>
            <a:spLocks noGrp="1"/>
          </p:cNvSpPr>
          <p:nvPr>
            <p:ph type="title"/>
          </p:nvPr>
        </p:nvSpPr>
        <p:spPr/>
        <p:txBody>
          <a:bodyPr/>
          <a:lstStyle/>
          <a:p>
            <a:r>
              <a:rPr lang="en-US" dirty="0"/>
              <a:t>She happened to come to the part of the field that belonged to Boaz . . . of the clan of </a:t>
            </a:r>
            <a:r>
              <a:rPr lang="en-US" dirty="0" err="1"/>
              <a:t>Elimelech</a:t>
            </a:r>
            <a:endParaRPr lang="en-US" dirty="0"/>
          </a:p>
        </p:txBody>
      </p:sp>
    </p:spTree>
    <p:extLst>
      <p:ext uri="{BB962C8B-B14F-4D97-AF65-F5344CB8AC3E}">
        <p14:creationId xmlns:p14="http://schemas.microsoft.com/office/powerpoint/2010/main" val="340590585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Bethlehem (aerial view from the northwest)</a:t>
            </a:r>
          </a:p>
        </p:txBody>
      </p:sp>
      <p:sp>
        <p:nvSpPr>
          <p:cNvPr id="3" name="Text Placeholder 2"/>
          <p:cNvSpPr>
            <a:spLocks noGrp="1"/>
          </p:cNvSpPr>
          <p:nvPr>
            <p:ph type="body" sz="quarter" idx="12"/>
          </p:nvPr>
        </p:nvSpPr>
        <p:spPr/>
        <p:txBody>
          <a:bodyPr/>
          <a:lstStyle/>
          <a:p>
            <a:r>
              <a:rPr lang="en-US" dirty="0"/>
              <a:t>2:4</a:t>
            </a:r>
          </a:p>
        </p:txBody>
      </p:sp>
      <p:sp>
        <p:nvSpPr>
          <p:cNvPr id="4" name="Title 3"/>
          <p:cNvSpPr>
            <a:spLocks noGrp="1"/>
          </p:cNvSpPr>
          <p:nvPr>
            <p:ph type="title"/>
          </p:nvPr>
        </p:nvSpPr>
        <p:spPr/>
        <p:txBody>
          <a:bodyPr/>
          <a:lstStyle/>
          <a:p>
            <a:r>
              <a:rPr lang="en-US" dirty="0"/>
              <a:t>Boaz came from Bethlehem and said to the reapers, “Yahweh be with you”</a:t>
            </a:r>
          </a:p>
        </p:txBody>
      </p:sp>
      <p:pic>
        <p:nvPicPr>
          <p:cNvPr id="5" name="Picture 4"/>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850900"/>
            <a:ext cx="9144000" cy="5148072"/>
          </a:xfrm>
          <a:prstGeom prst="rect">
            <a:avLst/>
          </a:prstGeom>
        </p:spPr>
      </p:pic>
    </p:spTree>
    <p:extLst>
      <p:ext uri="{BB962C8B-B14F-4D97-AF65-F5344CB8AC3E}">
        <p14:creationId xmlns:p14="http://schemas.microsoft.com/office/powerpoint/2010/main" val="336136642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Bethlehem (aerial view from the northwest)</a:t>
            </a:r>
          </a:p>
        </p:txBody>
      </p:sp>
      <p:sp>
        <p:nvSpPr>
          <p:cNvPr id="3" name="Text Placeholder 2"/>
          <p:cNvSpPr>
            <a:spLocks noGrp="1"/>
          </p:cNvSpPr>
          <p:nvPr>
            <p:ph type="body" sz="quarter" idx="12"/>
          </p:nvPr>
        </p:nvSpPr>
        <p:spPr/>
        <p:txBody>
          <a:bodyPr/>
          <a:lstStyle/>
          <a:p>
            <a:r>
              <a:rPr lang="en-US" dirty="0"/>
              <a:t>2:4</a:t>
            </a:r>
          </a:p>
        </p:txBody>
      </p:sp>
      <p:sp>
        <p:nvSpPr>
          <p:cNvPr id="4" name="Title 3"/>
          <p:cNvSpPr>
            <a:spLocks noGrp="1"/>
          </p:cNvSpPr>
          <p:nvPr>
            <p:ph type="title"/>
          </p:nvPr>
        </p:nvSpPr>
        <p:spPr/>
        <p:txBody>
          <a:bodyPr/>
          <a:lstStyle/>
          <a:p>
            <a:r>
              <a:rPr lang="en-US" dirty="0"/>
              <a:t>Boaz came from Bethlehem and said to the reapers, “Yahweh be with you”</a:t>
            </a:r>
          </a:p>
        </p:txBody>
      </p:sp>
      <p:pic>
        <p:nvPicPr>
          <p:cNvPr id="5" name="Picture 4"/>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850900"/>
            <a:ext cx="9144000" cy="5148072"/>
          </a:xfrm>
          <a:prstGeom prst="rect">
            <a:avLst/>
          </a:prstGeom>
        </p:spPr>
      </p:pic>
      <p:sp>
        <p:nvSpPr>
          <p:cNvPr id="7" name="Text Box 1029">
            <a:extLst>
              <a:ext uri="{FF2B5EF4-FFF2-40B4-BE49-F238E27FC236}">
                <a16:creationId xmlns:a16="http://schemas.microsoft.com/office/drawing/2014/main" id="{D70F533C-3F28-4977-97D2-A61A6DBF81C9}"/>
              </a:ext>
            </a:extLst>
          </p:cNvPr>
          <p:cNvSpPr txBox="1">
            <a:spLocks noChangeArrowheads="1"/>
          </p:cNvSpPr>
          <p:nvPr/>
        </p:nvSpPr>
        <p:spPr bwMode="auto">
          <a:xfrm>
            <a:off x="1001114" y="1828800"/>
            <a:ext cx="3255418" cy="400110"/>
          </a:xfrm>
          <a:prstGeom prst="rect">
            <a:avLst/>
          </a:prstGeom>
          <a:noFill/>
          <a:ln w="9525">
            <a:noFill/>
            <a:miter lim="800000"/>
            <a:headEnd/>
            <a:tailEnd/>
          </a:ln>
          <a:effectLst/>
        </p:spPr>
        <p:txBody>
          <a:bodyPr wrap="none">
            <a:spAutoFit/>
          </a:bodyPr>
          <a:lstStyle/>
          <a:p>
            <a:pP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Bethlehem Church of Nativity</a:t>
            </a:r>
          </a:p>
        </p:txBody>
      </p:sp>
      <p:sp>
        <p:nvSpPr>
          <p:cNvPr id="8" name="Oval 7">
            <a:extLst>
              <a:ext uri="{FF2B5EF4-FFF2-40B4-BE49-F238E27FC236}">
                <a16:creationId xmlns:a16="http://schemas.microsoft.com/office/drawing/2014/main" id="{AEB412E6-4F53-4B77-A494-4811C53AFC55}"/>
              </a:ext>
            </a:extLst>
          </p:cNvPr>
          <p:cNvSpPr/>
          <p:nvPr/>
        </p:nvSpPr>
        <p:spPr>
          <a:xfrm>
            <a:off x="4142232" y="2175828"/>
            <a:ext cx="228600" cy="200055"/>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dirty="0">
              <a:ln>
                <a:noFill/>
              </a:ln>
              <a:solidFill>
                <a:srgbClr val="000000"/>
              </a:solidFill>
              <a:effectLst/>
              <a:uLnTx/>
              <a:uFillTx/>
              <a:latin typeface="Arial"/>
              <a:ea typeface=""/>
              <a:cs typeface=""/>
            </a:endParaRPr>
          </a:p>
        </p:txBody>
      </p:sp>
    </p:spTree>
    <p:extLst>
      <p:ext uri="{BB962C8B-B14F-4D97-AF65-F5344CB8AC3E}">
        <p14:creationId xmlns:p14="http://schemas.microsoft.com/office/powerpoint/2010/main" val="343489503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a:t>Bethlehem (aerial view from the northwest)</a:t>
            </a:r>
          </a:p>
        </p:txBody>
      </p:sp>
      <p:sp>
        <p:nvSpPr>
          <p:cNvPr id="4" name="Text Placeholder 3"/>
          <p:cNvSpPr>
            <a:spLocks noGrp="1"/>
          </p:cNvSpPr>
          <p:nvPr>
            <p:ph type="body" sz="quarter" idx="12"/>
          </p:nvPr>
        </p:nvSpPr>
        <p:spPr/>
        <p:txBody>
          <a:bodyPr/>
          <a:lstStyle/>
          <a:p>
            <a:r>
              <a:rPr lang="en-US" dirty="0"/>
              <a:t>2:4</a:t>
            </a:r>
          </a:p>
        </p:txBody>
      </p:sp>
      <p:sp>
        <p:nvSpPr>
          <p:cNvPr id="2" name="Title 1"/>
          <p:cNvSpPr>
            <a:spLocks noGrp="1"/>
          </p:cNvSpPr>
          <p:nvPr>
            <p:ph type="title"/>
          </p:nvPr>
        </p:nvSpPr>
        <p:spPr/>
        <p:txBody>
          <a:bodyPr/>
          <a:lstStyle/>
          <a:p>
            <a:r>
              <a:rPr lang="en-US" dirty="0"/>
              <a:t>Boaz came from Bethlehem and said to the reapers, “Yahweh be with you”</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50900"/>
            <a:ext cx="9144000" cy="5148072"/>
          </a:xfrm>
          <a:prstGeom prst="rect">
            <a:avLst/>
          </a:prstGeom>
        </p:spPr>
      </p:pic>
    </p:spTree>
    <p:extLst>
      <p:ext uri="{BB962C8B-B14F-4D97-AF65-F5344CB8AC3E}">
        <p14:creationId xmlns:p14="http://schemas.microsoft.com/office/powerpoint/2010/main" val="166292411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a:t>Bethlehem (aerial view from the northwest)</a:t>
            </a:r>
          </a:p>
        </p:txBody>
      </p:sp>
      <p:sp>
        <p:nvSpPr>
          <p:cNvPr id="4" name="Text Placeholder 3"/>
          <p:cNvSpPr>
            <a:spLocks noGrp="1"/>
          </p:cNvSpPr>
          <p:nvPr>
            <p:ph type="body" sz="quarter" idx="12"/>
          </p:nvPr>
        </p:nvSpPr>
        <p:spPr/>
        <p:txBody>
          <a:bodyPr/>
          <a:lstStyle/>
          <a:p>
            <a:r>
              <a:rPr lang="en-US" dirty="0"/>
              <a:t>2:4</a:t>
            </a:r>
          </a:p>
        </p:txBody>
      </p:sp>
      <p:sp>
        <p:nvSpPr>
          <p:cNvPr id="2" name="Title 1"/>
          <p:cNvSpPr>
            <a:spLocks noGrp="1"/>
          </p:cNvSpPr>
          <p:nvPr>
            <p:ph type="title"/>
          </p:nvPr>
        </p:nvSpPr>
        <p:spPr/>
        <p:txBody>
          <a:bodyPr/>
          <a:lstStyle/>
          <a:p>
            <a:r>
              <a:rPr lang="en-US" dirty="0"/>
              <a:t>Boaz came from Bethlehem and said to the reapers, “Yahweh be with you”</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50900"/>
            <a:ext cx="9144000" cy="5148072"/>
          </a:xfrm>
          <a:prstGeom prst="rect">
            <a:avLst/>
          </a:prstGeom>
        </p:spPr>
      </p:pic>
      <p:sp>
        <p:nvSpPr>
          <p:cNvPr id="6" name="Text Box 1029"/>
          <p:cNvSpPr txBox="1">
            <a:spLocks noChangeArrowheads="1"/>
          </p:cNvSpPr>
          <p:nvPr/>
        </p:nvSpPr>
        <p:spPr bwMode="auto">
          <a:xfrm>
            <a:off x="2538872" y="5052984"/>
            <a:ext cx="2057486" cy="400110"/>
          </a:xfrm>
          <a:prstGeom prst="rect">
            <a:avLst/>
          </a:prstGeom>
          <a:noFill/>
          <a:ln w="9525">
            <a:noFill/>
            <a:miter lim="800000"/>
            <a:headEnd/>
            <a:tailEnd/>
          </a:ln>
          <a:effectLst/>
        </p:spPr>
        <p:txBody>
          <a:bodyPr wrap="none">
            <a:spAutoFit/>
          </a:bodyPr>
          <a:lstStyle/>
          <a:p>
            <a:pP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Church of Nativity</a:t>
            </a:r>
          </a:p>
        </p:txBody>
      </p:sp>
      <p:sp>
        <p:nvSpPr>
          <p:cNvPr id="7" name="Text Box 1029"/>
          <p:cNvSpPr txBox="1">
            <a:spLocks noChangeArrowheads="1"/>
          </p:cNvSpPr>
          <p:nvPr/>
        </p:nvSpPr>
        <p:spPr bwMode="auto">
          <a:xfrm>
            <a:off x="2569352" y="3588004"/>
            <a:ext cx="2348720" cy="707886"/>
          </a:xfrm>
          <a:prstGeom prst="rect">
            <a:avLst/>
          </a:prstGeom>
          <a:noFill/>
          <a:ln w="9525">
            <a:noFill/>
            <a:miter lim="800000"/>
            <a:headEnd/>
            <a:tailEnd/>
          </a:ln>
          <a:effectLst/>
        </p:spPr>
        <p:txBody>
          <a:bodyPr wrap="none">
            <a:spAutoFit/>
          </a:bodyPr>
          <a:lstStyle/>
          <a:p>
            <a:pP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approximate area of </a:t>
            </a:r>
          </a:p>
          <a:p>
            <a:pPr algn="ct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Iron Age village</a:t>
            </a:r>
          </a:p>
        </p:txBody>
      </p:sp>
      <p:sp>
        <p:nvSpPr>
          <p:cNvPr id="8" name="Oval 7"/>
          <p:cNvSpPr/>
          <p:nvPr/>
        </p:nvSpPr>
        <p:spPr>
          <a:xfrm rot="478754">
            <a:off x="2371068" y="3355834"/>
            <a:ext cx="3439530" cy="1465516"/>
          </a:xfrm>
          <a:prstGeom prst="ellipse">
            <a:avLst/>
          </a:prstGeom>
          <a:noFill/>
          <a:ln w="22225" cap="flat" cmpd="sng" algn="ctr">
            <a:solidFill>
              <a:srgbClr val="FFFFFF"/>
            </a:solidFill>
            <a:prstDash val="sysDash"/>
            <a:round/>
            <a:headEnd type="none" w="med" len="med"/>
            <a:tailEnd type="none" w="med" len="med"/>
          </a:ln>
          <a:effectLst>
            <a:glow rad="50800">
              <a:srgbClr val="00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2400" kern="0">
              <a:solidFill>
                <a:srgbClr val="000000"/>
              </a:solidFill>
              <a:latin typeface="Arial"/>
              <a:ea typeface=""/>
              <a:cs typeface=""/>
            </a:endParaRPr>
          </a:p>
        </p:txBody>
      </p:sp>
      <p:sp>
        <p:nvSpPr>
          <p:cNvPr id="11" name="Line 9"/>
          <p:cNvSpPr>
            <a:spLocks noChangeShapeType="1"/>
          </p:cNvSpPr>
          <p:nvPr/>
        </p:nvSpPr>
        <p:spPr bwMode="auto">
          <a:xfrm flipV="1">
            <a:off x="4069341" y="4487825"/>
            <a:ext cx="304800" cy="565159"/>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dirty="0">
              <a:ln>
                <a:noFill/>
              </a:ln>
              <a:solidFill>
                <a:srgbClr val="000000"/>
              </a:solidFill>
              <a:effectLst/>
              <a:uLnTx/>
              <a:uFillTx/>
              <a:latin typeface="Arial"/>
              <a:ea typeface=""/>
              <a:cs typeface=""/>
            </a:endParaRPr>
          </a:p>
        </p:txBody>
      </p:sp>
    </p:spTree>
    <p:extLst>
      <p:ext uri="{BB962C8B-B14F-4D97-AF65-F5344CB8AC3E}">
        <p14:creationId xmlns:p14="http://schemas.microsoft.com/office/powerpoint/2010/main" val="84247076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BB58935-2593-42C8-895A-CF87BCEC312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28600"/>
            <a:ext cx="9144000" cy="6400800"/>
          </a:xfrm>
          <a:prstGeom prst="rect">
            <a:avLst/>
          </a:prstGeom>
        </p:spPr>
      </p:pic>
      <p:sp>
        <p:nvSpPr>
          <p:cNvPr id="2" name="Text Placeholder 1">
            <a:extLst>
              <a:ext uri="{FF2B5EF4-FFF2-40B4-BE49-F238E27FC236}">
                <a16:creationId xmlns:a16="http://schemas.microsoft.com/office/drawing/2014/main" id="{053530A5-3F07-4F8B-A182-31504BC81CCC}"/>
              </a:ext>
            </a:extLst>
          </p:cNvPr>
          <p:cNvSpPr>
            <a:spLocks noGrp="1"/>
          </p:cNvSpPr>
          <p:nvPr>
            <p:ph type="body" sz="quarter" idx="10"/>
          </p:nvPr>
        </p:nvSpPr>
        <p:spPr/>
        <p:txBody>
          <a:bodyPr/>
          <a:lstStyle/>
          <a:p>
            <a:r>
              <a:rPr lang="en-US" dirty="0"/>
              <a:t>Bethlehem (from the southwest)</a:t>
            </a:r>
          </a:p>
        </p:txBody>
      </p:sp>
      <p:sp>
        <p:nvSpPr>
          <p:cNvPr id="3" name="Text Placeholder 2">
            <a:extLst>
              <a:ext uri="{FF2B5EF4-FFF2-40B4-BE49-F238E27FC236}">
                <a16:creationId xmlns:a16="http://schemas.microsoft.com/office/drawing/2014/main" id="{56D47959-B47B-4C71-98CE-69887F502626}"/>
              </a:ext>
            </a:extLst>
          </p:cNvPr>
          <p:cNvSpPr>
            <a:spLocks noGrp="1"/>
          </p:cNvSpPr>
          <p:nvPr>
            <p:ph type="body" sz="quarter" idx="12"/>
          </p:nvPr>
        </p:nvSpPr>
        <p:spPr/>
        <p:txBody>
          <a:bodyPr/>
          <a:lstStyle/>
          <a:p>
            <a:r>
              <a:rPr lang="en-US" dirty="0"/>
              <a:t>2:4</a:t>
            </a:r>
          </a:p>
        </p:txBody>
      </p:sp>
      <p:sp>
        <p:nvSpPr>
          <p:cNvPr id="4" name="Title 3">
            <a:extLst>
              <a:ext uri="{FF2B5EF4-FFF2-40B4-BE49-F238E27FC236}">
                <a16:creationId xmlns:a16="http://schemas.microsoft.com/office/drawing/2014/main" id="{DCFD87DF-6111-4967-B3EE-7465DC11C789}"/>
              </a:ext>
            </a:extLst>
          </p:cNvPr>
          <p:cNvSpPr>
            <a:spLocks noGrp="1"/>
          </p:cNvSpPr>
          <p:nvPr>
            <p:ph type="title"/>
          </p:nvPr>
        </p:nvSpPr>
        <p:spPr/>
        <p:txBody>
          <a:bodyPr/>
          <a:lstStyle/>
          <a:p>
            <a:r>
              <a:rPr lang="en-US" dirty="0"/>
              <a:t>Boaz came from Bethlehem and said to the reapers, “Yahweh be with you”</a:t>
            </a:r>
          </a:p>
        </p:txBody>
      </p:sp>
    </p:spTree>
    <p:extLst>
      <p:ext uri="{BB962C8B-B14F-4D97-AF65-F5344CB8AC3E}">
        <p14:creationId xmlns:p14="http://schemas.microsoft.com/office/powerpoint/2010/main" val="108736644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BB58935-2593-42C8-895A-CF87BCEC312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28600"/>
            <a:ext cx="9144000" cy="6400800"/>
          </a:xfrm>
          <a:prstGeom prst="rect">
            <a:avLst/>
          </a:prstGeom>
        </p:spPr>
      </p:pic>
      <p:sp>
        <p:nvSpPr>
          <p:cNvPr id="2" name="Text Placeholder 1">
            <a:extLst>
              <a:ext uri="{FF2B5EF4-FFF2-40B4-BE49-F238E27FC236}">
                <a16:creationId xmlns:a16="http://schemas.microsoft.com/office/drawing/2014/main" id="{053530A5-3F07-4F8B-A182-31504BC81CCC}"/>
              </a:ext>
            </a:extLst>
          </p:cNvPr>
          <p:cNvSpPr>
            <a:spLocks noGrp="1"/>
          </p:cNvSpPr>
          <p:nvPr>
            <p:ph type="body" sz="quarter" idx="10"/>
          </p:nvPr>
        </p:nvSpPr>
        <p:spPr/>
        <p:txBody>
          <a:bodyPr/>
          <a:lstStyle/>
          <a:p>
            <a:r>
              <a:rPr lang="en-US" dirty="0"/>
              <a:t>Bethlehem (from the southwest)</a:t>
            </a:r>
          </a:p>
        </p:txBody>
      </p:sp>
      <p:sp>
        <p:nvSpPr>
          <p:cNvPr id="3" name="Text Placeholder 2">
            <a:extLst>
              <a:ext uri="{FF2B5EF4-FFF2-40B4-BE49-F238E27FC236}">
                <a16:creationId xmlns:a16="http://schemas.microsoft.com/office/drawing/2014/main" id="{56D47959-B47B-4C71-98CE-69887F502626}"/>
              </a:ext>
            </a:extLst>
          </p:cNvPr>
          <p:cNvSpPr>
            <a:spLocks noGrp="1"/>
          </p:cNvSpPr>
          <p:nvPr>
            <p:ph type="body" sz="quarter" idx="12"/>
          </p:nvPr>
        </p:nvSpPr>
        <p:spPr/>
        <p:txBody>
          <a:bodyPr/>
          <a:lstStyle/>
          <a:p>
            <a:r>
              <a:rPr lang="en-US" dirty="0"/>
              <a:t>2:4</a:t>
            </a:r>
          </a:p>
        </p:txBody>
      </p:sp>
      <p:sp>
        <p:nvSpPr>
          <p:cNvPr id="4" name="Title 3">
            <a:extLst>
              <a:ext uri="{FF2B5EF4-FFF2-40B4-BE49-F238E27FC236}">
                <a16:creationId xmlns:a16="http://schemas.microsoft.com/office/drawing/2014/main" id="{DCFD87DF-6111-4967-B3EE-7465DC11C789}"/>
              </a:ext>
            </a:extLst>
          </p:cNvPr>
          <p:cNvSpPr>
            <a:spLocks noGrp="1"/>
          </p:cNvSpPr>
          <p:nvPr>
            <p:ph type="title"/>
          </p:nvPr>
        </p:nvSpPr>
        <p:spPr/>
        <p:txBody>
          <a:bodyPr/>
          <a:lstStyle/>
          <a:p>
            <a:r>
              <a:rPr lang="en-US" dirty="0"/>
              <a:t>Boaz came from Bethlehem and said to the reapers, “Yahweh be with you”</a:t>
            </a:r>
          </a:p>
        </p:txBody>
      </p:sp>
      <p:sp>
        <p:nvSpPr>
          <p:cNvPr id="7" name="Text Box 1029">
            <a:extLst>
              <a:ext uri="{FF2B5EF4-FFF2-40B4-BE49-F238E27FC236}">
                <a16:creationId xmlns:a16="http://schemas.microsoft.com/office/drawing/2014/main" id="{4FE78CC6-A34D-44CA-BA66-D138ECB260D1}"/>
              </a:ext>
            </a:extLst>
          </p:cNvPr>
          <p:cNvSpPr txBox="1">
            <a:spLocks noChangeArrowheads="1"/>
          </p:cNvSpPr>
          <p:nvPr/>
        </p:nvSpPr>
        <p:spPr bwMode="auto">
          <a:xfrm>
            <a:off x="2895514" y="1600200"/>
            <a:ext cx="2057486" cy="400110"/>
          </a:xfrm>
          <a:prstGeom prst="rect">
            <a:avLst/>
          </a:prstGeom>
          <a:noFill/>
          <a:ln w="9525">
            <a:noFill/>
            <a:miter lim="800000"/>
            <a:headEnd/>
            <a:tailEnd/>
          </a:ln>
          <a:effectLst/>
        </p:spPr>
        <p:txBody>
          <a:bodyPr wrap="none">
            <a:spAutoFit/>
          </a:bodyPr>
          <a:lstStyle/>
          <a:p>
            <a:pP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Church of Nativity</a:t>
            </a:r>
          </a:p>
        </p:txBody>
      </p:sp>
      <p:sp>
        <p:nvSpPr>
          <p:cNvPr id="8" name="Text Box 1029">
            <a:extLst>
              <a:ext uri="{FF2B5EF4-FFF2-40B4-BE49-F238E27FC236}">
                <a16:creationId xmlns:a16="http://schemas.microsoft.com/office/drawing/2014/main" id="{0B7BF1F8-37DF-4D3B-9B67-99FC25913A1A}"/>
              </a:ext>
            </a:extLst>
          </p:cNvPr>
          <p:cNvSpPr txBox="1">
            <a:spLocks noChangeArrowheads="1"/>
          </p:cNvSpPr>
          <p:nvPr/>
        </p:nvSpPr>
        <p:spPr bwMode="auto">
          <a:xfrm>
            <a:off x="5907986" y="1846871"/>
            <a:ext cx="1777731" cy="400110"/>
          </a:xfrm>
          <a:prstGeom prst="rect">
            <a:avLst/>
          </a:prstGeom>
          <a:noFill/>
          <a:ln w="9525">
            <a:noFill/>
            <a:miter lim="800000"/>
            <a:headEnd/>
            <a:tailEnd/>
          </a:ln>
          <a:effectLst/>
        </p:spPr>
        <p:txBody>
          <a:bodyPr wrap="none">
            <a:spAutoFit/>
          </a:bodyPr>
          <a:lstStyle/>
          <a:p>
            <a:pP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Iron Age village</a:t>
            </a:r>
          </a:p>
        </p:txBody>
      </p:sp>
      <p:sp>
        <p:nvSpPr>
          <p:cNvPr id="9" name="Oval 8">
            <a:extLst>
              <a:ext uri="{FF2B5EF4-FFF2-40B4-BE49-F238E27FC236}">
                <a16:creationId xmlns:a16="http://schemas.microsoft.com/office/drawing/2014/main" id="{13978EBC-0E80-4E57-8D65-84E743E633E3}"/>
              </a:ext>
            </a:extLst>
          </p:cNvPr>
          <p:cNvSpPr/>
          <p:nvPr/>
        </p:nvSpPr>
        <p:spPr>
          <a:xfrm>
            <a:off x="3141679" y="2046926"/>
            <a:ext cx="3428996" cy="1382074"/>
          </a:xfrm>
          <a:prstGeom prst="ellipse">
            <a:avLst/>
          </a:prstGeom>
          <a:noFill/>
          <a:ln w="22225" cap="flat" cmpd="sng" algn="ctr">
            <a:solidFill>
              <a:srgbClr val="FFFFFF"/>
            </a:solidFill>
            <a:prstDash val="sysDash"/>
            <a:round/>
            <a:headEnd type="none" w="med" len="med"/>
            <a:tailEnd type="none" w="med" len="med"/>
          </a:ln>
          <a:effectLst>
            <a:glow rad="50800">
              <a:srgbClr val="00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2400" kern="0">
              <a:solidFill>
                <a:srgbClr val="000000"/>
              </a:solidFill>
              <a:latin typeface="Arial"/>
              <a:ea typeface=""/>
              <a:cs typeface=""/>
            </a:endParaRPr>
          </a:p>
        </p:txBody>
      </p:sp>
      <p:sp>
        <p:nvSpPr>
          <p:cNvPr id="10" name="Line 9">
            <a:extLst>
              <a:ext uri="{FF2B5EF4-FFF2-40B4-BE49-F238E27FC236}">
                <a16:creationId xmlns:a16="http://schemas.microsoft.com/office/drawing/2014/main" id="{91657174-130A-468D-9880-8C1875A46CFE}"/>
              </a:ext>
            </a:extLst>
          </p:cNvPr>
          <p:cNvSpPr>
            <a:spLocks noChangeShapeType="1"/>
          </p:cNvSpPr>
          <p:nvPr/>
        </p:nvSpPr>
        <p:spPr bwMode="auto">
          <a:xfrm>
            <a:off x="3924257" y="2028855"/>
            <a:ext cx="0" cy="273688"/>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dirty="0">
              <a:ln>
                <a:noFill/>
              </a:ln>
              <a:solidFill>
                <a:srgbClr val="000000"/>
              </a:solidFill>
              <a:effectLst/>
              <a:uLnTx/>
              <a:uFillTx/>
              <a:latin typeface="Arial"/>
              <a:ea typeface=""/>
              <a:cs typeface=""/>
            </a:endParaRPr>
          </a:p>
        </p:txBody>
      </p:sp>
    </p:spTree>
    <p:extLst>
      <p:ext uri="{BB962C8B-B14F-4D97-AF65-F5344CB8AC3E}">
        <p14:creationId xmlns:p14="http://schemas.microsoft.com/office/powerpoint/2010/main" val="24640443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PLBL\HVHL - the 1900s\06 Traditional Life and Customs\Ruth Story\Ruth 2,1, Naomi had a relative whose name was Boaz, mat10151.jpg"/>
          <p:cNvPicPr>
            <a:picLocks noChangeAspect="1" noChangeArrowheads="1"/>
          </p:cNvPicPr>
          <p:nvPr/>
        </p:nvPicPr>
        <p:blipFill rotWithShape="1">
          <a:blip r:embed="rId3">
            <a:extLst>
              <a:ext uri="{28A0092B-C50C-407E-A947-70E740481C1C}">
                <a14:useLocalDpi xmlns:a14="http://schemas.microsoft.com/office/drawing/2010/main" val="0"/>
              </a:ext>
            </a:extLst>
          </a:blip>
          <a:srcRect t="4178"/>
          <a:stretch/>
        </p:blipFill>
        <p:spPr bwMode="auto">
          <a:xfrm>
            <a:off x="0" y="380557"/>
            <a:ext cx="9144000" cy="6096886"/>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“Boaz” seated in a reenactment of the story of Ruth</a:t>
            </a:r>
          </a:p>
        </p:txBody>
      </p:sp>
      <p:sp>
        <p:nvSpPr>
          <p:cNvPr id="4" name="Text Placeholder 3"/>
          <p:cNvSpPr>
            <a:spLocks noGrp="1"/>
          </p:cNvSpPr>
          <p:nvPr>
            <p:ph type="body" sz="quarter" idx="12"/>
          </p:nvPr>
        </p:nvSpPr>
        <p:spPr/>
        <p:txBody>
          <a:bodyPr/>
          <a:lstStyle/>
          <a:p>
            <a:r>
              <a:rPr lang="en-US" dirty="0"/>
              <a:t>2:1</a:t>
            </a:r>
          </a:p>
        </p:txBody>
      </p:sp>
      <p:sp>
        <p:nvSpPr>
          <p:cNvPr id="2" name="Title 1"/>
          <p:cNvSpPr>
            <a:spLocks noGrp="1"/>
          </p:cNvSpPr>
          <p:nvPr>
            <p:ph type="title"/>
          </p:nvPr>
        </p:nvSpPr>
        <p:spPr/>
        <p:txBody>
          <a:bodyPr/>
          <a:lstStyle/>
          <a:p>
            <a:r>
              <a:rPr lang="en-US" dirty="0"/>
              <a:t>Naomi had a relative of her husband, a man of great wealth . . . whose name was Boaz</a:t>
            </a:r>
          </a:p>
        </p:txBody>
      </p:sp>
    </p:spTree>
    <p:extLst>
      <p:ext uri="{BB962C8B-B14F-4D97-AF65-F5344CB8AC3E}">
        <p14:creationId xmlns:p14="http://schemas.microsoft.com/office/powerpoint/2010/main" val="425506445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PLBL\HVHL - the 1900s\06 Traditional Life and Customs\Ruth Story\Ruth 2,4, Boaz greeted the harvesters, mat14347.jpg"/>
          <p:cNvPicPr>
            <a:picLocks noChangeAspect="1" noChangeArrowheads="1"/>
          </p:cNvPicPr>
          <p:nvPr/>
        </p:nvPicPr>
        <p:blipFill rotWithShape="1">
          <a:blip r:embed="rId3">
            <a:extLst>
              <a:ext uri="{28A0092B-C50C-407E-A947-70E740481C1C}">
                <a14:useLocalDpi xmlns:a14="http://schemas.microsoft.com/office/drawing/2010/main" val="0"/>
              </a:ext>
            </a:extLst>
          </a:blip>
          <a:srcRect t="1706"/>
          <a:stretch/>
        </p:blipFill>
        <p:spPr bwMode="auto">
          <a:xfrm>
            <a:off x="0" y="366444"/>
            <a:ext cx="9144741" cy="6125113"/>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Man greeting harvesters, from a reenactment of the story of Ruth</a:t>
            </a:r>
          </a:p>
        </p:txBody>
      </p:sp>
      <p:sp>
        <p:nvSpPr>
          <p:cNvPr id="4" name="Text Placeholder 3"/>
          <p:cNvSpPr>
            <a:spLocks noGrp="1"/>
          </p:cNvSpPr>
          <p:nvPr>
            <p:ph type="body" sz="quarter" idx="12"/>
          </p:nvPr>
        </p:nvSpPr>
        <p:spPr/>
        <p:txBody>
          <a:bodyPr/>
          <a:lstStyle/>
          <a:p>
            <a:r>
              <a:rPr lang="en-US"/>
              <a:t>2:4</a:t>
            </a:r>
            <a:endParaRPr lang="en-US" dirty="0"/>
          </a:p>
        </p:txBody>
      </p:sp>
      <p:sp>
        <p:nvSpPr>
          <p:cNvPr id="2" name="Title 1"/>
          <p:cNvSpPr>
            <a:spLocks noGrp="1"/>
          </p:cNvSpPr>
          <p:nvPr>
            <p:ph type="title"/>
          </p:nvPr>
        </p:nvSpPr>
        <p:spPr/>
        <p:txBody>
          <a:bodyPr/>
          <a:lstStyle/>
          <a:p>
            <a:r>
              <a:rPr lang="en-US" dirty="0"/>
              <a:t>Boaz came from Bethlehem and said to the reapers, “Yahweh be with you”</a:t>
            </a:r>
          </a:p>
        </p:txBody>
      </p:sp>
    </p:spTree>
    <p:extLst>
      <p:ext uri="{BB962C8B-B14F-4D97-AF65-F5344CB8AC3E}">
        <p14:creationId xmlns:p14="http://schemas.microsoft.com/office/powerpoint/2010/main" val="174799913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close up of a rock&#10;&#10;Description generated with very high confidence">
            <a:extLst>
              <a:ext uri="{FF2B5EF4-FFF2-40B4-BE49-F238E27FC236}">
                <a16:creationId xmlns:a16="http://schemas.microsoft.com/office/drawing/2014/main" id="{121426AC-35EC-4306-8D46-7B0AC37FCE4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02336"/>
            <a:ext cx="9144000" cy="6053328"/>
          </a:xfrm>
          <a:prstGeom prst="rect">
            <a:avLst/>
          </a:prstGeom>
        </p:spPr>
      </p:pic>
      <p:sp>
        <p:nvSpPr>
          <p:cNvPr id="2" name="Text Placeholder 1"/>
          <p:cNvSpPr>
            <a:spLocks noGrp="1"/>
          </p:cNvSpPr>
          <p:nvPr>
            <p:ph type="body" sz="quarter" idx="10"/>
          </p:nvPr>
        </p:nvSpPr>
        <p:spPr/>
        <p:txBody>
          <a:bodyPr/>
          <a:lstStyle/>
          <a:p>
            <a:r>
              <a:rPr lang="en-US" dirty="0"/>
              <a:t>Paleo-Hebrew inscription of “YHWH” (Yahweh), from Mount Gerizim</a:t>
            </a:r>
          </a:p>
        </p:txBody>
      </p:sp>
      <p:sp>
        <p:nvSpPr>
          <p:cNvPr id="3" name="Text Placeholder 2"/>
          <p:cNvSpPr>
            <a:spLocks noGrp="1"/>
          </p:cNvSpPr>
          <p:nvPr>
            <p:ph type="body" sz="quarter" idx="12"/>
          </p:nvPr>
        </p:nvSpPr>
        <p:spPr/>
        <p:txBody>
          <a:bodyPr/>
          <a:lstStyle/>
          <a:p>
            <a:r>
              <a:rPr lang="en-US" dirty="0"/>
              <a:t>2:4</a:t>
            </a:r>
          </a:p>
        </p:txBody>
      </p:sp>
      <p:sp>
        <p:nvSpPr>
          <p:cNvPr id="4" name="Title 3"/>
          <p:cNvSpPr>
            <a:spLocks noGrp="1"/>
          </p:cNvSpPr>
          <p:nvPr>
            <p:ph type="title"/>
          </p:nvPr>
        </p:nvSpPr>
        <p:spPr/>
        <p:txBody>
          <a:bodyPr/>
          <a:lstStyle/>
          <a:p>
            <a:r>
              <a:rPr lang="en-US" dirty="0"/>
              <a:t>And they said to him, ”Yahweh bless you”</a:t>
            </a:r>
          </a:p>
        </p:txBody>
      </p:sp>
    </p:spTree>
    <p:extLst>
      <p:ext uri="{BB962C8B-B14F-4D97-AF65-F5344CB8AC3E}">
        <p14:creationId xmlns:p14="http://schemas.microsoft.com/office/powerpoint/2010/main" val="129303719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person sitting in a field&#10;&#10;Description generated with very high confidence">
            <a:extLst>
              <a:ext uri="{FF2B5EF4-FFF2-40B4-BE49-F238E27FC236}">
                <a16:creationId xmlns:a16="http://schemas.microsoft.com/office/drawing/2014/main" id="{9E4C7CA7-AB49-40B8-8DFF-1B862648BFB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64592"/>
            <a:ext cx="9144000" cy="6528816"/>
          </a:xfrm>
          <a:prstGeom prst="rect">
            <a:avLst/>
          </a:prstGeom>
        </p:spPr>
      </p:pic>
      <p:sp>
        <p:nvSpPr>
          <p:cNvPr id="3" name="Text Placeholder 2"/>
          <p:cNvSpPr>
            <a:spLocks noGrp="1"/>
          </p:cNvSpPr>
          <p:nvPr>
            <p:ph type="body" sz="quarter" idx="10"/>
          </p:nvPr>
        </p:nvSpPr>
        <p:spPr/>
        <p:txBody>
          <a:bodyPr/>
          <a:lstStyle/>
          <a:p>
            <a:r>
              <a:rPr lang="en-US" dirty="0"/>
              <a:t>Young woman sitting by a heap of grain, from a reenactment of the story of Ruth</a:t>
            </a:r>
          </a:p>
        </p:txBody>
      </p:sp>
      <p:sp>
        <p:nvSpPr>
          <p:cNvPr id="4" name="Text Placeholder 3"/>
          <p:cNvSpPr>
            <a:spLocks noGrp="1"/>
          </p:cNvSpPr>
          <p:nvPr>
            <p:ph type="body" sz="quarter" idx="12"/>
          </p:nvPr>
        </p:nvSpPr>
        <p:spPr/>
        <p:txBody>
          <a:bodyPr/>
          <a:lstStyle/>
          <a:p>
            <a:r>
              <a:rPr lang="en-US" dirty="0"/>
              <a:t>2:5</a:t>
            </a:r>
          </a:p>
        </p:txBody>
      </p:sp>
      <p:sp>
        <p:nvSpPr>
          <p:cNvPr id="2" name="Title 1"/>
          <p:cNvSpPr>
            <a:spLocks noGrp="1"/>
          </p:cNvSpPr>
          <p:nvPr>
            <p:ph type="title"/>
          </p:nvPr>
        </p:nvSpPr>
        <p:spPr/>
        <p:txBody>
          <a:bodyPr/>
          <a:lstStyle/>
          <a:p>
            <a:r>
              <a:rPr lang="en-US" dirty="0"/>
              <a:t>Boaz said to his servant who was set over the reapers, “Whose young woman is this?”</a:t>
            </a:r>
          </a:p>
        </p:txBody>
      </p:sp>
    </p:spTree>
    <p:extLst>
      <p:ext uri="{BB962C8B-B14F-4D97-AF65-F5344CB8AC3E}">
        <p14:creationId xmlns:p14="http://schemas.microsoft.com/office/powerpoint/2010/main" val="371953349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“Naomi Street” sign in Jerusalem</a:t>
            </a:r>
          </a:p>
        </p:txBody>
      </p:sp>
      <p:sp>
        <p:nvSpPr>
          <p:cNvPr id="3" name="Text Placeholder 2"/>
          <p:cNvSpPr>
            <a:spLocks noGrp="1"/>
          </p:cNvSpPr>
          <p:nvPr>
            <p:ph type="body" sz="quarter" idx="12"/>
          </p:nvPr>
        </p:nvSpPr>
        <p:spPr/>
        <p:txBody>
          <a:bodyPr/>
          <a:lstStyle/>
          <a:p>
            <a:r>
              <a:rPr lang="en-US" dirty="0"/>
              <a:t>2:6</a:t>
            </a:r>
          </a:p>
        </p:txBody>
      </p:sp>
      <p:sp>
        <p:nvSpPr>
          <p:cNvPr id="4" name="Title 3"/>
          <p:cNvSpPr>
            <a:spLocks noGrp="1"/>
          </p:cNvSpPr>
          <p:nvPr>
            <p:ph type="title"/>
          </p:nvPr>
        </p:nvSpPr>
        <p:spPr/>
        <p:txBody>
          <a:bodyPr/>
          <a:lstStyle/>
          <a:p>
            <a:r>
              <a:rPr lang="en-US" dirty="0"/>
              <a:t>She is the young Moabite woman, who came back with Naomi from the country of Moab</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1000"/>
            <a:ext cx="9144000" cy="6080760"/>
          </a:xfrm>
          <a:prstGeom prst="rect">
            <a:avLst/>
          </a:prstGeom>
        </p:spPr>
      </p:pic>
    </p:spTree>
    <p:extLst>
      <p:ext uri="{BB962C8B-B14F-4D97-AF65-F5344CB8AC3E}">
        <p14:creationId xmlns:p14="http://schemas.microsoft.com/office/powerpoint/2010/main" val="338097020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view of a mountain&#10;&#10;Description generated with very high confidence">
            <a:extLst>
              <a:ext uri="{FF2B5EF4-FFF2-40B4-BE49-F238E27FC236}">
                <a16:creationId xmlns:a16="http://schemas.microsoft.com/office/drawing/2014/main" id="{A4A68CCC-D6FC-4D9C-8C3F-2DB69694FA4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02336"/>
            <a:ext cx="9144000" cy="6053328"/>
          </a:xfrm>
          <a:prstGeom prst="rect">
            <a:avLst/>
          </a:prstGeom>
        </p:spPr>
      </p:pic>
      <p:sp>
        <p:nvSpPr>
          <p:cNvPr id="3" name="Text Placeholder 2"/>
          <p:cNvSpPr>
            <a:spLocks noGrp="1"/>
          </p:cNvSpPr>
          <p:nvPr>
            <p:ph type="body" sz="quarter" idx="10"/>
          </p:nvPr>
        </p:nvSpPr>
        <p:spPr/>
        <p:txBody>
          <a:bodyPr/>
          <a:lstStyle/>
          <a:p>
            <a:r>
              <a:rPr lang="en-US" dirty="0"/>
              <a:t>The land of Moab from across the Nahal Arnon (from the northwest)</a:t>
            </a:r>
          </a:p>
        </p:txBody>
      </p:sp>
      <p:sp>
        <p:nvSpPr>
          <p:cNvPr id="4" name="Text Placeholder 3"/>
          <p:cNvSpPr>
            <a:spLocks noGrp="1"/>
          </p:cNvSpPr>
          <p:nvPr>
            <p:ph type="body" sz="quarter" idx="12"/>
          </p:nvPr>
        </p:nvSpPr>
        <p:spPr/>
        <p:txBody>
          <a:bodyPr/>
          <a:lstStyle/>
          <a:p>
            <a:r>
              <a:rPr lang="en-US" dirty="0"/>
              <a:t>2:6</a:t>
            </a:r>
          </a:p>
        </p:txBody>
      </p:sp>
      <p:sp>
        <p:nvSpPr>
          <p:cNvPr id="2" name="Title 1"/>
          <p:cNvSpPr>
            <a:spLocks noGrp="1"/>
          </p:cNvSpPr>
          <p:nvPr>
            <p:ph type="title"/>
          </p:nvPr>
        </p:nvSpPr>
        <p:spPr/>
        <p:txBody>
          <a:bodyPr/>
          <a:lstStyle/>
          <a:p>
            <a:r>
              <a:rPr lang="en-US" dirty="0"/>
              <a:t>She is the young Moabite woman, who came back with Naomi from the country of Moab</a:t>
            </a:r>
          </a:p>
        </p:txBody>
      </p:sp>
    </p:spTree>
    <p:extLst>
      <p:ext uri="{BB962C8B-B14F-4D97-AF65-F5344CB8AC3E}">
        <p14:creationId xmlns:p14="http://schemas.microsoft.com/office/powerpoint/2010/main" val="176834390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erson standing on a lush green field&#10;&#10;Description generated with high confidence">
            <a:extLst>
              <a:ext uri="{FF2B5EF4-FFF2-40B4-BE49-F238E27FC236}">
                <a16:creationId xmlns:a16="http://schemas.microsoft.com/office/drawing/2014/main" id="{C283ED84-081B-422A-A1AE-9DEC9B5A314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Text Placeholder 2"/>
          <p:cNvSpPr>
            <a:spLocks noGrp="1"/>
          </p:cNvSpPr>
          <p:nvPr>
            <p:ph type="body" sz="quarter" idx="10"/>
          </p:nvPr>
        </p:nvSpPr>
        <p:spPr/>
        <p:txBody>
          <a:bodyPr/>
          <a:lstStyle/>
          <a:p>
            <a:r>
              <a:rPr lang="en-US" dirty="0"/>
              <a:t>Fields of Moab south of the Nahal Arnon</a:t>
            </a:r>
          </a:p>
        </p:txBody>
      </p:sp>
      <p:sp>
        <p:nvSpPr>
          <p:cNvPr id="4" name="Text Placeholder 3"/>
          <p:cNvSpPr>
            <a:spLocks noGrp="1"/>
          </p:cNvSpPr>
          <p:nvPr>
            <p:ph type="body" sz="quarter" idx="12"/>
          </p:nvPr>
        </p:nvSpPr>
        <p:spPr/>
        <p:txBody>
          <a:bodyPr/>
          <a:lstStyle/>
          <a:p>
            <a:r>
              <a:rPr lang="en-US" dirty="0"/>
              <a:t>2:6</a:t>
            </a:r>
          </a:p>
        </p:txBody>
      </p:sp>
      <p:sp>
        <p:nvSpPr>
          <p:cNvPr id="2" name="Title 1"/>
          <p:cNvSpPr>
            <a:spLocks noGrp="1"/>
          </p:cNvSpPr>
          <p:nvPr>
            <p:ph type="title"/>
          </p:nvPr>
        </p:nvSpPr>
        <p:spPr/>
        <p:txBody>
          <a:bodyPr/>
          <a:lstStyle/>
          <a:p>
            <a:r>
              <a:rPr lang="en-US" dirty="0"/>
              <a:t>She is the young Moabite woman, who came back with Naomi from the country of Moab</a:t>
            </a:r>
          </a:p>
        </p:txBody>
      </p:sp>
    </p:spTree>
    <p:extLst>
      <p:ext uri="{BB962C8B-B14F-4D97-AF65-F5344CB8AC3E}">
        <p14:creationId xmlns:p14="http://schemas.microsoft.com/office/powerpoint/2010/main" val="385461449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27F6CCB-2C0C-458A-95A6-2216ADA7121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a:extLst>
              <a:ext uri="{FF2B5EF4-FFF2-40B4-BE49-F238E27FC236}">
                <a16:creationId xmlns:a16="http://schemas.microsoft.com/office/drawing/2014/main" id="{688B54BE-F4A5-4AE6-A90F-63B82ED4312F}"/>
              </a:ext>
            </a:extLst>
          </p:cNvPr>
          <p:cNvSpPr>
            <a:spLocks noGrp="1"/>
          </p:cNvSpPr>
          <p:nvPr>
            <p:ph type="body" sz="quarter" idx="10"/>
          </p:nvPr>
        </p:nvSpPr>
        <p:spPr/>
        <p:txBody>
          <a:bodyPr/>
          <a:lstStyle/>
          <a:p>
            <a:r>
              <a:rPr lang="en-US" dirty="0"/>
              <a:t>Arab peasants reaping near Jerusalem</a:t>
            </a:r>
          </a:p>
        </p:txBody>
      </p:sp>
      <p:sp>
        <p:nvSpPr>
          <p:cNvPr id="3" name="Text Placeholder 2">
            <a:extLst>
              <a:ext uri="{FF2B5EF4-FFF2-40B4-BE49-F238E27FC236}">
                <a16:creationId xmlns:a16="http://schemas.microsoft.com/office/drawing/2014/main" id="{26929D1B-C8CE-499B-9E76-4CA8D98D4D4D}"/>
              </a:ext>
            </a:extLst>
          </p:cNvPr>
          <p:cNvSpPr>
            <a:spLocks noGrp="1"/>
          </p:cNvSpPr>
          <p:nvPr>
            <p:ph type="body" sz="quarter" idx="12"/>
          </p:nvPr>
        </p:nvSpPr>
        <p:spPr/>
        <p:txBody>
          <a:bodyPr/>
          <a:lstStyle/>
          <a:p>
            <a:r>
              <a:rPr lang="en-US" dirty="0"/>
              <a:t>2:7</a:t>
            </a:r>
          </a:p>
        </p:txBody>
      </p:sp>
      <p:sp>
        <p:nvSpPr>
          <p:cNvPr id="4" name="Title 3">
            <a:extLst>
              <a:ext uri="{FF2B5EF4-FFF2-40B4-BE49-F238E27FC236}">
                <a16:creationId xmlns:a16="http://schemas.microsoft.com/office/drawing/2014/main" id="{98988883-A458-49D9-8EC4-CA5DE2CFE5B3}"/>
              </a:ext>
            </a:extLst>
          </p:cNvPr>
          <p:cNvSpPr>
            <a:spLocks noGrp="1"/>
          </p:cNvSpPr>
          <p:nvPr>
            <p:ph type="title"/>
          </p:nvPr>
        </p:nvSpPr>
        <p:spPr/>
        <p:txBody>
          <a:bodyPr/>
          <a:lstStyle/>
          <a:p>
            <a:r>
              <a:rPr lang="en-US" dirty="0"/>
              <a:t>She said, “Please let me glean and gather among the sheaves after the reapers”</a:t>
            </a:r>
          </a:p>
        </p:txBody>
      </p:sp>
    </p:spTree>
    <p:extLst>
      <p:ext uri="{BB962C8B-B14F-4D97-AF65-F5344CB8AC3E}">
        <p14:creationId xmlns:p14="http://schemas.microsoft.com/office/powerpoint/2010/main" val="125272096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close up of a dry grass field&#10;&#10;Description generated with very high confidence">
            <a:extLst>
              <a:ext uri="{FF2B5EF4-FFF2-40B4-BE49-F238E27FC236}">
                <a16:creationId xmlns:a16="http://schemas.microsoft.com/office/drawing/2014/main" id="{DB4F9869-CDF5-4DEC-9904-11BDBDCE6BE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98348"/>
            <a:ext cx="9144000" cy="5861304"/>
          </a:xfrm>
          <a:prstGeom prst="rect">
            <a:avLst/>
          </a:prstGeom>
        </p:spPr>
      </p:pic>
      <p:sp>
        <p:nvSpPr>
          <p:cNvPr id="2" name="Text Placeholder 1">
            <a:extLst>
              <a:ext uri="{FF2B5EF4-FFF2-40B4-BE49-F238E27FC236}">
                <a16:creationId xmlns:a16="http://schemas.microsoft.com/office/drawing/2014/main" id="{688B54BE-F4A5-4AE6-A90F-63B82ED4312F}"/>
              </a:ext>
            </a:extLst>
          </p:cNvPr>
          <p:cNvSpPr>
            <a:spLocks noGrp="1"/>
          </p:cNvSpPr>
          <p:nvPr>
            <p:ph type="body" sz="quarter" idx="10"/>
          </p:nvPr>
        </p:nvSpPr>
        <p:spPr/>
        <p:txBody>
          <a:bodyPr/>
          <a:lstStyle/>
          <a:p>
            <a:r>
              <a:rPr lang="en-US" dirty="0"/>
              <a:t>Harvesting in </a:t>
            </a:r>
            <a:r>
              <a:rPr lang="en-US" dirty="0" err="1"/>
              <a:t>Makhaneh</a:t>
            </a:r>
            <a:r>
              <a:rPr lang="en-US" dirty="0"/>
              <a:t> Valley south of Shechem</a:t>
            </a:r>
          </a:p>
        </p:txBody>
      </p:sp>
      <p:sp>
        <p:nvSpPr>
          <p:cNvPr id="3" name="Text Placeholder 2">
            <a:extLst>
              <a:ext uri="{FF2B5EF4-FFF2-40B4-BE49-F238E27FC236}">
                <a16:creationId xmlns:a16="http://schemas.microsoft.com/office/drawing/2014/main" id="{26929D1B-C8CE-499B-9E76-4CA8D98D4D4D}"/>
              </a:ext>
            </a:extLst>
          </p:cNvPr>
          <p:cNvSpPr>
            <a:spLocks noGrp="1"/>
          </p:cNvSpPr>
          <p:nvPr>
            <p:ph type="body" sz="quarter" idx="12"/>
          </p:nvPr>
        </p:nvSpPr>
        <p:spPr/>
        <p:txBody>
          <a:bodyPr/>
          <a:lstStyle/>
          <a:p>
            <a:r>
              <a:rPr lang="en-US" dirty="0"/>
              <a:t>2:7</a:t>
            </a:r>
          </a:p>
        </p:txBody>
      </p:sp>
      <p:sp>
        <p:nvSpPr>
          <p:cNvPr id="4" name="Title 3">
            <a:extLst>
              <a:ext uri="{FF2B5EF4-FFF2-40B4-BE49-F238E27FC236}">
                <a16:creationId xmlns:a16="http://schemas.microsoft.com/office/drawing/2014/main" id="{98988883-A458-49D9-8EC4-CA5DE2CFE5B3}"/>
              </a:ext>
            </a:extLst>
          </p:cNvPr>
          <p:cNvSpPr>
            <a:spLocks noGrp="1"/>
          </p:cNvSpPr>
          <p:nvPr>
            <p:ph type="title"/>
          </p:nvPr>
        </p:nvSpPr>
        <p:spPr/>
        <p:txBody>
          <a:bodyPr/>
          <a:lstStyle/>
          <a:p>
            <a:r>
              <a:rPr lang="en-US" dirty="0"/>
              <a:t>She said, “Please let me glean and gather among the sheaves after the reapers”</a:t>
            </a:r>
          </a:p>
        </p:txBody>
      </p:sp>
    </p:spTree>
    <p:extLst>
      <p:ext uri="{BB962C8B-B14F-4D97-AF65-F5344CB8AC3E}">
        <p14:creationId xmlns:p14="http://schemas.microsoft.com/office/powerpoint/2010/main" val="172018169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person sitting in a field&#10;&#10;Description generated with very high confidence">
            <a:extLst>
              <a:ext uri="{FF2B5EF4-FFF2-40B4-BE49-F238E27FC236}">
                <a16:creationId xmlns:a16="http://schemas.microsoft.com/office/drawing/2014/main" id="{796652F4-79D1-49B4-9383-B9FA07360DA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01752"/>
            <a:ext cx="9144000" cy="6254496"/>
          </a:xfrm>
          <a:prstGeom prst="rect">
            <a:avLst/>
          </a:prstGeom>
        </p:spPr>
      </p:pic>
      <p:sp>
        <p:nvSpPr>
          <p:cNvPr id="3" name="Text Placeholder 2"/>
          <p:cNvSpPr>
            <a:spLocks noGrp="1"/>
          </p:cNvSpPr>
          <p:nvPr>
            <p:ph type="body" sz="quarter" idx="10"/>
          </p:nvPr>
        </p:nvSpPr>
        <p:spPr/>
        <p:txBody>
          <a:bodyPr/>
          <a:lstStyle/>
          <a:p>
            <a:r>
              <a:rPr lang="en-US" dirty="0"/>
              <a:t>Woman gleaning in fields near Bethlehem</a:t>
            </a:r>
          </a:p>
        </p:txBody>
      </p:sp>
      <p:sp>
        <p:nvSpPr>
          <p:cNvPr id="4" name="Text Placeholder 3"/>
          <p:cNvSpPr>
            <a:spLocks noGrp="1"/>
          </p:cNvSpPr>
          <p:nvPr>
            <p:ph type="body" sz="quarter" idx="12"/>
          </p:nvPr>
        </p:nvSpPr>
        <p:spPr/>
        <p:txBody>
          <a:bodyPr/>
          <a:lstStyle/>
          <a:p>
            <a:r>
              <a:rPr lang="en-US" dirty="0"/>
              <a:t>2:7</a:t>
            </a:r>
          </a:p>
        </p:txBody>
      </p:sp>
      <p:sp>
        <p:nvSpPr>
          <p:cNvPr id="2" name="Title 1"/>
          <p:cNvSpPr>
            <a:spLocks noGrp="1"/>
          </p:cNvSpPr>
          <p:nvPr>
            <p:ph type="title"/>
          </p:nvPr>
        </p:nvSpPr>
        <p:spPr/>
        <p:txBody>
          <a:bodyPr/>
          <a:lstStyle/>
          <a:p>
            <a:r>
              <a:rPr lang="en-US" dirty="0"/>
              <a:t>She said, “Please let me glean and gather among the sheaves after the reapers”</a:t>
            </a:r>
          </a:p>
        </p:txBody>
      </p:sp>
    </p:spTree>
    <p:extLst>
      <p:ext uri="{BB962C8B-B14F-4D97-AF65-F5344CB8AC3E}">
        <p14:creationId xmlns:p14="http://schemas.microsoft.com/office/powerpoint/2010/main" val="348070565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9822BB9-0424-45A0-AA22-0160EB9F7BB5}"/>
              </a:ext>
            </a:extLst>
          </p:cNvPr>
          <p:cNvSpPr>
            <a:spLocks noGrp="1"/>
          </p:cNvSpPr>
          <p:nvPr>
            <p:ph type="body" sz="quarter" idx="10"/>
          </p:nvPr>
        </p:nvSpPr>
        <p:spPr/>
        <p:txBody>
          <a:bodyPr/>
          <a:lstStyle/>
          <a:p>
            <a:r>
              <a:rPr lang="en-US" dirty="0"/>
              <a:t>Barley harvest near </a:t>
            </a:r>
            <a:r>
              <a:rPr lang="en-US" dirty="0" err="1"/>
              <a:t>Lebonah</a:t>
            </a:r>
            <a:endParaRPr lang="en-US" dirty="0"/>
          </a:p>
        </p:txBody>
      </p:sp>
      <p:sp>
        <p:nvSpPr>
          <p:cNvPr id="3" name="Text Placeholder 2">
            <a:extLst>
              <a:ext uri="{FF2B5EF4-FFF2-40B4-BE49-F238E27FC236}">
                <a16:creationId xmlns:a16="http://schemas.microsoft.com/office/drawing/2014/main" id="{E273974E-8BED-47C8-8749-2FADB364540F}"/>
              </a:ext>
            </a:extLst>
          </p:cNvPr>
          <p:cNvSpPr>
            <a:spLocks noGrp="1"/>
          </p:cNvSpPr>
          <p:nvPr>
            <p:ph type="body" sz="quarter" idx="12"/>
          </p:nvPr>
        </p:nvSpPr>
        <p:spPr/>
        <p:txBody>
          <a:bodyPr/>
          <a:lstStyle/>
          <a:p>
            <a:r>
              <a:rPr lang="en-US" dirty="0"/>
              <a:t>2:7</a:t>
            </a:r>
          </a:p>
        </p:txBody>
      </p:sp>
      <p:sp>
        <p:nvSpPr>
          <p:cNvPr id="4" name="Title 3">
            <a:extLst>
              <a:ext uri="{FF2B5EF4-FFF2-40B4-BE49-F238E27FC236}">
                <a16:creationId xmlns:a16="http://schemas.microsoft.com/office/drawing/2014/main" id="{095FB59A-49F2-482F-A3E0-B5C21532619D}"/>
              </a:ext>
            </a:extLst>
          </p:cNvPr>
          <p:cNvSpPr>
            <a:spLocks noGrp="1"/>
          </p:cNvSpPr>
          <p:nvPr>
            <p:ph type="title"/>
          </p:nvPr>
        </p:nvSpPr>
        <p:spPr/>
        <p:txBody>
          <a:bodyPr/>
          <a:lstStyle/>
          <a:p>
            <a:r>
              <a:rPr lang="en-US" dirty="0"/>
              <a:t>She said, “Please let me glean and gather among the sheaves after the reapers”</a:t>
            </a:r>
          </a:p>
        </p:txBody>
      </p:sp>
      <p:pic>
        <p:nvPicPr>
          <p:cNvPr id="6" name="Picture 5">
            <a:extLst>
              <a:ext uri="{FF2B5EF4-FFF2-40B4-BE49-F238E27FC236}">
                <a16:creationId xmlns:a16="http://schemas.microsoft.com/office/drawing/2014/main" id="{AD08AE07-A564-4349-8754-A3A6C59C8A4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93192"/>
            <a:ext cx="9144000" cy="6071616"/>
          </a:xfrm>
          <a:prstGeom prst="rect">
            <a:avLst/>
          </a:prstGeom>
        </p:spPr>
      </p:pic>
    </p:spTree>
    <p:extLst>
      <p:ext uri="{BB962C8B-B14F-4D97-AF65-F5344CB8AC3E}">
        <p14:creationId xmlns:p14="http://schemas.microsoft.com/office/powerpoint/2010/main" val="16158240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568151CF-BBDA-410C-B946-91585F5CFDE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37969" y="0"/>
            <a:ext cx="5068062" cy="6858000"/>
          </a:xfrm>
          <a:prstGeom prst="rect">
            <a:avLst/>
          </a:prstGeom>
        </p:spPr>
      </p:pic>
      <p:sp>
        <p:nvSpPr>
          <p:cNvPr id="2" name="Text Placeholder 1">
            <a:extLst>
              <a:ext uri="{FF2B5EF4-FFF2-40B4-BE49-F238E27FC236}">
                <a16:creationId xmlns:a16="http://schemas.microsoft.com/office/drawing/2014/main" id="{2A0FDDCB-64FD-435D-AB7D-311F81D59A60}"/>
              </a:ext>
            </a:extLst>
          </p:cNvPr>
          <p:cNvSpPr>
            <a:spLocks noGrp="1"/>
          </p:cNvSpPr>
          <p:nvPr>
            <p:ph type="body" sz="quarter" idx="10"/>
          </p:nvPr>
        </p:nvSpPr>
        <p:spPr/>
        <p:txBody>
          <a:bodyPr/>
          <a:lstStyle/>
          <a:p>
            <a:r>
              <a:rPr lang="en-US" dirty="0"/>
              <a:t>Sheikh of a village</a:t>
            </a:r>
          </a:p>
        </p:txBody>
      </p:sp>
      <p:sp>
        <p:nvSpPr>
          <p:cNvPr id="3" name="Text Placeholder 2">
            <a:extLst>
              <a:ext uri="{FF2B5EF4-FFF2-40B4-BE49-F238E27FC236}">
                <a16:creationId xmlns:a16="http://schemas.microsoft.com/office/drawing/2014/main" id="{BA4DF91E-992A-489F-9B9C-B7D6A5D345D2}"/>
              </a:ext>
            </a:extLst>
          </p:cNvPr>
          <p:cNvSpPr>
            <a:spLocks noGrp="1"/>
          </p:cNvSpPr>
          <p:nvPr>
            <p:ph type="body" sz="quarter" idx="12"/>
          </p:nvPr>
        </p:nvSpPr>
        <p:spPr/>
        <p:txBody>
          <a:bodyPr/>
          <a:lstStyle/>
          <a:p>
            <a:r>
              <a:rPr lang="en-US" dirty="0"/>
              <a:t>2:1</a:t>
            </a:r>
          </a:p>
        </p:txBody>
      </p:sp>
      <p:sp>
        <p:nvSpPr>
          <p:cNvPr id="4" name="Title 3">
            <a:extLst>
              <a:ext uri="{FF2B5EF4-FFF2-40B4-BE49-F238E27FC236}">
                <a16:creationId xmlns:a16="http://schemas.microsoft.com/office/drawing/2014/main" id="{EAC15754-EF0E-47D0-AA60-46E44C016F88}"/>
              </a:ext>
            </a:extLst>
          </p:cNvPr>
          <p:cNvSpPr>
            <a:spLocks noGrp="1"/>
          </p:cNvSpPr>
          <p:nvPr>
            <p:ph type="title"/>
          </p:nvPr>
        </p:nvSpPr>
        <p:spPr/>
        <p:txBody>
          <a:bodyPr/>
          <a:lstStyle/>
          <a:p>
            <a:r>
              <a:rPr lang="en-US" dirty="0"/>
              <a:t>Naomi had a relative of her husband, a man of great wealth . . . whose name was Boaz</a:t>
            </a:r>
          </a:p>
        </p:txBody>
      </p:sp>
    </p:spTree>
    <p:extLst>
      <p:ext uri="{BB962C8B-B14F-4D97-AF65-F5344CB8AC3E}">
        <p14:creationId xmlns:p14="http://schemas.microsoft.com/office/powerpoint/2010/main" val="372711153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7DBFA91-467F-41CE-8B0B-FA8457B74898}"/>
              </a:ext>
            </a:extLst>
          </p:cNvPr>
          <p:cNvSpPr>
            <a:spLocks noGrp="1"/>
          </p:cNvSpPr>
          <p:nvPr>
            <p:ph type="body" sz="quarter" idx="10"/>
          </p:nvPr>
        </p:nvSpPr>
        <p:spPr/>
        <p:txBody>
          <a:bodyPr/>
          <a:lstStyle/>
          <a:p>
            <a:r>
              <a:rPr lang="en-US" dirty="0"/>
              <a:t>Sickle blade from Hazor, 9th–8th centuries</a:t>
            </a:r>
          </a:p>
        </p:txBody>
      </p:sp>
      <p:sp>
        <p:nvSpPr>
          <p:cNvPr id="3" name="Text Placeholder 2">
            <a:extLst>
              <a:ext uri="{FF2B5EF4-FFF2-40B4-BE49-F238E27FC236}">
                <a16:creationId xmlns:a16="http://schemas.microsoft.com/office/drawing/2014/main" id="{B416EDAA-6CE1-423C-A38C-FAFCDEE42F95}"/>
              </a:ext>
            </a:extLst>
          </p:cNvPr>
          <p:cNvSpPr>
            <a:spLocks noGrp="1"/>
          </p:cNvSpPr>
          <p:nvPr>
            <p:ph type="body" sz="quarter" idx="12"/>
          </p:nvPr>
        </p:nvSpPr>
        <p:spPr/>
        <p:txBody>
          <a:bodyPr/>
          <a:lstStyle/>
          <a:p>
            <a:r>
              <a:rPr lang="en-US" dirty="0"/>
              <a:t>2:7</a:t>
            </a:r>
          </a:p>
        </p:txBody>
      </p:sp>
      <p:sp>
        <p:nvSpPr>
          <p:cNvPr id="4" name="Title 3">
            <a:extLst>
              <a:ext uri="{FF2B5EF4-FFF2-40B4-BE49-F238E27FC236}">
                <a16:creationId xmlns:a16="http://schemas.microsoft.com/office/drawing/2014/main" id="{807C9635-E694-4817-BE86-A472E601C265}"/>
              </a:ext>
            </a:extLst>
          </p:cNvPr>
          <p:cNvSpPr>
            <a:spLocks noGrp="1"/>
          </p:cNvSpPr>
          <p:nvPr>
            <p:ph type="title"/>
          </p:nvPr>
        </p:nvSpPr>
        <p:spPr/>
        <p:txBody>
          <a:bodyPr/>
          <a:lstStyle/>
          <a:p>
            <a:r>
              <a:rPr lang="en-US" dirty="0"/>
              <a:t>She said, “Please let me glean and gather among the sheaves after the reapers”</a:t>
            </a:r>
          </a:p>
        </p:txBody>
      </p:sp>
      <p:pic>
        <p:nvPicPr>
          <p:cNvPr id="6" name="Picture 5">
            <a:extLst>
              <a:ext uri="{FF2B5EF4-FFF2-40B4-BE49-F238E27FC236}">
                <a16:creationId xmlns:a16="http://schemas.microsoft.com/office/drawing/2014/main" id="{5F38B1A7-3377-40C5-AA3C-0230BC6CD5C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833372"/>
            <a:ext cx="9144000" cy="3191256"/>
          </a:xfrm>
          <a:prstGeom prst="rect">
            <a:avLst/>
          </a:prstGeom>
        </p:spPr>
      </p:pic>
    </p:spTree>
    <p:extLst>
      <p:ext uri="{BB962C8B-B14F-4D97-AF65-F5344CB8AC3E}">
        <p14:creationId xmlns:p14="http://schemas.microsoft.com/office/powerpoint/2010/main" val="170978092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louds in the sky&#10;&#10;Description generated with very high confidence">
            <a:extLst>
              <a:ext uri="{FF2B5EF4-FFF2-40B4-BE49-F238E27FC236}">
                <a16:creationId xmlns:a16="http://schemas.microsoft.com/office/drawing/2014/main" id="{B5E22FF0-7201-44D3-AB51-A2E1F01D203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a:extLst>
              <a:ext uri="{FF2B5EF4-FFF2-40B4-BE49-F238E27FC236}">
                <a16:creationId xmlns:a16="http://schemas.microsoft.com/office/drawing/2014/main" id="{D53F3A68-FE2F-4A0F-8B12-50A7EC6A0B77}"/>
              </a:ext>
            </a:extLst>
          </p:cNvPr>
          <p:cNvSpPr>
            <a:spLocks noGrp="1"/>
          </p:cNvSpPr>
          <p:nvPr>
            <p:ph type="body" sz="quarter" idx="10"/>
          </p:nvPr>
        </p:nvSpPr>
        <p:spPr/>
        <p:txBody>
          <a:bodyPr/>
          <a:lstStyle/>
          <a:p>
            <a:r>
              <a:rPr lang="en-US" dirty="0"/>
              <a:t>Sunrise at Machtesh Ramon</a:t>
            </a:r>
          </a:p>
        </p:txBody>
      </p:sp>
      <p:sp>
        <p:nvSpPr>
          <p:cNvPr id="3" name="Text Placeholder 2">
            <a:extLst>
              <a:ext uri="{FF2B5EF4-FFF2-40B4-BE49-F238E27FC236}">
                <a16:creationId xmlns:a16="http://schemas.microsoft.com/office/drawing/2014/main" id="{3056B577-7D88-4D09-940E-62740E3FC0E1}"/>
              </a:ext>
            </a:extLst>
          </p:cNvPr>
          <p:cNvSpPr>
            <a:spLocks noGrp="1"/>
          </p:cNvSpPr>
          <p:nvPr>
            <p:ph type="body" sz="quarter" idx="12"/>
          </p:nvPr>
        </p:nvSpPr>
        <p:spPr/>
        <p:txBody>
          <a:bodyPr/>
          <a:lstStyle/>
          <a:p>
            <a:r>
              <a:rPr lang="en-US" dirty="0"/>
              <a:t>2:7</a:t>
            </a:r>
          </a:p>
        </p:txBody>
      </p:sp>
      <p:sp>
        <p:nvSpPr>
          <p:cNvPr id="4" name="Title 3">
            <a:extLst>
              <a:ext uri="{FF2B5EF4-FFF2-40B4-BE49-F238E27FC236}">
                <a16:creationId xmlns:a16="http://schemas.microsoft.com/office/drawing/2014/main" id="{ACF7F9F6-DC8B-43DE-8845-88911421B53F}"/>
              </a:ext>
            </a:extLst>
          </p:cNvPr>
          <p:cNvSpPr>
            <a:spLocks noGrp="1"/>
          </p:cNvSpPr>
          <p:nvPr>
            <p:ph type="title"/>
          </p:nvPr>
        </p:nvSpPr>
        <p:spPr/>
        <p:txBody>
          <a:bodyPr/>
          <a:lstStyle/>
          <a:p>
            <a:r>
              <a:rPr lang="en-US" dirty="0"/>
              <a:t>So she came and has continued from the morning until now</a:t>
            </a:r>
          </a:p>
        </p:txBody>
      </p:sp>
    </p:spTree>
    <p:extLst>
      <p:ext uri="{BB962C8B-B14F-4D97-AF65-F5344CB8AC3E}">
        <p14:creationId xmlns:p14="http://schemas.microsoft.com/office/powerpoint/2010/main" val="195793313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view of a city at sunset&#10;&#10;Description generated with very high confidence">
            <a:extLst>
              <a:ext uri="{FF2B5EF4-FFF2-40B4-BE49-F238E27FC236}">
                <a16:creationId xmlns:a16="http://schemas.microsoft.com/office/drawing/2014/main" id="{06509985-6251-434A-BDB6-7297E8ED273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0332"/>
            <a:ext cx="9144000" cy="6117336"/>
          </a:xfrm>
          <a:prstGeom prst="rect">
            <a:avLst/>
          </a:prstGeom>
        </p:spPr>
      </p:pic>
      <p:sp>
        <p:nvSpPr>
          <p:cNvPr id="2" name="Text Placeholder 1">
            <a:extLst>
              <a:ext uri="{FF2B5EF4-FFF2-40B4-BE49-F238E27FC236}">
                <a16:creationId xmlns:a16="http://schemas.microsoft.com/office/drawing/2014/main" id="{D53F3A68-FE2F-4A0F-8B12-50A7EC6A0B77}"/>
              </a:ext>
            </a:extLst>
          </p:cNvPr>
          <p:cNvSpPr>
            <a:spLocks noGrp="1"/>
          </p:cNvSpPr>
          <p:nvPr>
            <p:ph type="body" sz="quarter" idx="10"/>
          </p:nvPr>
        </p:nvSpPr>
        <p:spPr/>
        <p:txBody>
          <a:bodyPr/>
          <a:lstStyle/>
          <a:p>
            <a:r>
              <a:rPr lang="en-US" dirty="0"/>
              <a:t>Sunrise over the Mount of the Olives</a:t>
            </a:r>
          </a:p>
        </p:txBody>
      </p:sp>
      <p:sp>
        <p:nvSpPr>
          <p:cNvPr id="3" name="Text Placeholder 2">
            <a:extLst>
              <a:ext uri="{FF2B5EF4-FFF2-40B4-BE49-F238E27FC236}">
                <a16:creationId xmlns:a16="http://schemas.microsoft.com/office/drawing/2014/main" id="{3056B577-7D88-4D09-940E-62740E3FC0E1}"/>
              </a:ext>
            </a:extLst>
          </p:cNvPr>
          <p:cNvSpPr>
            <a:spLocks noGrp="1"/>
          </p:cNvSpPr>
          <p:nvPr>
            <p:ph type="body" sz="quarter" idx="12"/>
          </p:nvPr>
        </p:nvSpPr>
        <p:spPr/>
        <p:txBody>
          <a:bodyPr/>
          <a:lstStyle/>
          <a:p>
            <a:r>
              <a:rPr lang="en-US" dirty="0"/>
              <a:t>2:7</a:t>
            </a:r>
          </a:p>
        </p:txBody>
      </p:sp>
      <p:sp>
        <p:nvSpPr>
          <p:cNvPr id="4" name="Title 3">
            <a:extLst>
              <a:ext uri="{FF2B5EF4-FFF2-40B4-BE49-F238E27FC236}">
                <a16:creationId xmlns:a16="http://schemas.microsoft.com/office/drawing/2014/main" id="{ACF7F9F6-DC8B-43DE-8845-88911421B53F}"/>
              </a:ext>
            </a:extLst>
          </p:cNvPr>
          <p:cNvSpPr>
            <a:spLocks noGrp="1"/>
          </p:cNvSpPr>
          <p:nvPr>
            <p:ph type="title"/>
          </p:nvPr>
        </p:nvSpPr>
        <p:spPr/>
        <p:txBody>
          <a:bodyPr/>
          <a:lstStyle/>
          <a:p>
            <a:r>
              <a:rPr lang="en-US" dirty="0"/>
              <a:t>So she came and has continued from the morning until now</a:t>
            </a:r>
          </a:p>
        </p:txBody>
      </p:sp>
    </p:spTree>
    <p:extLst>
      <p:ext uri="{BB962C8B-B14F-4D97-AF65-F5344CB8AC3E}">
        <p14:creationId xmlns:p14="http://schemas.microsoft.com/office/powerpoint/2010/main" val="38597014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picture containing outdoor, sky, grass, ground&#10;&#10;Description generated with very high confidence">
            <a:extLst>
              <a:ext uri="{FF2B5EF4-FFF2-40B4-BE49-F238E27FC236}">
                <a16:creationId xmlns:a16="http://schemas.microsoft.com/office/drawing/2014/main" id="{A6FBDBC4-EA0C-4928-BC8C-AAEA025101E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60604"/>
            <a:ext cx="9144000" cy="6336792"/>
          </a:xfrm>
          <a:prstGeom prst="rect">
            <a:avLst/>
          </a:prstGeom>
        </p:spPr>
      </p:pic>
      <p:sp>
        <p:nvSpPr>
          <p:cNvPr id="3" name="Text Placeholder 2"/>
          <p:cNvSpPr>
            <a:spLocks noGrp="1"/>
          </p:cNvSpPr>
          <p:nvPr>
            <p:ph type="body" sz="quarter" idx="10"/>
          </p:nvPr>
        </p:nvSpPr>
        <p:spPr/>
        <p:txBody>
          <a:bodyPr/>
          <a:lstStyle/>
          <a:p>
            <a:r>
              <a:rPr lang="en-US" dirty="0"/>
              <a:t>Young woman sitting by a heap of grain, from a reenactment of the story of Ruth</a:t>
            </a:r>
          </a:p>
        </p:txBody>
      </p:sp>
      <p:sp>
        <p:nvSpPr>
          <p:cNvPr id="4" name="Text Placeholder 3"/>
          <p:cNvSpPr>
            <a:spLocks noGrp="1"/>
          </p:cNvSpPr>
          <p:nvPr>
            <p:ph type="body" sz="quarter" idx="12"/>
          </p:nvPr>
        </p:nvSpPr>
        <p:spPr/>
        <p:txBody>
          <a:bodyPr/>
          <a:lstStyle/>
          <a:p>
            <a:r>
              <a:rPr lang="en-US" dirty="0"/>
              <a:t>2:7</a:t>
            </a:r>
          </a:p>
        </p:txBody>
      </p:sp>
      <p:sp>
        <p:nvSpPr>
          <p:cNvPr id="2" name="Title 1"/>
          <p:cNvSpPr>
            <a:spLocks noGrp="1"/>
          </p:cNvSpPr>
          <p:nvPr>
            <p:ph type="title"/>
          </p:nvPr>
        </p:nvSpPr>
        <p:spPr/>
        <p:txBody>
          <a:bodyPr/>
          <a:lstStyle/>
          <a:p>
            <a:r>
              <a:rPr lang="en-US" dirty="0"/>
              <a:t>So she came and has continued from the morning until now, except for a short rest in the shelter</a:t>
            </a:r>
          </a:p>
        </p:txBody>
      </p:sp>
    </p:spTree>
    <p:extLst>
      <p:ext uri="{BB962C8B-B14F-4D97-AF65-F5344CB8AC3E}">
        <p14:creationId xmlns:p14="http://schemas.microsoft.com/office/powerpoint/2010/main" val="80967238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D28324B-0794-4716-9CDF-3BE34510D75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05740"/>
            <a:ext cx="9144000" cy="6446520"/>
          </a:xfrm>
          <a:prstGeom prst="rect">
            <a:avLst/>
          </a:prstGeom>
        </p:spPr>
      </p:pic>
      <p:sp>
        <p:nvSpPr>
          <p:cNvPr id="2" name="Text Placeholder 1">
            <a:extLst>
              <a:ext uri="{FF2B5EF4-FFF2-40B4-BE49-F238E27FC236}">
                <a16:creationId xmlns:a16="http://schemas.microsoft.com/office/drawing/2014/main" id="{F0F4F68F-F485-495E-AA29-4E041AE44F35}"/>
              </a:ext>
            </a:extLst>
          </p:cNvPr>
          <p:cNvSpPr>
            <a:spLocks noGrp="1"/>
          </p:cNvSpPr>
          <p:nvPr>
            <p:ph type="body" sz="quarter" idx="10"/>
          </p:nvPr>
        </p:nvSpPr>
        <p:spPr/>
        <p:txBody>
          <a:bodyPr/>
          <a:lstStyle/>
          <a:p>
            <a:r>
              <a:rPr lang="en-US" dirty="0"/>
              <a:t>Men sitting under a shelter near the threshing floors of Sepphoris</a:t>
            </a:r>
          </a:p>
        </p:txBody>
      </p:sp>
      <p:sp>
        <p:nvSpPr>
          <p:cNvPr id="3" name="Text Placeholder 2">
            <a:extLst>
              <a:ext uri="{FF2B5EF4-FFF2-40B4-BE49-F238E27FC236}">
                <a16:creationId xmlns:a16="http://schemas.microsoft.com/office/drawing/2014/main" id="{CEF87C1A-0679-4D71-8BC2-14BDB76DAD6D}"/>
              </a:ext>
            </a:extLst>
          </p:cNvPr>
          <p:cNvSpPr>
            <a:spLocks noGrp="1"/>
          </p:cNvSpPr>
          <p:nvPr>
            <p:ph type="body" sz="quarter" idx="12"/>
          </p:nvPr>
        </p:nvSpPr>
        <p:spPr/>
        <p:txBody>
          <a:bodyPr/>
          <a:lstStyle/>
          <a:p>
            <a:r>
              <a:rPr lang="en-US" dirty="0"/>
              <a:t>2:7</a:t>
            </a:r>
          </a:p>
        </p:txBody>
      </p:sp>
      <p:sp>
        <p:nvSpPr>
          <p:cNvPr id="4" name="Title 3">
            <a:extLst>
              <a:ext uri="{FF2B5EF4-FFF2-40B4-BE49-F238E27FC236}">
                <a16:creationId xmlns:a16="http://schemas.microsoft.com/office/drawing/2014/main" id="{3EDA1889-CB1B-415B-ACF5-C8E2DBBBD0B5}"/>
              </a:ext>
            </a:extLst>
          </p:cNvPr>
          <p:cNvSpPr>
            <a:spLocks noGrp="1"/>
          </p:cNvSpPr>
          <p:nvPr>
            <p:ph type="title"/>
          </p:nvPr>
        </p:nvSpPr>
        <p:spPr/>
        <p:txBody>
          <a:bodyPr/>
          <a:lstStyle/>
          <a:p>
            <a:r>
              <a:rPr lang="en-US" dirty="0"/>
              <a:t>So she came and has continued from the morning until now, except for a short rest in the shelter</a:t>
            </a:r>
          </a:p>
        </p:txBody>
      </p:sp>
    </p:spTree>
    <p:extLst>
      <p:ext uri="{BB962C8B-B14F-4D97-AF65-F5344CB8AC3E}">
        <p14:creationId xmlns:p14="http://schemas.microsoft.com/office/powerpoint/2010/main" val="102182184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5103F58-5129-4687-8549-780CDAB91BEF}"/>
              </a:ext>
            </a:extLst>
          </p:cNvPr>
          <p:cNvSpPr>
            <a:spLocks noGrp="1"/>
          </p:cNvSpPr>
          <p:nvPr>
            <p:ph type="body" sz="quarter" idx="10"/>
          </p:nvPr>
        </p:nvSpPr>
        <p:spPr/>
        <p:txBody>
          <a:bodyPr/>
          <a:lstStyle/>
          <a:p>
            <a:r>
              <a:rPr lang="en-US" dirty="0"/>
              <a:t>Shelter in a field, in the mountains of Southern Hatay</a:t>
            </a:r>
          </a:p>
        </p:txBody>
      </p:sp>
      <p:sp>
        <p:nvSpPr>
          <p:cNvPr id="3" name="Text Placeholder 2">
            <a:extLst>
              <a:ext uri="{FF2B5EF4-FFF2-40B4-BE49-F238E27FC236}">
                <a16:creationId xmlns:a16="http://schemas.microsoft.com/office/drawing/2014/main" id="{4B6358AF-BC14-42A8-9F4E-F90BF8D3C5F1}"/>
              </a:ext>
            </a:extLst>
          </p:cNvPr>
          <p:cNvSpPr>
            <a:spLocks noGrp="1"/>
          </p:cNvSpPr>
          <p:nvPr>
            <p:ph type="body" sz="quarter" idx="12"/>
          </p:nvPr>
        </p:nvSpPr>
        <p:spPr/>
        <p:txBody>
          <a:bodyPr/>
          <a:lstStyle/>
          <a:p>
            <a:r>
              <a:rPr lang="en-US" dirty="0"/>
              <a:t>2:7</a:t>
            </a:r>
          </a:p>
        </p:txBody>
      </p:sp>
      <p:sp>
        <p:nvSpPr>
          <p:cNvPr id="4" name="Title 3">
            <a:extLst>
              <a:ext uri="{FF2B5EF4-FFF2-40B4-BE49-F238E27FC236}">
                <a16:creationId xmlns:a16="http://schemas.microsoft.com/office/drawing/2014/main" id="{9A264CAC-D027-4CE1-95BB-648816CC500B}"/>
              </a:ext>
            </a:extLst>
          </p:cNvPr>
          <p:cNvSpPr>
            <a:spLocks noGrp="1"/>
          </p:cNvSpPr>
          <p:nvPr>
            <p:ph type="title"/>
          </p:nvPr>
        </p:nvSpPr>
        <p:spPr/>
        <p:txBody>
          <a:bodyPr/>
          <a:lstStyle/>
          <a:p>
            <a:r>
              <a:rPr lang="en-US" dirty="0"/>
              <a:t>So she came and has continued from the morning until now, except for a short rest in the shelter</a:t>
            </a:r>
          </a:p>
        </p:txBody>
      </p:sp>
      <p:pic>
        <p:nvPicPr>
          <p:cNvPr id="6" name="Picture 5">
            <a:extLst>
              <a:ext uri="{FF2B5EF4-FFF2-40B4-BE49-F238E27FC236}">
                <a16:creationId xmlns:a16="http://schemas.microsoft.com/office/drawing/2014/main" id="{FFEAF326-BD33-44AD-BFF2-EE5EC29114B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Tree>
    <p:extLst>
      <p:ext uri="{BB962C8B-B14F-4D97-AF65-F5344CB8AC3E}">
        <p14:creationId xmlns:p14="http://schemas.microsoft.com/office/powerpoint/2010/main" val="427975594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Fields with shelters near Saqqara</a:t>
            </a:r>
          </a:p>
        </p:txBody>
      </p:sp>
      <p:sp>
        <p:nvSpPr>
          <p:cNvPr id="3" name="Text Placeholder 2"/>
          <p:cNvSpPr>
            <a:spLocks noGrp="1"/>
          </p:cNvSpPr>
          <p:nvPr>
            <p:ph type="body" sz="quarter" idx="12"/>
          </p:nvPr>
        </p:nvSpPr>
        <p:spPr/>
        <p:txBody>
          <a:bodyPr/>
          <a:lstStyle/>
          <a:p>
            <a:r>
              <a:rPr lang="en-US" dirty="0"/>
              <a:t>2:7</a:t>
            </a:r>
          </a:p>
        </p:txBody>
      </p:sp>
      <p:sp>
        <p:nvSpPr>
          <p:cNvPr id="4" name="Title 3"/>
          <p:cNvSpPr>
            <a:spLocks noGrp="1"/>
          </p:cNvSpPr>
          <p:nvPr>
            <p:ph type="title"/>
          </p:nvPr>
        </p:nvSpPr>
        <p:spPr/>
        <p:txBody>
          <a:bodyPr/>
          <a:lstStyle/>
          <a:p>
            <a:r>
              <a:rPr lang="en-US" dirty="0"/>
              <a:t>So she came and has continued from the morning until now, except for a short rest in the shelter</a:t>
            </a:r>
          </a:p>
        </p:txBody>
      </p:sp>
      <p:pic>
        <p:nvPicPr>
          <p:cNvPr id="6" name="Picture 5">
            <a:extLst>
              <a:ext uri="{FF2B5EF4-FFF2-40B4-BE49-F238E27FC236}">
                <a16:creationId xmlns:a16="http://schemas.microsoft.com/office/drawing/2014/main" id="{1A1EA27C-11C6-4F25-8FCC-451D188DA0D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35508"/>
            <a:ext cx="9144000" cy="5586984"/>
          </a:xfrm>
          <a:prstGeom prst="rect">
            <a:avLst/>
          </a:prstGeom>
        </p:spPr>
      </p:pic>
    </p:spTree>
    <p:extLst>
      <p:ext uri="{BB962C8B-B14F-4D97-AF65-F5344CB8AC3E}">
        <p14:creationId xmlns:p14="http://schemas.microsoft.com/office/powerpoint/2010/main" val="54282933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7EE7766-02D0-49A4-A09A-A252953C8439}"/>
              </a:ext>
            </a:extLst>
          </p:cNvPr>
          <p:cNvSpPr>
            <a:spLocks noGrp="1"/>
          </p:cNvSpPr>
          <p:nvPr>
            <p:ph type="body" sz="quarter" idx="10"/>
          </p:nvPr>
        </p:nvSpPr>
        <p:spPr/>
        <p:txBody>
          <a:bodyPr/>
          <a:lstStyle/>
          <a:p>
            <a:r>
              <a:rPr lang="en-US" dirty="0"/>
              <a:t>Reconstruction of an Israelite four-room house (panorama)</a:t>
            </a:r>
          </a:p>
        </p:txBody>
      </p:sp>
      <p:sp>
        <p:nvSpPr>
          <p:cNvPr id="3" name="Text Placeholder 2">
            <a:extLst>
              <a:ext uri="{FF2B5EF4-FFF2-40B4-BE49-F238E27FC236}">
                <a16:creationId xmlns:a16="http://schemas.microsoft.com/office/drawing/2014/main" id="{13CC4DA3-4BAB-4788-9214-D9CAD2A84BCA}"/>
              </a:ext>
            </a:extLst>
          </p:cNvPr>
          <p:cNvSpPr>
            <a:spLocks noGrp="1"/>
          </p:cNvSpPr>
          <p:nvPr>
            <p:ph type="body" sz="quarter" idx="12"/>
          </p:nvPr>
        </p:nvSpPr>
        <p:spPr/>
        <p:txBody>
          <a:bodyPr/>
          <a:lstStyle/>
          <a:p>
            <a:r>
              <a:rPr lang="en-US" dirty="0"/>
              <a:t>2:7</a:t>
            </a:r>
          </a:p>
        </p:txBody>
      </p:sp>
      <p:sp>
        <p:nvSpPr>
          <p:cNvPr id="4" name="Title 3">
            <a:extLst>
              <a:ext uri="{FF2B5EF4-FFF2-40B4-BE49-F238E27FC236}">
                <a16:creationId xmlns:a16="http://schemas.microsoft.com/office/drawing/2014/main" id="{98E3D2A0-09D1-4406-B225-4B82FD1637BA}"/>
              </a:ext>
            </a:extLst>
          </p:cNvPr>
          <p:cNvSpPr>
            <a:spLocks noGrp="1"/>
          </p:cNvSpPr>
          <p:nvPr>
            <p:ph type="title"/>
          </p:nvPr>
        </p:nvSpPr>
        <p:spPr/>
        <p:txBody>
          <a:bodyPr/>
          <a:lstStyle/>
          <a:p>
            <a:r>
              <a:rPr lang="en-US" dirty="0"/>
              <a:t>So she came and has continued from the morning until now, except for a short rest in the shelter</a:t>
            </a:r>
          </a:p>
        </p:txBody>
      </p:sp>
      <p:pic>
        <p:nvPicPr>
          <p:cNvPr id="6" name="Picture 5">
            <a:extLst>
              <a:ext uri="{FF2B5EF4-FFF2-40B4-BE49-F238E27FC236}">
                <a16:creationId xmlns:a16="http://schemas.microsoft.com/office/drawing/2014/main" id="{E08B568E-8574-43A6-A907-C7D90F880D4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659636"/>
            <a:ext cx="9144000" cy="3538728"/>
          </a:xfrm>
          <a:prstGeom prst="rect">
            <a:avLst/>
          </a:prstGeom>
        </p:spPr>
      </p:pic>
    </p:spTree>
    <p:extLst>
      <p:ext uri="{BB962C8B-B14F-4D97-AF65-F5344CB8AC3E}">
        <p14:creationId xmlns:p14="http://schemas.microsoft.com/office/powerpoint/2010/main" val="338687255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D4DE82D-82FE-4CC7-8611-194E79F46ACF}"/>
              </a:ext>
            </a:extLst>
          </p:cNvPr>
          <p:cNvSpPr>
            <a:spLocks noGrp="1"/>
          </p:cNvSpPr>
          <p:nvPr>
            <p:ph type="body" sz="quarter" idx="10"/>
          </p:nvPr>
        </p:nvSpPr>
        <p:spPr/>
        <p:txBody>
          <a:bodyPr/>
          <a:lstStyle/>
          <a:p>
            <a:r>
              <a:rPr lang="en-US" dirty="0"/>
              <a:t>Reconstruction of a room in an Israelite four-room house</a:t>
            </a:r>
          </a:p>
        </p:txBody>
      </p:sp>
      <p:sp>
        <p:nvSpPr>
          <p:cNvPr id="3" name="Text Placeholder 2">
            <a:extLst>
              <a:ext uri="{FF2B5EF4-FFF2-40B4-BE49-F238E27FC236}">
                <a16:creationId xmlns:a16="http://schemas.microsoft.com/office/drawing/2014/main" id="{EBABF5AF-7C6A-4DD4-B251-DF8CDA597550}"/>
              </a:ext>
            </a:extLst>
          </p:cNvPr>
          <p:cNvSpPr>
            <a:spLocks noGrp="1"/>
          </p:cNvSpPr>
          <p:nvPr>
            <p:ph type="body" sz="quarter" idx="12"/>
          </p:nvPr>
        </p:nvSpPr>
        <p:spPr/>
        <p:txBody>
          <a:bodyPr/>
          <a:lstStyle/>
          <a:p>
            <a:r>
              <a:rPr lang="en-US" dirty="0"/>
              <a:t>2:7</a:t>
            </a:r>
          </a:p>
        </p:txBody>
      </p:sp>
      <p:sp>
        <p:nvSpPr>
          <p:cNvPr id="4" name="Title 3">
            <a:extLst>
              <a:ext uri="{FF2B5EF4-FFF2-40B4-BE49-F238E27FC236}">
                <a16:creationId xmlns:a16="http://schemas.microsoft.com/office/drawing/2014/main" id="{0DD07D7A-18BF-4CDA-8C20-551E1458C31B}"/>
              </a:ext>
            </a:extLst>
          </p:cNvPr>
          <p:cNvSpPr>
            <a:spLocks noGrp="1"/>
          </p:cNvSpPr>
          <p:nvPr>
            <p:ph type="title"/>
          </p:nvPr>
        </p:nvSpPr>
        <p:spPr/>
        <p:txBody>
          <a:bodyPr/>
          <a:lstStyle/>
          <a:p>
            <a:r>
              <a:rPr lang="en-US" dirty="0"/>
              <a:t>So she came and has continued from the morning until now, except for a short rest in the shelter</a:t>
            </a:r>
          </a:p>
        </p:txBody>
      </p:sp>
      <p:pic>
        <p:nvPicPr>
          <p:cNvPr id="6" name="Picture 5">
            <a:extLst>
              <a:ext uri="{FF2B5EF4-FFF2-40B4-BE49-F238E27FC236}">
                <a16:creationId xmlns:a16="http://schemas.microsoft.com/office/drawing/2014/main" id="{84D22FEE-DF5F-4981-AA89-84DEF96DD2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Tree>
    <p:extLst>
      <p:ext uri="{BB962C8B-B14F-4D97-AF65-F5344CB8AC3E}">
        <p14:creationId xmlns:p14="http://schemas.microsoft.com/office/powerpoint/2010/main" val="59766338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3DB770A-352D-4C82-8D9C-DA01F31B3B4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a:extLst>
              <a:ext uri="{FF2B5EF4-FFF2-40B4-BE49-F238E27FC236}">
                <a16:creationId xmlns:a16="http://schemas.microsoft.com/office/drawing/2014/main" id="{A88AEE9C-D81B-4FA2-B144-8D162BAE7A03}"/>
              </a:ext>
            </a:extLst>
          </p:cNvPr>
          <p:cNvSpPr>
            <a:spLocks noGrp="1"/>
          </p:cNvSpPr>
          <p:nvPr>
            <p:ph type="body" sz="quarter" idx="10"/>
          </p:nvPr>
        </p:nvSpPr>
        <p:spPr/>
        <p:txBody>
          <a:bodyPr/>
          <a:lstStyle/>
          <a:p>
            <a:r>
              <a:rPr lang="en-US" dirty="0"/>
              <a:t>Fields east of Bethlehem (aerial view from the east)</a:t>
            </a:r>
          </a:p>
        </p:txBody>
      </p:sp>
      <p:sp>
        <p:nvSpPr>
          <p:cNvPr id="3" name="Text Placeholder 2">
            <a:extLst>
              <a:ext uri="{FF2B5EF4-FFF2-40B4-BE49-F238E27FC236}">
                <a16:creationId xmlns:a16="http://schemas.microsoft.com/office/drawing/2014/main" id="{60A784B2-D8D0-434B-802A-3B1FA795A473}"/>
              </a:ext>
            </a:extLst>
          </p:cNvPr>
          <p:cNvSpPr>
            <a:spLocks noGrp="1"/>
          </p:cNvSpPr>
          <p:nvPr>
            <p:ph type="body" sz="quarter" idx="12"/>
          </p:nvPr>
        </p:nvSpPr>
        <p:spPr/>
        <p:txBody>
          <a:bodyPr/>
          <a:lstStyle/>
          <a:p>
            <a:r>
              <a:rPr lang="en-US" dirty="0"/>
              <a:t>2:8</a:t>
            </a:r>
          </a:p>
        </p:txBody>
      </p:sp>
      <p:sp>
        <p:nvSpPr>
          <p:cNvPr id="4" name="Title 3">
            <a:extLst>
              <a:ext uri="{FF2B5EF4-FFF2-40B4-BE49-F238E27FC236}">
                <a16:creationId xmlns:a16="http://schemas.microsoft.com/office/drawing/2014/main" id="{F6262F05-11CB-4433-96F3-13AD53CCE1E0}"/>
              </a:ext>
            </a:extLst>
          </p:cNvPr>
          <p:cNvSpPr>
            <a:spLocks noGrp="1"/>
          </p:cNvSpPr>
          <p:nvPr>
            <p:ph type="title"/>
          </p:nvPr>
        </p:nvSpPr>
        <p:spPr/>
        <p:txBody>
          <a:bodyPr/>
          <a:lstStyle/>
          <a:p>
            <a:r>
              <a:rPr lang="en-US" dirty="0"/>
              <a:t>Then Boaz said to Ruth . . . “Do not go to glean in another field . . . but stay here by my maids”</a:t>
            </a:r>
          </a:p>
        </p:txBody>
      </p:sp>
    </p:spTree>
    <p:extLst>
      <p:ext uri="{BB962C8B-B14F-4D97-AF65-F5344CB8AC3E}">
        <p14:creationId xmlns:p14="http://schemas.microsoft.com/office/powerpoint/2010/main" val="2922479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5A114DA-323A-4C45-AE15-4984AEF941D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498" y="0"/>
            <a:ext cx="8953003" cy="6858000"/>
          </a:xfrm>
          <a:prstGeom prst="rect">
            <a:avLst/>
          </a:prstGeom>
        </p:spPr>
      </p:pic>
      <p:sp>
        <p:nvSpPr>
          <p:cNvPr id="2" name="Text Placeholder 1">
            <a:extLst>
              <a:ext uri="{FF2B5EF4-FFF2-40B4-BE49-F238E27FC236}">
                <a16:creationId xmlns:a16="http://schemas.microsoft.com/office/drawing/2014/main" id="{7370D986-B1ED-47FF-84C4-45D7467BC96D}"/>
              </a:ext>
            </a:extLst>
          </p:cNvPr>
          <p:cNvSpPr>
            <a:spLocks noGrp="1"/>
          </p:cNvSpPr>
          <p:nvPr>
            <p:ph type="body" sz="quarter" idx="10"/>
          </p:nvPr>
        </p:nvSpPr>
        <p:spPr/>
        <p:txBody>
          <a:bodyPr/>
          <a:lstStyle/>
          <a:p>
            <a:r>
              <a:rPr lang="en-US" dirty="0"/>
              <a:t>Interior furnishings of a distinguished family, 18th–20th dynasties</a:t>
            </a:r>
          </a:p>
        </p:txBody>
      </p:sp>
      <p:sp>
        <p:nvSpPr>
          <p:cNvPr id="3" name="Text Placeholder 2">
            <a:extLst>
              <a:ext uri="{FF2B5EF4-FFF2-40B4-BE49-F238E27FC236}">
                <a16:creationId xmlns:a16="http://schemas.microsoft.com/office/drawing/2014/main" id="{DBBB2996-0739-42F8-8DAD-8A8DE90E010C}"/>
              </a:ext>
            </a:extLst>
          </p:cNvPr>
          <p:cNvSpPr>
            <a:spLocks noGrp="1"/>
          </p:cNvSpPr>
          <p:nvPr>
            <p:ph type="body" sz="quarter" idx="12"/>
          </p:nvPr>
        </p:nvSpPr>
        <p:spPr/>
        <p:txBody>
          <a:bodyPr/>
          <a:lstStyle/>
          <a:p>
            <a:r>
              <a:rPr lang="en-US" dirty="0"/>
              <a:t>2:1</a:t>
            </a:r>
          </a:p>
        </p:txBody>
      </p:sp>
      <p:sp>
        <p:nvSpPr>
          <p:cNvPr id="4" name="Title 3">
            <a:extLst>
              <a:ext uri="{FF2B5EF4-FFF2-40B4-BE49-F238E27FC236}">
                <a16:creationId xmlns:a16="http://schemas.microsoft.com/office/drawing/2014/main" id="{71FBB2D4-26B0-4C51-B307-A931F08C5838}"/>
              </a:ext>
            </a:extLst>
          </p:cNvPr>
          <p:cNvSpPr>
            <a:spLocks noGrp="1"/>
          </p:cNvSpPr>
          <p:nvPr>
            <p:ph type="title"/>
          </p:nvPr>
        </p:nvSpPr>
        <p:spPr/>
        <p:txBody>
          <a:bodyPr/>
          <a:lstStyle/>
          <a:p>
            <a:r>
              <a:rPr lang="en-US" dirty="0"/>
              <a:t>Naomi had a relative of her husband, a man of great wealth . . . whose name was Boaz</a:t>
            </a:r>
          </a:p>
        </p:txBody>
      </p:sp>
    </p:spTree>
    <p:extLst>
      <p:ext uri="{BB962C8B-B14F-4D97-AF65-F5344CB8AC3E}">
        <p14:creationId xmlns:p14="http://schemas.microsoft.com/office/powerpoint/2010/main" val="386640691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PLBL\HVHL - the 1900s\06 Traditional Life and Customs\Ruth Story\Ruth 2,8, Do not go and glean in another field, mat1013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77579"/>
            <a:ext cx="9144741" cy="6102843"/>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Reenactment of the story of Ruth</a:t>
            </a:r>
          </a:p>
        </p:txBody>
      </p:sp>
      <p:sp>
        <p:nvSpPr>
          <p:cNvPr id="4" name="Text Placeholder 3"/>
          <p:cNvSpPr>
            <a:spLocks noGrp="1"/>
          </p:cNvSpPr>
          <p:nvPr>
            <p:ph type="body" sz="quarter" idx="12"/>
          </p:nvPr>
        </p:nvSpPr>
        <p:spPr/>
        <p:txBody>
          <a:bodyPr/>
          <a:lstStyle/>
          <a:p>
            <a:r>
              <a:rPr lang="en-US" dirty="0"/>
              <a:t>2:8</a:t>
            </a:r>
          </a:p>
        </p:txBody>
      </p:sp>
      <p:sp>
        <p:nvSpPr>
          <p:cNvPr id="2" name="Title 1"/>
          <p:cNvSpPr>
            <a:spLocks noGrp="1"/>
          </p:cNvSpPr>
          <p:nvPr>
            <p:ph type="title"/>
          </p:nvPr>
        </p:nvSpPr>
        <p:spPr/>
        <p:txBody>
          <a:bodyPr/>
          <a:lstStyle/>
          <a:p>
            <a:r>
              <a:rPr lang="en-US" dirty="0"/>
              <a:t>Then Boaz said to Ruth . . . “Do not go to glean in another field . . . but stay here by my maids”</a:t>
            </a:r>
          </a:p>
        </p:txBody>
      </p:sp>
    </p:spTree>
    <p:extLst>
      <p:ext uri="{BB962C8B-B14F-4D97-AF65-F5344CB8AC3E}">
        <p14:creationId xmlns:p14="http://schemas.microsoft.com/office/powerpoint/2010/main" val="326767055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Depiction of harvest scenes from the tomb of </a:t>
            </a:r>
            <a:r>
              <a:rPr lang="en-US" dirty="0" err="1"/>
              <a:t>Menna</a:t>
            </a:r>
            <a:r>
              <a:rPr lang="en-US" dirty="0"/>
              <a:t> in Luxor, circa 1400 BC</a:t>
            </a:r>
          </a:p>
        </p:txBody>
      </p:sp>
      <p:sp>
        <p:nvSpPr>
          <p:cNvPr id="3" name="Text Placeholder 2"/>
          <p:cNvSpPr>
            <a:spLocks noGrp="1"/>
          </p:cNvSpPr>
          <p:nvPr>
            <p:ph type="body" sz="quarter" idx="12"/>
          </p:nvPr>
        </p:nvSpPr>
        <p:spPr/>
        <p:txBody>
          <a:bodyPr/>
          <a:lstStyle/>
          <a:p>
            <a:r>
              <a:rPr lang="en-US" dirty="0"/>
              <a:t>2:8</a:t>
            </a:r>
          </a:p>
        </p:txBody>
      </p:sp>
      <p:sp>
        <p:nvSpPr>
          <p:cNvPr id="4" name="Title 3"/>
          <p:cNvSpPr>
            <a:spLocks noGrp="1"/>
          </p:cNvSpPr>
          <p:nvPr>
            <p:ph type="title"/>
          </p:nvPr>
        </p:nvSpPr>
        <p:spPr/>
        <p:txBody>
          <a:bodyPr/>
          <a:lstStyle/>
          <a:p>
            <a:r>
              <a:rPr lang="en-US" dirty="0"/>
              <a:t>Then Boaz said to Ruth . . . “Do not go to glean in another field . . . but stay here by my maids”</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498600"/>
            <a:ext cx="9144000" cy="3849624"/>
          </a:xfrm>
          <a:prstGeom prst="rect">
            <a:avLst/>
          </a:prstGeom>
        </p:spPr>
      </p:pic>
    </p:spTree>
    <p:extLst>
      <p:ext uri="{BB962C8B-B14F-4D97-AF65-F5344CB8AC3E}">
        <p14:creationId xmlns:p14="http://schemas.microsoft.com/office/powerpoint/2010/main" val="100787865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ABD6D57-5E9C-48C8-BB27-1373121090E7}"/>
              </a:ext>
            </a:extLst>
          </p:cNvPr>
          <p:cNvSpPr>
            <a:spLocks noGrp="1"/>
          </p:cNvSpPr>
          <p:nvPr>
            <p:ph type="body" sz="quarter" idx="10"/>
          </p:nvPr>
        </p:nvSpPr>
        <p:spPr/>
        <p:txBody>
          <a:bodyPr/>
          <a:lstStyle/>
          <a:p>
            <a:r>
              <a:rPr lang="en-US" dirty="0"/>
              <a:t>Fields east of Bethlehem (aerial view from the east)</a:t>
            </a:r>
          </a:p>
        </p:txBody>
      </p:sp>
      <p:sp>
        <p:nvSpPr>
          <p:cNvPr id="3" name="Text Placeholder 2">
            <a:extLst>
              <a:ext uri="{FF2B5EF4-FFF2-40B4-BE49-F238E27FC236}">
                <a16:creationId xmlns:a16="http://schemas.microsoft.com/office/drawing/2014/main" id="{C0C3FC49-2ABA-425F-A05B-D2356CDBA691}"/>
              </a:ext>
            </a:extLst>
          </p:cNvPr>
          <p:cNvSpPr>
            <a:spLocks noGrp="1"/>
          </p:cNvSpPr>
          <p:nvPr>
            <p:ph type="body" sz="quarter" idx="12"/>
          </p:nvPr>
        </p:nvSpPr>
        <p:spPr/>
        <p:txBody>
          <a:bodyPr/>
          <a:lstStyle/>
          <a:p>
            <a:r>
              <a:rPr lang="en-US" dirty="0"/>
              <a:t>2:9</a:t>
            </a:r>
          </a:p>
        </p:txBody>
      </p:sp>
      <p:sp>
        <p:nvSpPr>
          <p:cNvPr id="4" name="Title 3">
            <a:extLst>
              <a:ext uri="{FF2B5EF4-FFF2-40B4-BE49-F238E27FC236}">
                <a16:creationId xmlns:a16="http://schemas.microsoft.com/office/drawing/2014/main" id="{AFBA110B-A128-423A-B738-D3BDB41E4A3F}"/>
              </a:ext>
            </a:extLst>
          </p:cNvPr>
          <p:cNvSpPr>
            <a:spLocks noGrp="1"/>
          </p:cNvSpPr>
          <p:nvPr>
            <p:ph type="title"/>
          </p:nvPr>
        </p:nvSpPr>
        <p:spPr/>
        <p:txBody>
          <a:bodyPr/>
          <a:lstStyle/>
          <a:p>
            <a:r>
              <a:rPr lang="en-US" dirty="0"/>
              <a:t>Let your eyes be on the field that they are reaping and go after them</a:t>
            </a:r>
          </a:p>
        </p:txBody>
      </p:sp>
      <p:pic>
        <p:nvPicPr>
          <p:cNvPr id="6" name="Picture 5">
            <a:extLst>
              <a:ext uri="{FF2B5EF4-FFF2-40B4-BE49-F238E27FC236}">
                <a16:creationId xmlns:a16="http://schemas.microsoft.com/office/drawing/2014/main" id="{89CF1C3D-F169-4A4B-80CB-B50EA849C7C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54964"/>
            <a:ext cx="9144000" cy="5148072"/>
          </a:xfrm>
          <a:prstGeom prst="rect">
            <a:avLst/>
          </a:prstGeom>
        </p:spPr>
      </p:pic>
    </p:spTree>
    <p:extLst>
      <p:ext uri="{BB962C8B-B14F-4D97-AF65-F5344CB8AC3E}">
        <p14:creationId xmlns:p14="http://schemas.microsoft.com/office/powerpoint/2010/main" val="120803304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8EBBDE6-7944-4E1C-B47D-D2A20571AAA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5507" y="311728"/>
            <a:ext cx="7012987" cy="6234545"/>
          </a:xfrm>
          <a:prstGeom prst="rect">
            <a:avLst/>
          </a:prstGeom>
        </p:spPr>
      </p:pic>
      <p:sp>
        <p:nvSpPr>
          <p:cNvPr id="2" name="Text Placeholder 1">
            <a:extLst>
              <a:ext uri="{FF2B5EF4-FFF2-40B4-BE49-F238E27FC236}">
                <a16:creationId xmlns:a16="http://schemas.microsoft.com/office/drawing/2014/main" id="{74CAFA81-31F4-45C6-BDAC-BD30226DC6F5}"/>
              </a:ext>
            </a:extLst>
          </p:cNvPr>
          <p:cNvSpPr>
            <a:spLocks noGrp="1"/>
          </p:cNvSpPr>
          <p:nvPr>
            <p:ph type="body" sz="quarter" idx="10"/>
          </p:nvPr>
        </p:nvSpPr>
        <p:spPr/>
        <p:txBody>
          <a:bodyPr/>
          <a:lstStyle/>
          <a:p>
            <a:r>
              <a:rPr lang="en-US" dirty="0"/>
              <a:t>Reapers in the fields near Bethlehem</a:t>
            </a:r>
          </a:p>
        </p:txBody>
      </p:sp>
      <p:sp>
        <p:nvSpPr>
          <p:cNvPr id="3" name="Text Placeholder 2">
            <a:extLst>
              <a:ext uri="{FF2B5EF4-FFF2-40B4-BE49-F238E27FC236}">
                <a16:creationId xmlns:a16="http://schemas.microsoft.com/office/drawing/2014/main" id="{23E51B0D-2BEF-48E6-96C7-36F2A395A5C3}"/>
              </a:ext>
            </a:extLst>
          </p:cNvPr>
          <p:cNvSpPr>
            <a:spLocks noGrp="1"/>
          </p:cNvSpPr>
          <p:nvPr>
            <p:ph type="body" sz="quarter" idx="12"/>
          </p:nvPr>
        </p:nvSpPr>
        <p:spPr/>
        <p:txBody>
          <a:bodyPr/>
          <a:lstStyle/>
          <a:p>
            <a:r>
              <a:rPr lang="en-US" dirty="0"/>
              <a:t>2:9</a:t>
            </a:r>
          </a:p>
        </p:txBody>
      </p:sp>
      <p:sp>
        <p:nvSpPr>
          <p:cNvPr id="4" name="Title 3">
            <a:extLst>
              <a:ext uri="{FF2B5EF4-FFF2-40B4-BE49-F238E27FC236}">
                <a16:creationId xmlns:a16="http://schemas.microsoft.com/office/drawing/2014/main" id="{05ED29AE-83FE-4053-BAD9-3403CE3FD2FB}"/>
              </a:ext>
            </a:extLst>
          </p:cNvPr>
          <p:cNvSpPr>
            <a:spLocks noGrp="1"/>
          </p:cNvSpPr>
          <p:nvPr>
            <p:ph type="title"/>
          </p:nvPr>
        </p:nvSpPr>
        <p:spPr/>
        <p:txBody>
          <a:bodyPr/>
          <a:lstStyle/>
          <a:p>
            <a:r>
              <a:rPr lang="en-US" dirty="0"/>
              <a:t>Let your eyes be on the field that they are reaping and go after them</a:t>
            </a:r>
          </a:p>
        </p:txBody>
      </p:sp>
    </p:spTree>
    <p:extLst>
      <p:ext uri="{BB962C8B-B14F-4D97-AF65-F5344CB8AC3E}">
        <p14:creationId xmlns:p14="http://schemas.microsoft.com/office/powerpoint/2010/main" val="182884103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A9CD3B9-BFDA-4E3D-B535-C34582B90E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a:extLst>
              <a:ext uri="{FF2B5EF4-FFF2-40B4-BE49-F238E27FC236}">
                <a16:creationId xmlns:a16="http://schemas.microsoft.com/office/drawing/2014/main" id="{BE160CB5-BCC2-45B4-AC06-CDFD98EB6D3E}"/>
              </a:ext>
            </a:extLst>
          </p:cNvPr>
          <p:cNvSpPr>
            <a:spLocks noGrp="1"/>
          </p:cNvSpPr>
          <p:nvPr>
            <p:ph type="body" sz="quarter" idx="10"/>
          </p:nvPr>
        </p:nvSpPr>
        <p:spPr/>
        <p:txBody>
          <a:bodyPr/>
          <a:lstStyle/>
          <a:p>
            <a:r>
              <a:rPr lang="en-US" dirty="0"/>
              <a:t>Men reaping the harvest</a:t>
            </a:r>
          </a:p>
        </p:txBody>
      </p:sp>
      <p:sp>
        <p:nvSpPr>
          <p:cNvPr id="3" name="Text Placeholder 2">
            <a:extLst>
              <a:ext uri="{FF2B5EF4-FFF2-40B4-BE49-F238E27FC236}">
                <a16:creationId xmlns:a16="http://schemas.microsoft.com/office/drawing/2014/main" id="{CA33ACDF-47C1-4CD1-9832-607764FA184D}"/>
              </a:ext>
            </a:extLst>
          </p:cNvPr>
          <p:cNvSpPr>
            <a:spLocks noGrp="1"/>
          </p:cNvSpPr>
          <p:nvPr>
            <p:ph type="body" sz="quarter" idx="12"/>
          </p:nvPr>
        </p:nvSpPr>
        <p:spPr/>
        <p:txBody>
          <a:bodyPr/>
          <a:lstStyle/>
          <a:p>
            <a:r>
              <a:rPr lang="en-US" dirty="0"/>
              <a:t>2:9</a:t>
            </a:r>
          </a:p>
        </p:txBody>
      </p:sp>
      <p:sp>
        <p:nvSpPr>
          <p:cNvPr id="4" name="Title 3">
            <a:extLst>
              <a:ext uri="{FF2B5EF4-FFF2-40B4-BE49-F238E27FC236}">
                <a16:creationId xmlns:a16="http://schemas.microsoft.com/office/drawing/2014/main" id="{C3B53C29-0B47-42C5-85F6-7C66CACA0334}"/>
              </a:ext>
            </a:extLst>
          </p:cNvPr>
          <p:cNvSpPr>
            <a:spLocks noGrp="1"/>
          </p:cNvSpPr>
          <p:nvPr>
            <p:ph type="title"/>
          </p:nvPr>
        </p:nvSpPr>
        <p:spPr/>
        <p:txBody>
          <a:bodyPr/>
          <a:lstStyle/>
          <a:p>
            <a:r>
              <a:rPr lang="en-US" dirty="0"/>
              <a:t>Have I not ordered the young men not to touch you?</a:t>
            </a:r>
          </a:p>
        </p:txBody>
      </p:sp>
    </p:spTree>
    <p:extLst>
      <p:ext uri="{BB962C8B-B14F-4D97-AF65-F5344CB8AC3E}">
        <p14:creationId xmlns:p14="http://schemas.microsoft.com/office/powerpoint/2010/main" val="76562796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PLBL\HVHL - the 1900s\06 Traditional Life and Customs\Ruth Story\Ruth 2,9, Whenever you are thirsty, go and get a drink, mat1014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42692"/>
            <a:ext cx="9144741" cy="5772616"/>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Woman drinking while “Ruth” sits near piles of grain in reenactment of the story of Ruth</a:t>
            </a:r>
          </a:p>
        </p:txBody>
      </p:sp>
      <p:sp>
        <p:nvSpPr>
          <p:cNvPr id="4" name="Text Placeholder 3"/>
          <p:cNvSpPr>
            <a:spLocks noGrp="1"/>
          </p:cNvSpPr>
          <p:nvPr>
            <p:ph type="body" sz="quarter" idx="12"/>
          </p:nvPr>
        </p:nvSpPr>
        <p:spPr/>
        <p:txBody>
          <a:bodyPr/>
          <a:lstStyle/>
          <a:p>
            <a:r>
              <a:rPr lang="en-US" dirty="0"/>
              <a:t>2:9</a:t>
            </a:r>
          </a:p>
        </p:txBody>
      </p:sp>
      <p:sp>
        <p:nvSpPr>
          <p:cNvPr id="2" name="Title 1"/>
          <p:cNvSpPr>
            <a:spLocks noGrp="1"/>
          </p:cNvSpPr>
          <p:nvPr>
            <p:ph type="title"/>
          </p:nvPr>
        </p:nvSpPr>
        <p:spPr/>
        <p:txBody>
          <a:bodyPr/>
          <a:lstStyle/>
          <a:p>
            <a:r>
              <a:rPr lang="en-US" dirty="0"/>
              <a:t>When you are thirsty, go to the pitchers and drink from what the young men have drawn</a:t>
            </a:r>
          </a:p>
        </p:txBody>
      </p:sp>
    </p:spTree>
    <p:extLst>
      <p:ext uri="{BB962C8B-B14F-4D97-AF65-F5344CB8AC3E}">
        <p14:creationId xmlns:p14="http://schemas.microsoft.com/office/powerpoint/2010/main" val="185158659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PLBL\HVHL - the 1900s\03 Southern Palestine\Bethlehem\Bethlehem from south, man drawing water at well, mat1260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540499"/>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Man drawing water from a well near Bethlehem (from the south)</a:t>
            </a:r>
          </a:p>
        </p:txBody>
      </p:sp>
      <p:sp>
        <p:nvSpPr>
          <p:cNvPr id="4" name="Text Placeholder 3"/>
          <p:cNvSpPr>
            <a:spLocks noGrp="1"/>
          </p:cNvSpPr>
          <p:nvPr>
            <p:ph type="body" sz="quarter" idx="12"/>
          </p:nvPr>
        </p:nvSpPr>
        <p:spPr/>
        <p:txBody>
          <a:bodyPr/>
          <a:lstStyle/>
          <a:p>
            <a:r>
              <a:rPr lang="en-US"/>
              <a:t>2:9</a:t>
            </a:r>
            <a:endParaRPr lang="en-US" dirty="0"/>
          </a:p>
        </p:txBody>
      </p:sp>
      <p:sp>
        <p:nvSpPr>
          <p:cNvPr id="2" name="Title 1"/>
          <p:cNvSpPr>
            <a:spLocks noGrp="1"/>
          </p:cNvSpPr>
          <p:nvPr>
            <p:ph type="title"/>
          </p:nvPr>
        </p:nvSpPr>
        <p:spPr/>
        <p:txBody>
          <a:bodyPr/>
          <a:lstStyle/>
          <a:p>
            <a:r>
              <a:rPr lang="en-US" dirty="0"/>
              <a:t>When you are thirsty, go to the pitchers and drink from what the young men have drawn</a:t>
            </a:r>
          </a:p>
        </p:txBody>
      </p:sp>
    </p:spTree>
    <p:extLst>
      <p:ext uri="{BB962C8B-B14F-4D97-AF65-F5344CB8AC3E}">
        <p14:creationId xmlns:p14="http://schemas.microsoft.com/office/powerpoint/2010/main" val="295552077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ACB744F-81B4-44C5-9CB3-CA345FE86E8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5720"/>
            <a:ext cx="9144000" cy="6766560"/>
          </a:xfrm>
          <a:prstGeom prst="rect">
            <a:avLst/>
          </a:prstGeom>
        </p:spPr>
      </p:pic>
      <p:sp>
        <p:nvSpPr>
          <p:cNvPr id="2" name="Text Placeholder 1">
            <a:extLst>
              <a:ext uri="{FF2B5EF4-FFF2-40B4-BE49-F238E27FC236}">
                <a16:creationId xmlns:a16="http://schemas.microsoft.com/office/drawing/2014/main" id="{28A07B56-9626-48E3-AF4E-CB22FC528B06}"/>
              </a:ext>
            </a:extLst>
          </p:cNvPr>
          <p:cNvSpPr>
            <a:spLocks noGrp="1"/>
          </p:cNvSpPr>
          <p:nvPr>
            <p:ph type="body" sz="quarter" idx="10"/>
          </p:nvPr>
        </p:nvSpPr>
        <p:spPr/>
        <p:txBody>
          <a:bodyPr/>
          <a:lstStyle/>
          <a:p>
            <a:r>
              <a:rPr lang="en-US" dirty="0"/>
              <a:t>Woman at a well near Bethlehem</a:t>
            </a:r>
          </a:p>
        </p:txBody>
      </p:sp>
      <p:sp>
        <p:nvSpPr>
          <p:cNvPr id="3" name="Text Placeholder 2">
            <a:extLst>
              <a:ext uri="{FF2B5EF4-FFF2-40B4-BE49-F238E27FC236}">
                <a16:creationId xmlns:a16="http://schemas.microsoft.com/office/drawing/2014/main" id="{8A087538-B036-449E-A953-22F303964F87}"/>
              </a:ext>
            </a:extLst>
          </p:cNvPr>
          <p:cNvSpPr>
            <a:spLocks noGrp="1"/>
          </p:cNvSpPr>
          <p:nvPr>
            <p:ph type="body" sz="quarter" idx="12"/>
          </p:nvPr>
        </p:nvSpPr>
        <p:spPr/>
        <p:txBody>
          <a:bodyPr/>
          <a:lstStyle/>
          <a:p>
            <a:r>
              <a:rPr lang="en-US" dirty="0"/>
              <a:t>2:9</a:t>
            </a:r>
          </a:p>
        </p:txBody>
      </p:sp>
      <p:sp>
        <p:nvSpPr>
          <p:cNvPr id="4" name="Title 3">
            <a:extLst>
              <a:ext uri="{FF2B5EF4-FFF2-40B4-BE49-F238E27FC236}">
                <a16:creationId xmlns:a16="http://schemas.microsoft.com/office/drawing/2014/main" id="{A7903284-ABBF-4375-9C2E-EEA14A2FC7ED}"/>
              </a:ext>
            </a:extLst>
          </p:cNvPr>
          <p:cNvSpPr>
            <a:spLocks noGrp="1"/>
          </p:cNvSpPr>
          <p:nvPr>
            <p:ph type="title"/>
          </p:nvPr>
        </p:nvSpPr>
        <p:spPr/>
        <p:txBody>
          <a:bodyPr/>
          <a:lstStyle/>
          <a:p>
            <a:r>
              <a:rPr lang="en-US" dirty="0"/>
              <a:t>When you are thirsty, go to the pitchers and drink from what the young men have drawn</a:t>
            </a:r>
          </a:p>
        </p:txBody>
      </p:sp>
    </p:spTree>
    <p:extLst>
      <p:ext uri="{BB962C8B-B14F-4D97-AF65-F5344CB8AC3E}">
        <p14:creationId xmlns:p14="http://schemas.microsoft.com/office/powerpoint/2010/main" val="185655251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77800"/>
            <a:ext cx="9144000" cy="6492240"/>
          </a:xfrm>
          <a:prstGeom prst="rect">
            <a:avLst/>
          </a:prstGeom>
        </p:spPr>
      </p:pic>
      <p:sp>
        <p:nvSpPr>
          <p:cNvPr id="2" name="Text Placeholder 1"/>
          <p:cNvSpPr>
            <a:spLocks noGrp="1"/>
          </p:cNvSpPr>
          <p:nvPr>
            <p:ph type="body" sz="quarter" idx="10"/>
          </p:nvPr>
        </p:nvSpPr>
        <p:spPr/>
        <p:txBody>
          <a:bodyPr/>
          <a:lstStyle/>
          <a:p>
            <a:r>
              <a:rPr lang="en-US" dirty="0"/>
              <a:t>Girl filling a water jar in </a:t>
            </a:r>
            <a:r>
              <a:rPr lang="en-US" dirty="0" err="1"/>
              <a:t>Sepphoris</a:t>
            </a:r>
            <a:endParaRPr lang="en-US" dirty="0"/>
          </a:p>
        </p:txBody>
      </p:sp>
      <p:sp>
        <p:nvSpPr>
          <p:cNvPr id="3" name="Text Placeholder 2"/>
          <p:cNvSpPr>
            <a:spLocks noGrp="1"/>
          </p:cNvSpPr>
          <p:nvPr>
            <p:ph type="body" sz="quarter" idx="12"/>
          </p:nvPr>
        </p:nvSpPr>
        <p:spPr/>
        <p:txBody>
          <a:bodyPr/>
          <a:lstStyle/>
          <a:p>
            <a:r>
              <a:rPr lang="en-US" dirty="0"/>
              <a:t>2:9</a:t>
            </a:r>
          </a:p>
        </p:txBody>
      </p:sp>
      <p:sp>
        <p:nvSpPr>
          <p:cNvPr id="4" name="Title 3"/>
          <p:cNvSpPr>
            <a:spLocks noGrp="1"/>
          </p:cNvSpPr>
          <p:nvPr>
            <p:ph type="title"/>
          </p:nvPr>
        </p:nvSpPr>
        <p:spPr/>
        <p:txBody>
          <a:bodyPr/>
          <a:lstStyle/>
          <a:p>
            <a:r>
              <a:rPr lang="en-US" dirty="0"/>
              <a:t>When you are thirsty, go to the pitchers and drink from what the young men have drawn</a:t>
            </a:r>
          </a:p>
        </p:txBody>
      </p:sp>
    </p:spTree>
    <p:extLst>
      <p:ext uri="{BB962C8B-B14F-4D97-AF65-F5344CB8AC3E}">
        <p14:creationId xmlns:p14="http://schemas.microsoft.com/office/powerpoint/2010/main" val="371981549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7C1CF11-A986-47CE-BDA1-99DCE8B3A67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05356" y="0"/>
            <a:ext cx="5733288" cy="6858000"/>
          </a:xfrm>
          <a:prstGeom prst="rect">
            <a:avLst/>
          </a:prstGeom>
        </p:spPr>
      </p:pic>
      <p:sp>
        <p:nvSpPr>
          <p:cNvPr id="2" name="Text Placeholder 1">
            <a:extLst>
              <a:ext uri="{FF2B5EF4-FFF2-40B4-BE49-F238E27FC236}">
                <a16:creationId xmlns:a16="http://schemas.microsoft.com/office/drawing/2014/main" id="{72EDE837-466D-41E5-9A06-C5375D740425}"/>
              </a:ext>
            </a:extLst>
          </p:cNvPr>
          <p:cNvSpPr>
            <a:spLocks noGrp="1"/>
          </p:cNvSpPr>
          <p:nvPr>
            <p:ph type="body" sz="quarter" idx="10"/>
          </p:nvPr>
        </p:nvSpPr>
        <p:spPr/>
        <p:txBody>
          <a:bodyPr/>
          <a:lstStyle/>
          <a:p>
            <a:r>
              <a:rPr lang="en-US" dirty="0"/>
              <a:t>People drawing water at a well in Bethlehem</a:t>
            </a:r>
          </a:p>
        </p:txBody>
      </p:sp>
      <p:sp>
        <p:nvSpPr>
          <p:cNvPr id="3" name="Text Placeholder 2">
            <a:extLst>
              <a:ext uri="{FF2B5EF4-FFF2-40B4-BE49-F238E27FC236}">
                <a16:creationId xmlns:a16="http://schemas.microsoft.com/office/drawing/2014/main" id="{A88EE072-2682-429C-AC01-4F2B456CC89E}"/>
              </a:ext>
            </a:extLst>
          </p:cNvPr>
          <p:cNvSpPr>
            <a:spLocks noGrp="1"/>
          </p:cNvSpPr>
          <p:nvPr>
            <p:ph type="body" sz="quarter" idx="12"/>
          </p:nvPr>
        </p:nvSpPr>
        <p:spPr/>
        <p:txBody>
          <a:bodyPr/>
          <a:lstStyle/>
          <a:p>
            <a:r>
              <a:rPr lang="en-US" dirty="0"/>
              <a:t>2:9</a:t>
            </a:r>
          </a:p>
        </p:txBody>
      </p:sp>
      <p:sp>
        <p:nvSpPr>
          <p:cNvPr id="4" name="Title 3">
            <a:extLst>
              <a:ext uri="{FF2B5EF4-FFF2-40B4-BE49-F238E27FC236}">
                <a16:creationId xmlns:a16="http://schemas.microsoft.com/office/drawing/2014/main" id="{B9EBAED9-1D3B-4292-997C-734303BF83C5}"/>
              </a:ext>
            </a:extLst>
          </p:cNvPr>
          <p:cNvSpPr>
            <a:spLocks noGrp="1"/>
          </p:cNvSpPr>
          <p:nvPr>
            <p:ph type="title"/>
          </p:nvPr>
        </p:nvSpPr>
        <p:spPr/>
        <p:txBody>
          <a:bodyPr/>
          <a:lstStyle/>
          <a:p>
            <a:r>
              <a:rPr lang="en-US" dirty="0"/>
              <a:t>When you are thirsty, go to the pitchers and drink from what the young men have drawn</a:t>
            </a:r>
          </a:p>
        </p:txBody>
      </p:sp>
    </p:spTree>
    <p:extLst>
      <p:ext uri="{BB962C8B-B14F-4D97-AF65-F5344CB8AC3E}">
        <p14:creationId xmlns:p14="http://schemas.microsoft.com/office/powerpoint/2010/main" val="16650718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PLBL\HVHL - the 1900s\06 Traditional Life and Customs\Ruth Story\Ruth 2,2, Ruth the Moabitess said to Naomi, mat10186.jpg"/>
          <p:cNvPicPr>
            <a:picLocks noChangeAspect="1" noChangeArrowheads="1"/>
          </p:cNvPicPr>
          <p:nvPr/>
        </p:nvPicPr>
        <p:blipFill rotWithShape="1">
          <a:blip r:embed="rId3">
            <a:extLst>
              <a:ext uri="{28A0092B-C50C-407E-A947-70E740481C1C}">
                <a14:useLocalDpi xmlns:a14="http://schemas.microsoft.com/office/drawing/2010/main" val="0"/>
              </a:ext>
            </a:extLst>
          </a:blip>
          <a:srcRect b="4946"/>
          <a:stretch/>
        </p:blipFill>
        <p:spPr bwMode="auto">
          <a:xfrm>
            <a:off x="0" y="398721"/>
            <a:ext cx="9144741" cy="606055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Two women in the courtyard of an old house, from a reenactment of the story of Ruth</a:t>
            </a:r>
          </a:p>
        </p:txBody>
      </p:sp>
      <p:sp>
        <p:nvSpPr>
          <p:cNvPr id="4" name="Text Placeholder 3"/>
          <p:cNvSpPr>
            <a:spLocks noGrp="1"/>
          </p:cNvSpPr>
          <p:nvPr>
            <p:ph type="body" sz="quarter" idx="12"/>
          </p:nvPr>
        </p:nvSpPr>
        <p:spPr/>
        <p:txBody>
          <a:bodyPr/>
          <a:lstStyle/>
          <a:p>
            <a:r>
              <a:rPr lang="en-US" dirty="0"/>
              <a:t>2:2</a:t>
            </a:r>
          </a:p>
        </p:txBody>
      </p:sp>
      <p:sp>
        <p:nvSpPr>
          <p:cNvPr id="2" name="Title 1"/>
          <p:cNvSpPr>
            <a:spLocks noGrp="1"/>
          </p:cNvSpPr>
          <p:nvPr>
            <p:ph type="title"/>
          </p:nvPr>
        </p:nvSpPr>
        <p:spPr/>
        <p:txBody>
          <a:bodyPr/>
          <a:lstStyle/>
          <a:p>
            <a:r>
              <a:rPr lang="en-US" dirty="0"/>
              <a:t>Ruth . . . said to Naomi, “Let me now go to the field and glean among the ears of grain”</a:t>
            </a:r>
          </a:p>
        </p:txBody>
      </p:sp>
    </p:spTree>
    <p:extLst>
      <p:ext uri="{BB962C8B-B14F-4D97-AF65-F5344CB8AC3E}">
        <p14:creationId xmlns:p14="http://schemas.microsoft.com/office/powerpoint/2010/main" val="384010580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Graffiti on a wall&#10;&#10;Description generated with high confidence">
            <a:extLst>
              <a:ext uri="{FF2B5EF4-FFF2-40B4-BE49-F238E27FC236}">
                <a16:creationId xmlns:a16="http://schemas.microsoft.com/office/drawing/2014/main" id="{C3458F4C-E5AF-4937-83C6-DC9E0FB3E9F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213" y="0"/>
            <a:ext cx="9035573" cy="6858000"/>
          </a:xfrm>
          <a:prstGeom prst="rect">
            <a:avLst/>
          </a:prstGeom>
        </p:spPr>
      </p:pic>
      <p:sp>
        <p:nvSpPr>
          <p:cNvPr id="2" name="Text Placeholder 1">
            <a:extLst>
              <a:ext uri="{FF2B5EF4-FFF2-40B4-BE49-F238E27FC236}">
                <a16:creationId xmlns:a16="http://schemas.microsoft.com/office/drawing/2014/main" id="{72EDE837-466D-41E5-9A06-C5375D740425}"/>
              </a:ext>
            </a:extLst>
          </p:cNvPr>
          <p:cNvSpPr>
            <a:spLocks noGrp="1"/>
          </p:cNvSpPr>
          <p:nvPr>
            <p:ph type="body" sz="quarter" idx="10"/>
          </p:nvPr>
        </p:nvSpPr>
        <p:spPr/>
        <p:txBody>
          <a:bodyPr/>
          <a:lstStyle/>
          <a:p>
            <a:r>
              <a:rPr lang="en-US" dirty="0"/>
              <a:t>Depiction of worker drinking, from tomb of </a:t>
            </a:r>
            <a:r>
              <a:rPr lang="en-US" dirty="0" err="1"/>
              <a:t>Paheri</a:t>
            </a:r>
            <a:r>
              <a:rPr lang="en-US" dirty="0"/>
              <a:t> in El-</a:t>
            </a:r>
            <a:r>
              <a:rPr lang="en-US" dirty="0" err="1"/>
              <a:t>Kab</a:t>
            </a:r>
            <a:r>
              <a:rPr lang="en-US" dirty="0"/>
              <a:t>, 18th dynasty</a:t>
            </a:r>
          </a:p>
        </p:txBody>
      </p:sp>
      <p:sp>
        <p:nvSpPr>
          <p:cNvPr id="3" name="Text Placeholder 2">
            <a:extLst>
              <a:ext uri="{FF2B5EF4-FFF2-40B4-BE49-F238E27FC236}">
                <a16:creationId xmlns:a16="http://schemas.microsoft.com/office/drawing/2014/main" id="{A88EE072-2682-429C-AC01-4F2B456CC89E}"/>
              </a:ext>
            </a:extLst>
          </p:cNvPr>
          <p:cNvSpPr>
            <a:spLocks noGrp="1"/>
          </p:cNvSpPr>
          <p:nvPr>
            <p:ph type="body" sz="quarter" idx="12"/>
          </p:nvPr>
        </p:nvSpPr>
        <p:spPr/>
        <p:txBody>
          <a:bodyPr/>
          <a:lstStyle/>
          <a:p>
            <a:r>
              <a:rPr lang="en-US" dirty="0"/>
              <a:t>2:9</a:t>
            </a:r>
          </a:p>
        </p:txBody>
      </p:sp>
      <p:sp>
        <p:nvSpPr>
          <p:cNvPr id="4" name="Title 3">
            <a:extLst>
              <a:ext uri="{FF2B5EF4-FFF2-40B4-BE49-F238E27FC236}">
                <a16:creationId xmlns:a16="http://schemas.microsoft.com/office/drawing/2014/main" id="{B9EBAED9-1D3B-4292-997C-734303BF83C5}"/>
              </a:ext>
            </a:extLst>
          </p:cNvPr>
          <p:cNvSpPr>
            <a:spLocks noGrp="1"/>
          </p:cNvSpPr>
          <p:nvPr>
            <p:ph type="title"/>
          </p:nvPr>
        </p:nvSpPr>
        <p:spPr/>
        <p:txBody>
          <a:bodyPr/>
          <a:lstStyle/>
          <a:p>
            <a:r>
              <a:rPr lang="en-US" dirty="0"/>
              <a:t>When you are thirsty, go to the pitchers and drink from what the young men have drawn</a:t>
            </a:r>
          </a:p>
        </p:txBody>
      </p:sp>
    </p:spTree>
    <p:extLst>
      <p:ext uri="{BB962C8B-B14F-4D97-AF65-F5344CB8AC3E}">
        <p14:creationId xmlns:p14="http://schemas.microsoft.com/office/powerpoint/2010/main" val="169297225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3EA3CFD-3079-47D8-94ED-3C92FCEEB44E}"/>
              </a:ext>
            </a:extLst>
          </p:cNvPr>
          <p:cNvSpPr>
            <a:spLocks noGrp="1"/>
          </p:cNvSpPr>
          <p:nvPr>
            <p:ph type="body" sz="quarter" idx="10"/>
          </p:nvPr>
        </p:nvSpPr>
        <p:spPr/>
        <p:txBody>
          <a:bodyPr/>
          <a:lstStyle/>
          <a:p>
            <a:r>
              <a:rPr lang="en-US" dirty="0"/>
              <a:t>Depiction of wheat harvest, with water and beer under a canopy, from tomb of </a:t>
            </a:r>
            <a:r>
              <a:rPr lang="en-US" dirty="0" err="1"/>
              <a:t>Paheri</a:t>
            </a:r>
            <a:r>
              <a:rPr lang="en-US" dirty="0"/>
              <a:t> in El-</a:t>
            </a:r>
            <a:r>
              <a:rPr lang="en-US" dirty="0" err="1"/>
              <a:t>Kab</a:t>
            </a:r>
            <a:endParaRPr lang="en-US" dirty="0"/>
          </a:p>
        </p:txBody>
      </p:sp>
      <p:sp>
        <p:nvSpPr>
          <p:cNvPr id="3" name="Text Placeholder 2">
            <a:extLst>
              <a:ext uri="{FF2B5EF4-FFF2-40B4-BE49-F238E27FC236}">
                <a16:creationId xmlns:a16="http://schemas.microsoft.com/office/drawing/2014/main" id="{C544B2AE-809E-4DC3-A887-865853AEE2EB}"/>
              </a:ext>
            </a:extLst>
          </p:cNvPr>
          <p:cNvSpPr>
            <a:spLocks noGrp="1"/>
          </p:cNvSpPr>
          <p:nvPr>
            <p:ph type="body" sz="quarter" idx="12"/>
          </p:nvPr>
        </p:nvSpPr>
        <p:spPr/>
        <p:txBody>
          <a:bodyPr/>
          <a:lstStyle/>
          <a:p>
            <a:r>
              <a:rPr lang="en-US" dirty="0"/>
              <a:t>2:9</a:t>
            </a:r>
          </a:p>
        </p:txBody>
      </p:sp>
      <p:sp>
        <p:nvSpPr>
          <p:cNvPr id="4" name="Title 3">
            <a:extLst>
              <a:ext uri="{FF2B5EF4-FFF2-40B4-BE49-F238E27FC236}">
                <a16:creationId xmlns:a16="http://schemas.microsoft.com/office/drawing/2014/main" id="{8EBCCEED-BC21-4D61-883D-4FE914FEC610}"/>
              </a:ext>
            </a:extLst>
          </p:cNvPr>
          <p:cNvSpPr>
            <a:spLocks noGrp="1"/>
          </p:cNvSpPr>
          <p:nvPr>
            <p:ph type="title"/>
          </p:nvPr>
        </p:nvSpPr>
        <p:spPr/>
        <p:txBody>
          <a:bodyPr/>
          <a:lstStyle/>
          <a:p>
            <a:r>
              <a:rPr lang="en-US" dirty="0"/>
              <a:t>When you are thirsty, go to the pitchers and drink from what the young men have drawn</a:t>
            </a:r>
          </a:p>
        </p:txBody>
      </p:sp>
      <p:pic>
        <p:nvPicPr>
          <p:cNvPr id="6" name="Picture 5">
            <a:extLst>
              <a:ext uri="{FF2B5EF4-FFF2-40B4-BE49-F238E27FC236}">
                <a16:creationId xmlns:a16="http://schemas.microsoft.com/office/drawing/2014/main" id="{3D9A9E0C-F89B-4CB3-A120-573C36A558D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57784"/>
            <a:ext cx="9144000" cy="5742432"/>
          </a:xfrm>
          <a:prstGeom prst="rect">
            <a:avLst/>
          </a:prstGeom>
        </p:spPr>
      </p:pic>
    </p:spTree>
    <p:extLst>
      <p:ext uri="{BB962C8B-B14F-4D97-AF65-F5344CB8AC3E}">
        <p14:creationId xmlns:p14="http://schemas.microsoft.com/office/powerpoint/2010/main" val="256249738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3EA3CFD-3079-47D8-94ED-3C92FCEEB44E}"/>
              </a:ext>
            </a:extLst>
          </p:cNvPr>
          <p:cNvSpPr>
            <a:spLocks noGrp="1"/>
          </p:cNvSpPr>
          <p:nvPr>
            <p:ph type="body" sz="quarter" idx="10"/>
          </p:nvPr>
        </p:nvSpPr>
        <p:spPr/>
        <p:txBody>
          <a:bodyPr/>
          <a:lstStyle/>
          <a:p>
            <a:r>
              <a:rPr lang="en-US" dirty="0"/>
              <a:t>Depiction of wheat harvest, with water and beer under a canopy, from tomb of </a:t>
            </a:r>
            <a:r>
              <a:rPr lang="en-US" dirty="0" err="1"/>
              <a:t>Paheri</a:t>
            </a:r>
            <a:r>
              <a:rPr lang="en-US" dirty="0"/>
              <a:t> in El-</a:t>
            </a:r>
            <a:r>
              <a:rPr lang="en-US" dirty="0" err="1"/>
              <a:t>Kab</a:t>
            </a:r>
            <a:endParaRPr lang="en-US" dirty="0"/>
          </a:p>
        </p:txBody>
      </p:sp>
      <p:sp>
        <p:nvSpPr>
          <p:cNvPr id="3" name="Text Placeholder 2">
            <a:extLst>
              <a:ext uri="{FF2B5EF4-FFF2-40B4-BE49-F238E27FC236}">
                <a16:creationId xmlns:a16="http://schemas.microsoft.com/office/drawing/2014/main" id="{C544B2AE-809E-4DC3-A887-865853AEE2EB}"/>
              </a:ext>
            </a:extLst>
          </p:cNvPr>
          <p:cNvSpPr>
            <a:spLocks noGrp="1"/>
          </p:cNvSpPr>
          <p:nvPr>
            <p:ph type="body" sz="quarter" idx="12"/>
          </p:nvPr>
        </p:nvSpPr>
        <p:spPr/>
        <p:txBody>
          <a:bodyPr/>
          <a:lstStyle/>
          <a:p>
            <a:r>
              <a:rPr lang="en-US" dirty="0"/>
              <a:t>2:9</a:t>
            </a:r>
          </a:p>
        </p:txBody>
      </p:sp>
      <p:sp>
        <p:nvSpPr>
          <p:cNvPr id="4" name="Title 3">
            <a:extLst>
              <a:ext uri="{FF2B5EF4-FFF2-40B4-BE49-F238E27FC236}">
                <a16:creationId xmlns:a16="http://schemas.microsoft.com/office/drawing/2014/main" id="{8EBCCEED-BC21-4D61-883D-4FE914FEC610}"/>
              </a:ext>
            </a:extLst>
          </p:cNvPr>
          <p:cNvSpPr>
            <a:spLocks noGrp="1"/>
          </p:cNvSpPr>
          <p:nvPr>
            <p:ph type="title"/>
          </p:nvPr>
        </p:nvSpPr>
        <p:spPr/>
        <p:txBody>
          <a:bodyPr/>
          <a:lstStyle/>
          <a:p>
            <a:r>
              <a:rPr lang="en-US" dirty="0"/>
              <a:t>When you are thirsty, go to the pitchers and drink from what the young men have drawn</a:t>
            </a:r>
          </a:p>
        </p:txBody>
      </p:sp>
      <p:pic>
        <p:nvPicPr>
          <p:cNvPr id="6" name="Picture 5">
            <a:extLst>
              <a:ext uri="{FF2B5EF4-FFF2-40B4-BE49-F238E27FC236}">
                <a16:creationId xmlns:a16="http://schemas.microsoft.com/office/drawing/2014/main" id="{3D9A9E0C-F89B-4CB3-A120-573C36A558D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57784"/>
            <a:ext cx="9144000" cy="5742432"/>
          </a:xfrm>
          <a:prstGeom prst="rect">
            <a:avLst/>
          </a:prstGeom>
        </p:spPr>
      </p:pic>
      <p:sp>
        <p:nvSpPr>
          <p:cNvPr id="8" name="Text Box 1029"/>
          <p:cNvSpPr txBox="1">
            <a:spLocks noChangeArrowheads="1"/>
          </p:cNvSpPr>
          <p:nvPr/>
        </p:nvSpPr>
        <p:spPr bwMode="auto">
          <a:xfrm>
            <a:off x="6629400" y="3886200"/>
            <a:ext cx="2621295" cy="707886"/>
          </a:xfrm>
          <a:prstGeom prst="rect">
            <a:avLst/>
          </a:prstGeom>
          <a:noFill/>
          <a:ln w="9525">
            <a:noFill/>
            <a:miter lim="800000"/>
            <a:headEnd/>
            <a:tailEnd/>
          </a:ln>
          <a:effectLst/>
        </p:spPr>
        <p:txBody>
          <a:bodyPr wrap="none">
            <a:spAutoFit/>
          </a:bodyPr>
          <a:lstStyle/>
          <a:p>
            <a:pPr algn="ct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jars of water and beer</a:t>
            </a:r>
          </a:p>
          <a:p>
            <a:pPr algn="ct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kept cool under canopy</a:t>
            </a:r>
          </a:p>
        </p:txBody>
      </p:sp>
      <p:sp>
        <p:nvSpPr>
          <p:cNvPr id="9" name="Text Box 1029"/>
          <p:cNvSpPr txBox="1">
            <a:spLocks noChangeArrowheads="1"/>
          </p:cNvSpPr>
          <p:nvPr/>
        </p:nvSpPr>
        <p:spPr bwMode="auto">
          <a:xfrm>
            <a:off x="4379008" y="4648200"/>
            <a:ext cx="2285561" cy="707886"/>
          </a:xfrm>
          <a:prstGeom prst="rect">
            <a:avLst/>
          </a:prstGeom>
          <a:noFill/>
          <a:ln w="9525">
            <a:noFill/>
            <a:miter lim="800000"/>
            <a:headEnd/>
            <a:tailEnd/>
          </a:ln>
          <a:effectLst/>
        </p:spPr>
        <p:txBody>
          <a:bodyPr wrap="none">
            <a:spAutoFit/>
          </a:bodyPr>
          <a:lstStyle/>
          <a:p>
            <a:pPr algn="ct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fanning jars by hand</a:t>
            </a:r>
          </a:p>
          <a:p>
            <a:pPr algn="ct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to keep drink cool</a:t>
            </a:r>
          </a:p>
        </p:txBody>
      </p:sp>
      <p:sp>
        <p:nvSpPr>
          <p:cNvPr id="10" name="Text Box 1029"/>
          <p:cNvSpPr txBox="1">
            <a:spLocks noChangeArrowheads="1"/>
          </p:cNvSpPr>
          <p:nvPr/>
        </p:nvSpPr>
        <p:spPr bwMode="auto">
          <a:xfrm>
            <a:off x="2360192" y="2601013"/>
            <a:ext cx="2204771" cy="707886"/>
          </a:xfrm>
          <a:prstGeom prst="rect">
            <a:avLst/>
          </a:prstGeom>
          <a:noFill/>
          <a:ln w="9525">
            <a:noFill/>
            <a:miter lim="800000"/>
            <a:headEnd/>
            <a:tailEnd/>
          </a:ln>
          <a:effectLst/>
        </p:spPr>
        <p:txBody>
          <a:bodyPr wrap="none">
            <a:spAutoFit/>
          </a:bodyPr>
          <a:lstStyle/>
          <a:p>
            <a:pPr algn="ct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reaper stopping</a:t>
            </a:r>
          </a:p>
          <a:p>
            <a:pPr algn="ct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to drink from </a:t>
            </a:r>
            <a:r>
              <a:rPr lang="en-US" sz="2000" dirty="0" err="1">
                <a:solidFill>
                  <a:srgbClr val="FFFFFF"/>
                </a:solidFill>
                <a:effectLst>
                  <a:glow rad="76200">
                    <a:srgbClr val="000000">
                      <a:alpha val="60000"/>
                    </a:srgbClr>
                  </a:glow>
                </a:effectLst>
                <a:cs typeface="Calibri" pitchFamily="34" charset="0"/>
              </a:rPr>
              <a:t>juglet</a:t>
            </a:r>
            <a:endParaRPr lang="en-US" sz="2000" dirty="0">
              <a:solidFill>
                <a:srgbClr val="FFFFFF"/>
              </a:solidFill>
              <a:effectLst>
                <a:glow rad="76200">
                  <a:srgbClr val="000000">
                    <a:alpha val="60000"/>
                  </a:srgbClr>
                </a:glow>
              </a:effectLst>
              <a:cs typeface="Calibri" pitchFamily="34" charset="0"/>
            </a:endParaRPr>
          </a:p>
        </p:txBody>
      </p:sp>
      <p:sp>
        <p:nvSpPr>
          <p:cNvPr id="11" name="Arc 10"/>
          <p:cNvSpPr/>
          <p:nvPr/>
        </p:nvSpPr>
        <p:spPr>
          <a:xfrm rot="17158453">
            <a:off x="1790741" y="3198627"/>
            <a:ext cx="1138903" cy="1095026"/>
          </a:xfrm>
          <a:prstGeom prst="arc">
            <a:avLst>
              <a:gd name="adj1" fmla="val 15509174"/>
              <a:gd name="adj2" fmla="val 20357738"/>
            </a:avLst>
          </a:prstGeom>
          <a:noFill/>
          <a:ln w="22225" cap="flat" cmpd="sng" algn="ctr">
            <a:solidFill>
              <a:srgbClr val="FFFFFF"/>
            </a:solidFill>
            <a:prstDash val="solid"/>
            <a:round/>
            <a:headEnd type="triangle" w="med" len="med"/>
            <a:tailEnd type="none" w="med" len="med"/>
          </a:ln>
          <a:effectLst>
            <a:glow rad="50800">
              <a:srgbClr val="00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2400" kern="0">
              <a:solidFill>
                <a:srgbClr val="000000"/>
              </a:solidFill>
              <a:latin typeface="Arial"/>
              <a:ea typeface=""/>
              <a:cs typeface=""/>
            </a:endParaRPr>
          </a:p>
        </p:txBody>
      </p:sp>
      <p:sp>
        <p:nvSpPr>
          <p:cNvPr id="12" name="Text Box 1029"/>
          <p:cNvSpPr txBox="1">
            <a:spLocks noChangeArrowheads="1"/>
          </p:cNvSpPr>
          <p:nvPr/>
        </p:nvSpPr>
        <p:spPr bwMode="auto">
          <a:xfrm>
            <a:off x="1236967" y="4891267"/>
            <a:ext cx="2225610" cy="400110"/>
          </a:xfrm>
          <a:prstGeom prst="rect">
            <a:avLst/>
          </a:prstGeom>
          <a:noFill/>
          <a:ln w="9525">
            <a:noFill/>
            <a:miter lim="800000"/>
            <a:headEnd/>
            <a:tailEnd/>
          </a:ln>
          <a:effectLst/>
        </p:spPr>
        <p:txBody>
          <a:bodyPr wrap="none">
            <a:spAutoFit/>
          </a:bodyPr>
          <a:lstStyle/>
          <a:p>
            <a:pPr algn="ct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reapers </a:t>
            </a:r>
            <a:r>
              <a:rPr lang="en-US" sz="2000">
                <a:solidFill>
                  <a:srgbClr val="FFFFFF"/>
                </a:solidFill>
                <a:effectLst>
                  <a:glow rad="76200">
                    <a:srgbClr val="000000">
                      <a:alpha val="60000"/>
                    </a:srgbClr>
                  </a:glow>
                </a:effectLst>
                <a:cs typeface="Calibri" pitchFamily="34" charset="0"/>
              </a:rPr>
              <a:t>with sickles</a:t>
            </a:r>
            <a:endParaRPr lang="en-US" sz="2000" dirty="0">
              <a:solidFill>
                <a:srgbClr val="FFFFFF"/>
              </a:solidFill>
              <a:effectLst>
                <a:glow rad="76200">
                  <a:srgbClr val="000000">
                    <a:alpha val="60000"/>
                  </a:srgbClr>
                </a:glow>
              </a:effectLst>
              <a:cs typeface="Calibri" pitchFamily="34" charset="0"/>
            </a:endParaRPr>
          </a:p>
        </p:txBody>
      </p:sp>
      <p:sp>
        <p:nvSpPr>
          <p:cNvPr id="13" name="Text Box 1029"/>
          <p:cNvSpPr txBox="1">
            <a:spLocks noChangeArrowheads="1"/>
          </p:cNvSpPr>
          <p:nvPr/>
        </p:nvSpPr>
        <p:spPr bwMode="auto">
          <a:xfrm>
            <a:off x="4876800" y="2478024"/>
            <a:ext cx="2389630" cy="400110"/>
          </a:xfrm>
          <a:prstGeom prst="rect">
            <a:avLst/>
          </a:prstGeom>
          <a:noFill/>
          <a:ln w="9525">
            <a:noFill/>
            <a:miter lim="800000"/>
            <a:headEnd/>
            <a:tailEnd/>
          </a:ln>
          <a:effectLst/>
        </p:spPr>
        <p:txBody>
          <a:bodyPr wrap="none">
            <a:spAutoFit/>
          </a:bodyPr>
          <a:lstStyle/>
          <a:p>
            <a:pPr algn="ct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canopy roof </a:t>
            </a:r>
            <a:r>
              <a:rPr lang="en-US" sz="2000">
                <a:solidFill>
                  <a:srgbClr val="FFFFFF"/>
                </a:solidFill>
                <a:effectLst>
                  <a:glow rad="76200">
                    <a:srgbClr val="000000">
                      <a:alpha val="60000"/>
                    </a:srgbClr>
                  </a:glow>
                </a:effectLst>
                <a:cs typeface="Calibri" pitchFamily="34" charset="0"/>
              </a:rPr>
              <a:t>and pole</a:t>
            </a:r>
            <a:endParaRPr lang="en-US" sz="2000" dirty="0">
              <a:solidFill>
                <a:srgbClr val="FFFFFF"/>
              </a:solidFill>
              <a:effectLst>
                <a:glow rad="76200">
                  <a:srgbClr val="000000">
                    <a:alpha val="60000"/>
                  </a:srgbClr>
                </a:glow>
              </a:effectLst>
              <a:cs typeface="Calibri" pitchFamily="34" charset="0"/>
            </a:endParaRPr>
          </a:p>
        </p:txBody>
      </p:sp>
      <p:sp>
        <p:nvSpPr>
          <p:cNvPr id="14" name="Line 9"/>
          <p:cNvSpPr>
            <a:spLocks noChangeShapeType="1"/>
          </p:cNvSpPr>
          <p:nvPr/>
        </p:nvSpPr>
        <p:spPr bwMode="auto">
          <a:xfrm>
            <a:off x="5943600" y="2878134"/>
            <a:ext cx="521518" cy="670815"/>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dirty="0">
              <a:ln>
                <a:noFill/>
              </a:ln>
              <a:solidFill>
                <a:srgbClr val="000000"/>
              </a:solidFill>
              <a:effectLst/>
              <a:uLnTx/>
              <a:uFillTx/>
              <a:latin typeface="Arial"/>
              <a:ea typeface=""/>
              <a:cs typeface=""/>
            </a:endParaRPr>
          </a:p>
        </p:txBody>
      </p:sp>
      <p:sp>
        <p:nvSpPr>
          <p:cNvPr id="15" name="Line 9"/>
          <p:cNvSpPr>
            <a:spLocks noChangeShapeType="1"/>
          </p:cNvSpPr>
          <p:nvPr/>
        </p:nvSpPr>
        <p:spPr bwMode="auto">
          <a:xfrm>
            <a:off x="5943600" y="2878134"/>
            <a:ext cx="521518" cy="288932"/>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dirty="0">
              <a:ln>
                <a:noFill/>
              </a:ln>
              <a:solidFill>
                <a:srgbClr val="000000"/>
              </a:solidFill>
              <a:effectLst/>
              <a:uLnTx/>
              <a:uFillTx/>
              <a:latin typeface="Arial"/>
              <a:ea typeface=""/>
              <a:cs typeface=""/>
            </a:endParaRPr>
          </a:p>
        </p:txBody>
      </p:sp>
    </p:spTree>
    <p:extLst>
      <p:ext uri="{BB962C8B-B14F-4D97-AF65-F5344CB8AC3E}">
        <p14:creationId xmlns:p14="http://schemas.microsoft.com/office/powerpoint/2010/main" val="171378184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A2F55A7-86CD-4E92-9885-AF2794FDDFA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83464"/>
            <a:ext cx="9144000" cy="6291072"/>
          </a:xfrm>
          <a:prstGeom prst="rect">
            <a:avLst/>
          </a:prstGeom>
        </p:spPr>
      </p:pic>
      <p:sp>
        <p:nvSpPr>
          <p:cNvPr id="2" name="Text Placeholder 1">
            <a:extLst>
              <a:ext uri="{FF2B5EF4-FFF2-40B4-BE49-F238E27FC236}">
                <a16:creationId xmlns:a16="http://schemas.microsoft.com/office/drawing/2014/main" id="{066507C1-7B20-4313-988F-C9DE30834720}"/>
              </a:ext>
            </a:extLst>
          </p:cNvPr>
          <p:cNvSpPr>
            <a:spLocks noGrp="1"/>
          </p:cNvSpPr>
          <p:nvPr>
            <p:ph type="body" sz="quarter" idx="10"/>
          </p:nvPr>
        </p:nvSpPr>
        <p:spPr/>
        <p:txBody>
          <a:bodyPr/>
          <a:lstStyle/>
          <a:p>
            <a:r>
              <a:rPr lang="en-US" dirty="0"/>
              <a:t>Iron I jars from a tomb in Dothan</a:t>
            </a:r>
          </a:p>
        </p:txBody>
      </p:sp>
      <p:sp>
        <p:nvSpPr>
          <p:cNvPr id="3" name="Text Placeholder 2">
            <a:extLst>
              <a:ext uri="{FF2B5EF4-FFF2-40B4-BE49-F238E27FC236}">
                <a16:creationId xmlns:a16="http://schemas.microsoft.com/office/drawing/2014/main" id="{2EA7E349-CC47-4D67-9AD9-A538DFDB1A06}"/>
              </a:ext>
            </a:extLst>
          </p:cNvPr>
          <p:cNvSpPr>
            <a:spLocks noGrp="1"/>
          </p:cNvSpPr>
          <p:nvPr>
            <p:ph type="body" sz="quarter" idx="12"/>
          </p:nvPr>
        </p:nvSpPr>
        <p:spPr/>
        <p:txBody>
          <a:bodyPr/>
          <a:lstStyle/>
          <a:p>
            <a:r>
              <a:rPr lang="en-US" dirty="0"/>
              <a:t>2:9</a:t>
            </a:r>
          </a:p>
        </p:txBody>
      </p:sp>
      <p:sp>
        <p:nvSpPr>
          <p:cNvPr id="4" name="Title 3">
            <a:extLst>
              <a:ext uri="{FF2B5EF4-FFF2-40B4-BE49-F238E27FC236}">
                <a16:creationId xmlns:a16="http://schemas.microsoft.com/office/drawing/2014/main" id="{C14A08FB-C8F6-4DFB-BEC5-85E01157FD59}"/>
              </a:ext>
            </a:extLst>
          </p:cNvPr>
          <p:cNvSpPr>
            <a:spLocks noGrp="1"/>
          </p:cNvSpPr>
          <p:nvPr>
            <p:ph type="title"/>
          </p:nvPr>
        </p:nvSpPr>
        <p:spPr/>
        <p:txBody>
          <a:bodyPr/>
          <a:lstStyle/>
          <a:p>
            <a:r>
              <a:rPr lang="en-US" dirty="0"/>
              <a:t>When you are thirsty, go to the pitchers and drink from what the young men have drawn</a:t>
            </a:r>
          </a:p>
        </p:txBody>
      </p:sp>
    </p:spTree>
    <p:extLst>
      <p:ext uri="{BB962C8B-B14F-4D97-AF65-F5344CB8AC3E}">
        <p14:creationId xmlns:p14="http://schemas.microsoft.com/office/powerpoint/2010/main" val="394840498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close up of a box&#10;&#10;Description generated with high confidence">
            <a:extLst>
              <a:ext uri="{FF2B5EF4-FFF2-40B4-BE49-F238E27FC236}">
                <a16:creationId xmlns:a16="http://schemas.microsoft.com/office/drawing/2014/main" id="{9A451F14-299E-44C6-8C91-1A910A45DD1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193292"/>
            <a:ext cx="9144000" cy="4471416"/>
          </a:xfrm>
          <a:prstGeom prst="rect">
            <a:avLst/>
          </a:prstGeom>
        </p:spPr>
      </p:pic>
      <p:sp>
        <p:nvSpPr>
          <p:cNvPr id="2" name="Text Placeholder 1"/>
          <p:cNvSpPr>
            <a:spLocks noGrp="1"/>
          </p:cNvSpPr>
          <p:nvPr>
            <p:ph type="body" sz="quarter" idx="10"/>
          </p:nvPr>
        </p:nvSpPr>
        <p:spPr/>
        <p:txBody>
          <a:bodyPr/>
          <a:lstStyle/>
          <a:p>
            <a:r>
              <a:rPr lang="en-US" dirty="0"/>
              <a:t>Bowing courtiers kiss ground behind Nefertiti, reign of Akhenaten, from Tell el-Amarna</a:t>
            </a:r>
          </a:p>
        </p:txBody>
      </p:sp>
      <p:sp>
        <p:nvSpPr>
          <p:cNvPr id="3" name="Text Placeholder 2"/>
          <p:cNvSpPr>
            <a:spLocks noGrp="1"/>
          </p:cNvSpPr>
          <p:nvPr>
            <p:ph type="body" sz="quarter" idx="12"/>
          </p:nvPr>
        </p:nvSpPr>
        <p:spPr/>
        <p:txBody>
          <a:bodyPr/>
          <a:lstStyle/>
          <a:p>
            <a:r>
              <a:rPr lang="en-US" dirty="0"/>
              <a:t>2:10</a:t>
            </a:r>
          </a:p>
        </p:txBody>
      </p:sp>
      <p:sp>
        <p:nvSpPr>
          <p:cNvPr id="4" name="Title 3"/>
          <p:cNvSpPr>
            <a:spLocks noGrp="1"/>
          </p:cNvSpPr>
          <p:nvPr>
            <p:ph type="title"/>
          </p:nvPr>
        </p:nvSpPr>
        <p:spPr/>
        <p:txBody>
          <a:bodyPr/>
          <a:lstStyle/>
          <a:p>
            <a:r>
              <a:rPr lang="en-US" dirty="0"/>
              <a:t>Then she fell on her face, bowing to the ground</a:t>
            </a:r>
          </a:p>
        </p:txBody>
      </p:sp>
    </p:spTree>
    <p:extLst>
      <p:ext uri="{BB962C8B-B14F-4D97-AF65-F5344CB8AC3E}">
        <p14:creationId xmlns:p14="http://schemas.microsoft.com/office/powerpoint/2010/main" val="355453627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PLBL\HVHL - the 1900s\06 Traditional Life and Customs\Ruth Story\Ruth 2,10, Why have I found such favor in your eyes, mat1017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12506"/>
            <a:ext cx="9144741" cy="6032989"/>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“Ruth” and “Boaz” conversing in reenactment of the story</a:t>
            </a:r>
          </a:p>
        </p:txBody>
      </p:sp>
      <p:sp>
        <p:nvSpPr>
          <p:cNvPr id="4" name="Text Placeholder 3"/>
          <p:cNvSpPr>
            <a:spLocks noGrp="1"/>
          </p:cNvSpPr>
          <p:nvPr>
            <p:ph type="body" sz="quarter" idx="12"/>
          </p:nvPr>
        </p:nvSpPr>
        <p:spPr/>
        <p:txBody>
          <a:bodyPr/>
          <a:lstStyle/>
          <a:p>
            <a:r>
              <a:rPr lang="en-US" dirty="0"/>
              <a:t>2:10</a:t>
            </a:r>
          </a:p>
        </p:txBody>
      </p:sp>
      <p:sp>
        <p:nvSpPr>
          <p:cNvPr id="2" name="Title 1"/>
          <p:cNvSpPr>
            <a:spLocks noGrp="1"/>
          </p:cNvSpPr>
          <p:nvPr>
            <p:ph type="title"/>
          </p:nvPr>
        </p:nvSpPr>
        <p:spPr/>
        <p:txBody>
          <a:bodyPr/>
          <a:lstStyle/>
          <a:p>
            <a:r>
              <a:rPr lang="en-US" dirty="0"/>
              <a:t>She said to him, “Why have I found favor in your eyes . . . since I am a foreigner?”</a:t>
            </a:r>
          </a:p>
        </p:txBody>
      </p:sp>
    </p:spTree>
    <p:extLst>
      <p:ext uri="{BB962C8B-B14F-4D97-AF65-F5344CB8AC3E}">
        <p14:creationId xmlns:p14="http://schemas.microsoft.com/office/powerpoint/2010/main" val="181730940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Sunset over a Bedouin camp in Moab</a:t>
            </a:r>
          </a:p>
        </p:txBody>
      </p:sp>
      <p:sp>
        <p:nvSpPr>
          <p:cNvPr id="3" name="Text Placeholder 2"/>
          <p:cNvSpPr>
            <a:spLocks noGrp="1"/>
          </p:cNvSpPr>
          <p:nvPr>
            <p:ph type="body" sz="quarter" idx="12"/>
          </p:nvPr>
        </p:nvSpPr>
        <p:spPr/>
        <p:txBody>
          <a:bodyPr/>
          <a:lstStyle/>
          <a:p>
            <a:r>
              <a:rPr lang="en-US" dirty="0"/>
              <a:t>2:11</a:t>
            </a:r>
          </a:p>
        </p:txBody>
      </p:sp>
      <p:sp>
        <p:nvSpPr>
          <p:cNvPr id="4" name="Title 3"/>
          <p:cNvSpPr>
            <a:spLocks noGrp="1"/>
          </p:cNvSpPr>
          <p:nvPr>
            <p:ph type="title"/>
          </p:nvPr>
        </p:nvSpPr>
        <p:spPr/>
        <p:txBody>
          <a:bodyPr/>
          <a:lstStyle/>
          <a:p>
            <a:r>
              <a:rPr lang="en-US" dirty="0"/>
              <a:t>You left your father and your mother and the land of your birth</a:t>
            </a:r>
          </a:p>
        </p:txBody>
      </p:sp>
    </p:spTree>
    <p:extLst>
      <p:ext uri="{BB962C8B-B14F-4D97-AF65-F5344CB8AC3E}">
        <p14:creationId xmlns:p14="http://schemas.microsoft.com/office/powerpoint/2010/main" val="286907469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herd of cattle walking across a dry grass field&#10;&#10;Description generated with high confidence">
            <a:extLst>
              <a:ext uri="{FF2B5EF4-FFF2-40B4-BE49-F238E27FC236}">
                <a16:creationId xmlns:a16="http://schemas.microsoft.com/office/drawing/2014/main" id="{3A86D309-82B1-4CCB-8F12-BD4F9EF690C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
        <p:nvSpPr>
          <p:cNvPr id="2" name="Text Placeholder 1">
            <a:extLst>
              <a:ext uri="{FF2B5EF4-FFF2-40B4-BE49-F238E27FC236}">
                <a16:creationId xmlns:a16="http://schemas.microsoft.com/office/drawing/2014/main" id="{D314F334-0835-4689-B97C-C929EBD25AC7}"/>
              </a:ext>
            </a:extLst>
          </p:cNvPr>
          <p:cNvSpPr>
            <a:spLocks noGrp="1"/>
          </p:cNvSpPr>
          <p:nvPr>
            <p:ph type="body" sz="quarter" idx="10"/>
          </p:nvPr>
        </p:nvSpPr>
        <p:spPr/>
        <p:txBody>
          <a:bodyPr/>
          <a:lstStyle/>
          <a:p>
            <a:r>
              <a:rPr lang="en-US" dirty="0"/>
              <a:t>Donkey and flock near Bedouin tents at </a:t>
            </a:r>
            <a:r>
              <a:rPr lang="en-US" dirty="0" err="1"/>
              <a:t>Balu</a:t>
            </a:r>
            <a:r>
              <a:rPr lang="en-US" dirty="0"/>
              <a:t> in the land of Moab</a:t>
            </a:r>
          </a:p>
        </p:txBody>
      </p:sp>
      <p:sp>
        <p:nvSpPr>
          <p:cNvPr id="3" name="Text Placeholder 2">
            <a:extLst>
              <a:ext uri="{FF2B5EF4-FFF2-40B4-BE49-F238E27FC236}">
                <a16:creationId xmlns:a16="http://schemas.microsoft.com/office/drawing/2014/main" id="{ED6AE511-994A-40FA-8427-9B26EB072A36}"/>
              </a:ext>
            </a:extLst>
          </p:cNvPr>
          <p:cNvSpPr>
            <a:spLocks noGrp="1"/>
          </p:cNvSpPr>
          <p:nvPr>
            <p:ph type="body" sz="quarter" idx="12"/>
          </p:nvPr>
        </p:nvSpPr>
        <p:spPr/>
        <p:txBody>
          <a:bodyPr/>
          <a:lstStyle/>
          <a:p>
            <a:r>
              <a:rPr lang="en-US" dirty="0"/>
              <a:t>2:11</a:t>
            </a:r>
          </a:p>
        </p:txBody>
      </p:sp>
      <p:sp>
        <p:nvSpPr>
          <p:cNvPr id="4" name="Title 3">
            <a:extLst>
              <a:ext uri="{FF2B5EF4-FFF2-40B4-BE49-F238E27FC236}">
                <a16:creationId xmlns:a16="http://schemas.microsoft.com/office/drawing/2014/main" id="{7F1D6714-0B54-4BD4-91D5-537556AAE2DC}"/>
              </a:ext>
            </a:extLst>
          </p:cNvPr>
          <p:cNvSpPr>
            <a:spLocks noGrp="1"/>
          </p:cNvSpPr>
          <p:nvPr>
            <p:ph type="title"/>
          </p:nvPr>
        </p:nvSpPr>
        <p:spPr/>
        <p:txBody>
          <a:bodyPr/>
          <a:lstStyle/>
          <a:p>
            <a:r>
              <a:rPr lang="en-US" dirty="0"/>
              <a:t>You left your father and your mother and the land of your birth</a:t>
            </a:r>
          </a:p>
        </p:txBody>
      </p:sp>
    </p:spTree>
    <p:extLst>
      <p:ext uri="{BB962C8B-B14F-4D97-AF65-F5344CB8AC3E}">
        <p14:creationId xmlns:p14="http://schemas.microsoft.com/office/powerpoint/2010/main" val="278291289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777CBE3-5A25-4D6B-A161-D4C08F1606DB}"/>
              </a:ext>
            </a:extLst>
          </p:cNvPr>
          <p:cNvSpPr>
            <a:spLocks noGrp="1"/>
          </p:cNvSpPr>
          <p:nvPr>
            <p:ph type="body" sz="quarter" idx="10"/>
          </p:nvPr>
        </p:nvSpPr>
        <p:spPr/>
        <p:txBody>
          <a:bodyPr/>
          <a:lstStyle/>
          <a:p>
            <a:r>
              <a:rPr lang="en-US" dirty="0"/>
              <a:t>“Tent of Ruth” in Medeba</a:t>
            </a:r>
          </a:p>
        </p:txBody>
      </p:sp>
      <p:sp>
        <p:nvSpPr>
          <p:cNvPr id="3" name="Text Placeholder 2">
            <a:extLst>
              <a:ext uri="{FF2B5EF4-FFF2-40B4-BE49-F238E27FC236}">
                <a16:creationId xmlns:a16="http://schemas.microsoft.com/office/drawing/2014/main" id="{34B61555-8B08-4928-AF75-B930DD530010}"/>
              </a:ext>
            </a:extLst>
          </p:cNvPr>
          <p:cNvSpPr>
            <a:spLocks noGrp="1"/>
          </p:cNvSpPr>
          <p:nvPr>
            <p:ph type="body" sz="quarter" idx="12"/>
          </p:nvPr>
        </p:nvSpPr>
        <p:spPr/>
        <p:txBody>
          <a:bodyPr/>
          <a:lstStyle/>
          <a:p>
            <a:r>
              <a:rPr lang="en-US" dirty="0"/>
              <a:t>2:11</a:t>
            </a:r>
          </a:p>
        </p:txBody>
      </p:sp>
      <p:sp>
        <p:nvSpPr>
          <p:cNvPr id="4" name="Title 3">
            <a:extLst>
              <a:ext uri="{FF2B5EF4-FFF2-40B4-BE49-F238E27FC236}">
                <a16:creationId xmlns:a16="http://schemas.microsoft.com/office/drawing/2014/main" id="{FA4114DB-9AD6-4174-A1EF-7E6D81ED0827}"/>
              </a:ext>
            </a:extLst>
          </p:cNvPr>
          <p:cNvSpPr>
            <a:spLocks noGrp="1"/>
          </p:cNvSpPr>
          <p:nvPr>
            <p:ph type="title"/>
          </p:nvPr>
        </p:nvSpPr>
        <p:spPr/>
        <p:txBody>
          <a:bodyPr/>
          <a:lstStyle/>
          <a:p>
            <a:r>
              <a:rPr lang="en-US" dirty="0"/>
              <a:t>You left your father and your mother and the land of your birth</a:t>
            </a:r>
          </a:p>
        </p:txBody>
      </p:sp>
      <p:pic>
        <p:nvPicPr>
          <p:cNvPr id="6" name="Picture 5">
            <a:extLst>
              <a:ext uri="{FF2B5EF4-FFF2-40B4-BE49-F238E27FC236}">
                <a16:creationId xmlns:a16="http://schemas.microsoft.com/office/drawing/2014/main" id="{DEACF1CF-A277-4866-AFDA-AA0CECB5778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02336"/>
            <a:ext cx="9144000" cy="6053328"/>
          </a:xfrm>
          <a:prstGeom prst="rect">
            <a:avLst/>
          </a:prstGeom>
        </p:spPr>
      </p:pic>
    </p:spTree>
    <p:extLst>
      <p:ext uri="{BB962C8B-B14F-4D97-AF65-F5344CB8AC3E}">
        <p14:creationId xmlns:p14="http://schemas.microsoft.com/office/powerpoint/2010/main" val="1624989193"/>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picture containing floor&#10;&#10;Description generated with high confidence">
            <a:extLst>
              <a:ext uri="{FF2B5EF4-FFF2-40B4-BE49-F238E27FC236}">
                <a16:creationId xmlns:a16="http://schemas.microsoft.com/office/drawing/2014/main" id="{D371C486-CD71-4C18-A9B8-4B77FC75D7D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78892"/>
            <a:ext cx="9144000" cy="6300216"/>
          </a:xfrm>
          <a:prstGeom prst="rect">
            <a:avLst/>
          </a:prstGeom>
        </p:spPr>
      </p:pic>
      <p:sp>
        <p:nvSpPr>
          <p:cNvPr id="2" name="Text Placeholder 1"/>
          <p:cNvSpPr>
            <a:spLocks noGrp="1"/>
          </p:cNvSpPr>
          <p:nvPr>
            <p:ph type="body" sz="quarter" idx="10"/>
          </p:nvPr>
        </p:nvSpPr>
        <p:spPr/>
        <p:txBody>
          <a:bodyPr/>
          <a:lstStyle/>
          <a:p>
            <a:r>
              <a:rPr lang="en-US" dirty="0"/>
              <a:t>Goose with goslings under wings, terracotta, from Macedonia, circa 500–450 BC</a:t>
            </a:r>
          </a:p>
        </p:txBody>
      </p:sp>
      <p:sp>
        <p:nvSpPr>
          <p:cNvPr id="3" name="Text Placeholder 2"/>
          <p:cNvSpPr>
            <a:spLocks noGrp="1"/>
          </p:cNvSpPr>
          <p:nvPr>
            <p:ph type="body" sz="quarter" idx="12"/>
          </p:nvPr>
        </p:nvSpPr>
        <p:spPr/>
        <p:txBody>
          <a:bodyPr/>
          <a:lstStyle/>
          <a:p>
            <a:r>
              <a:rPr lang="en-US"/>
              <a:t>2:12</a:t>
            </a:r>
            <a:endParaRPr lang="en-US" dirty="0"/>
          </a:p>
        </p:txBody>
      </p:sp>
      <p:sp>
        <p:nvSpPr>
          <p:cNvPr id="4" name="Title 3"/>
          <p:cNvSpPr>
            <a:spLocks noGrp="1"/>
          </p:cNvSpPr>
          <p:nvPr>
            <p:ph type="title"/>
          </p:nvPr>
        </p:nvSpPr>
        <p:spPr/>
        <p:txBody>
          <a:bodyPr/>
          <a:lstStyle/>
          <a:p>
            <a:r>
              <a:rPr lang="en-US" dirty="0"/>
              <a:t>May Yahweh reward your work . . . under whose wings you have come to take refuge</a:t>
            </a:r>
          </a:p>
        </p:txBody>
      </p:sp>
    </p:spTree>
    <p:extLst>
      <p:ext uri="{BB962C8B-B14F-4D97-AF65-F5344CB8AC3E}">
        <p14:creationId xmlns:p14="http://schemas.microsoft.com/office/powerpoint/2010/main" val="30644109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C153BB23-7F17-4D47-9895-FB46AA141AC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80160"/>
            <a:ext cx="9144000" cy="4297680"/>
          </a:xfrm>
          <a:prstGeom prst="rect">
            <a:avLst/>
          </a:prstGeom>
        </p:spPr>
      </p:pic>
      <p:sp>
        <p:nvSpPr>
          <p:cNvPr id="3" name="Text Placeholder 2"/>
          <p:cNvSpPr>
            <a:spLocks noGrp="1"/>
          </p:cNvSpPr>
          <p:nvPr>
            <p:ph type="body" sz="quarter" idx="10"/>
          </p:nvPr>
        </p:nvSpPr>
        <p:spPr/>
        <p:txBody>
          <a:bodyPr/>
          <a:lstStyle/>
          <a:p>
            <a:r>
              <a:rPr lang="en-US" dirty="0"/>
              <a:t>Ripe barley depicted on a relief from Tell el-Amarna, reign of Akhenaten, 18th dynasty</a:t>
            </a:r>
          </a:p>
        </p:txBody>
      </p:sp>
      <p:sp>
        <p:nvSpPr>
          <p:cNvPr id="4" name="Text Placeholder 3"/>
          <p:cNvSpPr>
            <a:spLocks noGrp="1"/>
          </p:cNvSpPr>
          <p:nvPr>
            <p:ph type="body" sz="quarter" idx="12"/>
          </p:nvPr>
        </p:nvSpPr>
        <p:spPr/>
        <p:txBody>
          <a:bodyPr/>
          <a:lstStyle/>
          <a:p>
            <a:r>
              <a:rPr lang="en-US" dirty="0"/>
              <a:t>2:2</a:t>
            </a:r>
          </a:p>
        </p:txBody>
      </p:sp>
      <p:sp>
        <p:nvSpPr>
          <p:cNvPr id="2" name="Title 1"/>
          <p:cNvSpPr>
            <a:spLocks noGrp="1"/>
          </p:cNvSpPr>
          <p:nvPr>
            <p:ph type="title"/>
          </p:nvPr>
        </p:nvSpPr>
        <p:spPr/>
        <p:txBody>
          <a:bodyPr/>
          <a:lstStyle/>
          <a:p>
            <a:r>
              <a:rPr lang="en-US" dirty="0"/>
              <a:t>Ruth . . . said to Naomi, “Let me now go to the field and glean among the ears of grain”</a:t>
            </a:r>
          </a:p>
        </p:txBody>
      </p:sp>
    </p:spTree>
    <p:extLst>
      <p:ext uri="{BB962C8B-B14F-4D97-AF65-F5344CB8AC3E}">
        <p14:creationId xmlns:p14="http://schemas.microsoft.com/office/powerpoint/2010/main" val="371795576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picture containing sitting, building&#10;&#10;Description generated with high confidence">
            <a:extLst>
              <a:ext uri="{FF2B5EF4-FFF2-40B4-BE49-F238E27FC236}">
                <a16:creationId xmlns:a16="http://schemas.microsoft.com/office/drawing/2014/main" id="{49D196D4-7B81-46A4-B6F9-B8FCE97CBB2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16761" y="0"/>
            <a:ext cx="6110478" cy="6858000"/>
          </a:xfrm>
          <a:prstGeom prst="rect">
            <a:avLst/>
          </a:prstGeom>
        </p:spPr>
      </p:pic>
      <p:sp>
        <p:nvSpPr>
          <p:cNvPr id="2" name="Text Placeholder 1"/>
          <p:cNvSpPr>
            <a:spLocks noGrp="1"/>
          </p:cNvSpPr>
          <p:nvPr>
            <p:ph type="body" sz="quarter" idx="10"/>
          </p:nvPr>
        </p:nvSpPr>
        <p:spPr/>
        <p:txBody>
          <a:bodyPr/>
          <a:lstStyle/>
          <a:p>
            <a:r>
              <a:rPr lang="en-US" dirty="0"/>
              <a:t>Panel depicting winged goddess protecting king, from Abusir, 26th–30th dynasties</a:t>
            </a:r>
          </a:p>
        </p:txBody>
      </p:sp>
      <p:sp>
        <p:nvSpPr>
          <p:cNvPr id="3" name="Text Placeholder 2"/>
          <p:cNvSpPr>
            <a:spLocks noGrp="1"/>
          </p:cNvSpPr>
          <p:nvPr>
            <p:ph type="body" sz="quarter" idx="12"/>
          </p:nvPr>
        </p:nvSpPr>
        <p:spPr/>
        <p:txBody>
          <a:bodyPr/>
          <a:lstStyle/>
          <a:p>
            <a:r>
              <a:rPr lang="en-US"/>
              <a:t>2:12</a:t>
            </a:r>
            <a:endParaRPr lang="en-US" dirty="0"/>
          </a:p>
        </p:txBody>
      </p:sp>
      <p:sp>
        <p:nvSpPr>
          <p:cNvPr id="4" name="Title 3"/>
          <p:cNvSpPr>
            <a:spLocks noGrp="1"/>
          </p:cNvSpPr>
          <p:nvPr>
            <p:ph type="title"/>
          </p:nvPr>
        </p:nvSpPr>
        <p:spPr/>
        <p:txBody>
          <a:bodyPr/>
          <a:lstStyle/>
          <a:p>
            <a:r>
              <a:rPr lang="en-US" dirty="0"/>
              <a:t>May Yahweh reward your work . . . under whose wings you have come to take refuge</a:t>
            </a:r>
          </a:p>
        </p:txBody>
      </p:sp>
    </p:spTree>
    <p:extLst>
      <p:ext uri="{BB962C8B-B14F-4D97-AF65-F5344CB8AC3E}">
        <p14:creationId xmlns:p14="http://schemas.microsoft.com/office/powerpoint/2010/main" val="47943253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148DF0AA-B4D2-4B1E-BF4F-940C54AD679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04800"/>
            <a:ext cx="9144000" cy="6420127"/>
          </a:xfrm>
          <a:prstGeom prst="rect">
            <a:avLst/>
          </a:prstGeom>
        </p:spPr>
      </p:pic>
      <p:sp>
        <p:nvSpPr>
          <p:cNvPr id="2" name="Text Placeholder 1">
            <a:extLst>
              <a:ext uri="{FF2B5EF4-FFF2-40B4-BE49-F238E27FC236}">
                <a16:creationId xmlns:a16="http://schemas.microsoft.com/office/drawing/2014/main" id="{4EC716B9-05E7-4CBE-BDAC-9DE0FAFCDF9D}"/>
              </a:ext>
            </a:extLst>
          </p:cNvPr>
          <p:cNvSpPr>
            <a:spLocks noGrp="1"/>
          </p:cNvSpPr>
          <p:nvPr>
            <p:ph type="body" sz="quarter" idx="10"/>
          </p:nvPr>
        </p:nvSpPr>
        <p:spPr/>
        <p:txBody>
          <a:bodyPr/>
          <a:lstStyle/>
          <a:p>
            <a:r>
              <a:rPr lang="en-US" dirty="0"/>
              <a:t>Stela with cartouche of Amenhotep II(?), from Egypt</a:t>
            </a:r>
          </a:p>
        </p:txBody>
      </p:sp>
      <p:sp>
        <p:nvSpPr>
          <p:cNvPr id="3" name="Text Placeholder 2">
            <a:extLst>
              <a:ext uri="{FF2B5EF4-FFF2-40B4-BE49-F238E27FC236}">
                <a16:creationId xmlns:a16="http://schemas.microsoft.com/office/drawing/2014/main" id="{F8480ADE-3C58-4969-9385-34FB7C0B41F1}"/>
              </a:ext>
            </a:extLst>
          </p:cNvPr>
          <p:cNvSpPr>
            <a:spLocks noGrp="1"/>
          </p:cNvSpPr>
          <p:nvPr>
            <p:ph type="body" sz="quarter" idx="12"/>
          </p:nvPr>
        </p:nvSpPr>
        <p:spPr/>
        <p:txBody>
          <a:bodyPr/>
          <a:lstStyle/>
          <a:p>
            <a:r>
              <a:rPr lang="en-US" dirty="0"/>
              <a:t>2:12</a:t>
            </a:r>
          </a:p>
        </p:txBody>
      </p:sp>
      <p:sp>
        <p:nvSpPr>
          <p:cNvPr id="4" name="Title 3">
            <a:extLst>
              <a:ext uri="{FF2B5EF4-FFF2-40B4-BE49-F238E27FC236}">
                <a16:creationId xmlns:a16="http://schemas.microsoft.com/office/drawing/2014/main" id="{114B835C-1C21-49FE-A72E-4FDC3CF85C07}"/>
              </a:ext>
            </a:extLst>
          </p:cNvPr>
          <p:cNvSpPr>
            <a:spLocks noGrp="1"/>
          </p:cNvSpPr>
          <p:nvPr>
            <p:ph type="title"/>
          </p:nvPr>
        </p:nvSpPr>
        <p:spPr/>
        <p:txBody>
          <a:bodyPr/>
          <a:lstStyle/>
          <a:p>
            <a:r>
              <a:rPr lang="en-US" dirty="0"/>
              <a:t>May Yahweh reward your work . . . under whose wings you have come to take refuge</a:t>
            </a:r>
          </a:p>
        </p:txBody>
      </p:sp>
    </p:spTree>
    <p:extLst>
      <p:ext uri="{BB962C8B-B14F-4D97-AF65-F5344CB8AC3E}">
        <p14:creationId xmlns:p14="http://schemas.microsoft.com/office/powerpoint/2010/main" val="138937780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C:\PLBL\HVHL - the 1900s\06 Traditional Life and Customs\Ruth Story\Ruth 2,14, At mealtime Boaz said, Come, have some bread, mat10148.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741" cy="6407667"/>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Meal eaten in a field, from a reenactment of the story of Ruth</a:t>
            </a:r>
          </a:p>
        </p:txBody>
      </p:sp>
      <p:sp>
        <p:nvSpPr>
          <p:cNvPr id="4" name="Text Placeholder 3"/>
          <p:cNvSpPr>
            <a:spLocks noGrp="1"/>
          </p:cNvSpPr>
          <p:nvPr>
            <p:ph type="body" sz="quarter" idx="12"/>
          </p:nvPr>
        </p:nvSpPr>
        <p:spPr/>
        <p:txBody>
          <a:bodyPr/>
          <a:lstStyle/>
          <a:p>
            <a:r>
              <a:rPr lang="en-US" dirty="0"/>
              <a:t>2:14</a:t>
            </a:r>
          </a:p>
        </p:txBody>
      </p:sp>
      <p:sp>
        <p:nvSpPr>
          <p:cNvPr id="2" name="Title 1"/>
          <p:cNvSpPr>
            <a:spLocks noGrp="1"/>
          </p:cNvSpPr>
          <p:nvPr>
            <p:ph type="title"/>
          </p:nvPr>
        </p:nvSpPr>
        <p:spPr/>
        <p:txBody>
          <a:bodyPr/>
          <a:lstStyle/>
          <a:p>
            <a:r>
              <a:rPr lang="en-US" dirty="0"/>
              <a:t>At mealtime Boaz said to her, “Come here, that you may eat of the bread”</a:t>
            </a:r>
          </a:p>
        </p:txBody>
      </p:sp>
    </p:spTree>
    <p:extLst>
      <p:ext uri="{BB962C8B-B14F-4D97-AF65-F5344CB8AC3E}">
        <p14:creationId xmlns:p14="http://schemas.microsoft.com/office/powerpoint/2010/main" val="2983838926"/>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PLBL\HVHL - the 1900s\06 Traditional Life and Customs\Agricultural Life, Grain Harvest\Reapers' repast, mat05397.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28676" y="169277"/>
            <a:ext cx="4486648" cy="6519446"/>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Reapers eating in a field</a:t>
            </a:r>
          </a:p>
        </p:txBody>
      </p:sp>
      <p:sp>
        <p:nvSpPr>
          <p:cNvPr id="4" name="Text Placeholder 3"/>
          <p:cNvSpPr>
            <a:spLocks noGrp="1"/>
          </p:cNvSpPr>
          <p:nvPr>
            <p:ph type="body" sz="quarter" idx="12"/>
          </p:nvPr>
        </p:nvSpPr>
        <p:spPr/>
        <p:txBody>
          <a:bodyPr/>
          <a:lstStyle/>
          <a:p>
            <a:r>
              <a:rPr lang="en-US" dirty="0"/>
              <a:t>2:14</a:t>
            </a:r>
          </a:p>
        </p:txBody>
      </p:sp>
      <p:sp>
        <p:nvSpPr>
          <p:cNvPr id="2" name="Title 1"/>
          <p:cNvSpPr>
            <a:spLocks noGrp="1"/>
          </p:cNvSpPr>
          <p:nvPr>
            <p:ph type="title"/>
          </p:nvPr>
        </p:nvSpPr>
        <p:spPr/>
        <p:txBody>
          <a:bodyPr/>
          <a:lstStyle/>
          <a:p>
            <a:r>
              <a:rPr lang="en-US" dirty="0"/>
              <a:t>At mealtime Boaz said to her, “Come here, that you may eat of the bread”</a:t>
            </a:r>
          </a:p>
        </p:txBody>
      </p:sp>
    </p:spTree>
    <p:extLst>
      <p:ext uri="{BB962C8B-B14F-4D97-AF65-F5344CB8AC3E}">
        <p14:creationId xmlns:p14="http://schemas.microsoft.com/office/powerpoint/2010/main" val="198540663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2AC6E7B-05D2-4C37-AE3F-619A6FAE63D7}"/>
              </a:ext>
            </a:extLst>
          </p:cNvPr>
          <p:cNvSpPr>
            <a:spLocks noGrp="1"/>
          </p:cNvSpPr>
          <p:nvPr>
            <p:ph type="body" sz="quarter" idx="10"/>
          </p:nvPr>
        </p:nvSpPr>
        <p:spPr/>
        <p:txBody>
          <a:bodyPr/>
          <a:lstStyle/>
          <a:p>
            <a:r>
              <a:rPr lang="en-US" dirty="0"/>
              <a:t>Bread for sale near the Damascus Gate in Jerusalem</a:t>
            </a:r>
          </a:p>
        </p:txBody>
      </p:sp>
      <p:sp>
        <p:nvSpPr>
          <p:cNvPr id="3" name="Text Placeholder 2">
            <a:extLst>
              <a:ext uri="{FF2B5EF4-FFF2-40B4-BE49-F238E27FC236}">
                <a16:creationId xmlns:a16="http://schemas.microsoft.com/office/drawing/2014/main" id="{9F397015-66B5-4AC5-83FF-243C82A4A184}"/>
              </a:ext>
            </a:extLst>
          </p:cNvPr>
          <p:cNvSpPr>
            <a:spLocks noGrp="1"/>
          </p:cNvSpPr>
          <p:nvPr>
            <p:ph type="body" sz="quarter" idx="12"/>
          </p:nvPr>
        </p:nvSpPr>
        <p:spPr/>
        <p:txBody>
          <a:bodyPr/>
          <a:lstStyle/>
          <a:p>
            <a:r>
              <a:rPr lang="en-US" dirty="0"/>
              <a:t>2:14</a:t>
            </a:r>
          </a:p>
        </p:txBody>
      </p:sp>
      <p:sp>
        <p:nvSpPr>
          <p:cNvPr id="4" name="Title 3">
            <a:extLst>
              <a:ext uri="{FF2B5EF4-FFF2-40B4-BE49-F238E27FC236}">
                <a16:creationId xmlns:a16="http://schemas.microsoft.com/office/drawing/2014/main" id="{99413D09-0540-4F8A-89AE-BD8F2F5FCA45}"/>
              </a:ext>
            </a:extLst>
          </p:cNvPr>
          <p:cNvSpPr>
            <a:spLocks noGrp="1"/>
          </p:cNvSpPr>
          <p:nvPr>
            <p:ph type="title"/>
          </p:nvPr>
        </p:nvSpPr>
        <p:spPr/>
        <p:txBody>
          <a:bodyPr/>
          <a:lstStyle/>
          <a:p>
            <a:r>
              <a:rPr lang="en-US" dirty="0"/>
              <a:t>At mealtime Boaz said to her, “Come here, that you may eat of the bread”</a:t>
            </a:r>
          </a:p>
        </p:txBody>
      </p:sp>
      <p:pic>
        <p:nvPicPr>
          <p:cNvPr id="6" name="Picture 5">
            <a:extLst>
              <a:ext uri="{FF2B5EF4-FFF2-40B4-BE49-F238E27FC236}">
                <a16:creationId xmlns:a16="http://schemas.microsoft.com/office/drawing/2014/main" id="{CA9968FC-809D-4674-A805-B4C74665EED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02336"/>
            <a:ext cx="9144000" cy="6053328"/>
          </a:xfrm>
          <a:prstGeom prst="rect">
            <a:avLst/>
          </a:prstGeom>
        </p:spPr>
      </p:pic>
    </p:spTree>
    <p:extLst>
      <p:ext uri="{BB962C8B-B14F-4D97-AF65-F5344CB8AC3E}">
        <p14:creationId xmlns:p14="http://schemas.microsoft.com/office/powerpoint/2010/main" val="1101815255"/>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C40E05A-F4BF-4FD8-BCF5-E2F1E6889F8D}"/>
              </a:ext>
            </a:extLst>
          </p:cNvPr>
          <p:cNvSpPr>
            <a:spLocks noGrp="1"/>
          </p:cNvSpPr>
          <p:nvPr>
            <p:ph type="body" sz="quarter" idx="10"/>
          </p:nvPr>
        </p:nvSpPr>
        <p:spPr/>
        <p:txBody>
          <a:bodyPr/>
          <a:lstStyle/>
          <a:p>
            <a:r>
              <a:rPr lang="en-US" dirty="0"/>
              <a:t>Pita bread being baked over a fire</a:t>
            </a:r>
          </a:p>
        </p:txBody>
      </p:sp>
      <p:sp>
        <p:nvSpPr>
          <p:cNvPr id="3" name="Text Placeholder 2">
            <a:extLst>
              <a:ext uri="{FF2B5EF4-FFF2-40B4-BE49-F238E27FC236}">
                <a16:creationId xmlns:a16="http://schemas.microsoft.com/office/drawing/2014/main" id="{2B965405-6CE1-4105-BE47-F469CCF98327}"/>
              </a:ext>
            </a:extLst>
          </p:cNvPr>
          <p:cNvSpPr>
            <a:spLocks noGrp="1"/>
          </p:cNvSpPr>
          <p:nvPr>
            <p:ph type="body" sz="quarter" idx="12"/>
          </p:nvPr>
        </p:nvSpPr>
        <p:spPr/>
        <p:txBody>
          <a:bodyPr/>
          <a:lstStyle/>
          <a:p>
            <a:r>
              <a:rPr lang="en-US" dirty="0"/>
              <a:t>2:14</a:t>
            </a:r>
          </a:p>
        </p:txBody>
      </p:sp>
      <p:sp>
        <p:nvSpPr>
          <p:cNvPr id="4" name="Title 3">
            <a:extLst>
              <a:ext uri="{FF2B5EF4-FFF2-40B4-BE49-F238E27FC236}">
                <a16:creationId xmlns:a16="http://schemas.microsoft.com/office/drawing/2014/main" id="{56BD2629-B99F-467B-AFE9-B08D6C4D89A5}"/>
              </a:ext>
            </a:extLst>
          </p:cNvPr>
          <p:cNvSpPr>
            <a:spLocks noGrp="1"/>
          </p:cNvSpPr>
          <p:nvPr>
            <p:ph type="title"/>
          </p:nvPr>
        </p:nvSpPr>
        <p:spPr/>
        <p:txBody>
          <a:bodyPr/>
          <a:lstStyle/>
          <a:p>
            <a:r>
              <a:rPr lang="en-US" dirty="0"/>
              <a:t>At mealtime Boaz said to her, “Come here, that you may eat of the bread”</a:t>
            </a:r>
          </a:p>
        </p:txBody>
      </p:sp>
      <p:pic>
        <p:nvPicPr>
          <p:cNvPr id="6" name="Picture 5">
            <a:extLst>
              <a:ext uri="{FF2B5EF4-FFF2-40B4-BE49-F238E27FC236}">
                <a16:creationId xmlns:a16="http://schemas.microsoft.com/office/drawing/2014/main" id="{CB0FFF42-4D2E-46C5-83BE-B566C14006B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Tree>
    <p:extLst>
      <p:ext uri="{BB962C8B-B14F-4D97-AF65-F5344CB8AC3E}">
        <p14:creationId xmlns:p14="http://schemas.microsoft.com/office/powerpoint/2010/main" val="3714170966"/>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FC49AC5-E413-4F00-8198-DC209984855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8275" y="0"/>
            <a:ext cx="8747449" cy="6858000"/>
          </a:xfrm>
          <a:prstGeom prst="rect">
            <a:avLst/>
          </a:prstGeom>
        </p:spPr>
      </p:pic>
      <p:sp>
        <p:nvSpPr>
          <p:cNvPr id="2" name="Text Placeholder 1">
            <a:extLst>
              <a:ext uri="{FF2B5EF4-FFF2-40B4-BE49-F238E27FC236}">
                <a16:creationId xmlns:a16="http://schemas.microsoft.com/office/drawing/2014/main" id="{D32CC5D8-31D8-46CE-989D-6F5C7F973DCB}"/>
              </a:ext>
            </a:extLst>
          </p:cNvPr>
          <p:cNvSpPr>
            <a:spLocks noGrp="1"/>
          </p:cNvSpPr>
          <p:nvPr>
            <p:ph type="body" sz="quarter" idx="10"/>
          </p:nvPr>
        </p:nvSpPr>
        <p:spPr/>
        <p:txBody>
          <a:bodyPr/>
          <a:lstStyle/>
          <a:p>
            <a:r>
              <a:rPr lang="en-US" dirty="0"/>
              <a:t>Ancient bread preserved in Egypt</a:t>
            </a:r>
          </a:p>
        </p:txBody>
      </p:sp>
      <p:sp>
        <p:nvSpPr>
          <p:cNvPr id="3" name="Text Placeholder 2">
            <a:extLst>
              <a:ext uri="{FF2B5EF4-FFF2-40B4-BE49-F238E27FC236}">
                <a16:creationId xmlns:a16="http://schemas.microsoft.com/office/drawing/2014/main" id="{1087DC1E-BFE2-4AA5-9B60-B7AE55EE9EE4}"/>
              </a:ext>
            </a:extLst>
          </p:cNvPr>
          <p:cNvSpPr>
            <a:spLocks noGrp="1"/>
          </p:cNvSpPr>
          <p:nvPr>
            <p:ph type="body" sz="quarter" idx="12"/>
          </p:nvPr>
        </p:nvSpPr>
        <p:spPr/>
        <p:txBody>
          <a:bodyPr/>
          <a:lstStyle/>
          <a:p>
            <a:r>
              <a:rPr lang="en-US" dirty="0"/>
              <a:t>2:14</a:t>
            </a:r>
          </a:p>
        </p:txBody>
      </p:sp>
      <p:sp>
        <p:nvSpPr>
          <p:cNvPr id="4" name="Title 3">
            <a:extLst>
              <a:ext uri="{FF2B5EF4-FFF2-40B4-BE49-F238E27FC236}">
                <a16:creationId xmlns:a16="http://schemas.microsoft.com/office/drawing/2014/main" id="{FC83B605-54C2-4CD0-8919-7620EE4C5EF7}"/>
              </a:ext>
            </a:extLst>
          </p:cNvPr>
          <p:cNvSpPr>
            <a:spLocks noGrp="1"/>
          </p:cNvSpPr>
          <p:nvPr>
            <p:ph type="title"/>
          </p:nvPr>
        </p:nvSpPr>
        <p:spPr/>
        <p:txBody>
          <a:bodyPr/>
          <a:lstStyle/>
          <a:p>
            <a:r>
              <a:rPr lang="en-US" dirty="0"/>
              <a:t>At mealtime Boaz said to her, “Come here, that you may eat of the bread”</a:t>
            </a:r>
          </a:p>
        </p:txBody>
      </p:sp>
    </p:spTree>
    <p:extLst>
      <p:ext uri="{BB962C8B-B14F-4D97-AF65-F5344CB8AC3E}">
        <p14:creationId xmlns:p14="http://schemas.microsoft.com/office/powerpoint/2010/main" val="268221775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table, sitting, wall, indoor&#10;&#10;Description generated with high confidence">
            <a:extLst>
              <a:ext uri="{FF2B5EF4-FFF2-40B4-BE49-F238E27FC236}">
                <a16:creationId xmlns:a16="http://schemas.microsoft.com/office/drawing/2014/main" id="{DB64C2FE-747E-416A-85FB-F2B720A6AAE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3143" y="0"/>
            <a:ext cx="7837714" cy="6858000"/>
          </a:xfrm>
          <a:prstGeom prst="rect">
            <a:avLst/>
          </a:prstGeom>
        </p:spPr>
      </p:pic>
      <p:sp>
        <p:nvSpPr>
          <p:cNvPr id="3" name="Text Placeholder 2"/>
          <p:cNvSpPr>
            <a:spLocks noGrp="1"/>
          </p:cNvSpPr>
          <p:nvPr>
            <p:ph type="body" sz="quarter" idx="10"/>
          </p:nvPr>
        </p:nvSpPr>
        <p:spPr/>
        <p:txBody>
          <a:bodyPr/>
          <a:lstStyle/>
          <a:p>
            <a:r>
              <a:rPr lang="en-US" dirty="0"/>
              <a:t>Woman baking bread in oven, from Giza, 5th dynasty</a:t>
            </a:r>
          </a:p>
        </p:txBody>
      </p:sp>
      <p:sp>
        <p:nvSpPr>
          <p:cNvPr id="4" name="Text Placeholder 3"/>
          <p:cNvSpPr>
            <a:spLocks noGrp="1"/>
          </p:cNvSpPr>
          <p:nvPr>
            <p:ph type="body" sz="quarter" idx="12"/>
          </p:nvPr>
        </p:nvSpPr>
        <p:spPr/>
        <p:txBody>
          <a:bodyPr/>
          <a:lstStyle/>
          <a:p>
            <a:r>
              <a:rPr lang="en-US" dirty="0"/>
              <a:t>2:14</a:t>
            </a:r>
          </a:p>
        </p:txBody>
      </p:sp>
      <p:sp>
        <p:nvSpPr>
          <p:cNvPr id="2" name="Title 1"/>
          <p:cNvSpPr>
            <a:spLocks noGrp="1"/>
          </p:cNvSpPr>
          <p:nvPr>
            <p:ph type="title"/>
          </p:nvPr>
        </p:nvSpPr>
        <p:spPr/>
        <p:txBody>
          <a:bodyPr/>
          <a:lstStyle/>
          <a:p>
            <a:r>
              <a:rPr lang="en-US" dirty="0"/>
              <a:t>At mealtime Boaz said to her, “Come here, that you may eat of the bread”</a:t>
            </a:r>
          </a:p>
        </p:txBody>
      </p:sp>
    </p:spTree>
    <p:extLst>
      <p:ext uri="{BB962C8B-B14F-4D97-AF65-F5344CB8AC3E}">
        <p14:creationId xmlns:p14="http://schemas.microsoft.com/office/powerpoint/2010/main" val="322327198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0694" y="0"/>
            <a:ext cx="7342612" cy="6858000"/>
          </a:xfrm>
          <a:prstGeom prst="rect">
            <a:avLst/>
          </a:prstGeom>
        </p:spPr>
      </p:pic>
      <p:sp>
        <p:nvSpPr>
          <p:cNvPr id="2" name="Text Placeholder 1"/>
          <p:cNvSpPr>
            <a:spLocks noGrp="1"/>
          </p:cNvSpPr>
          <p:nvPr>
            <p:ph type="body" sz="quarter" idx="10"/>
          </p:nvPr>
        </p:nvSpPr>
        <p:spPr/>
        <p:txBody>
          <a:bodyPr/>
          <a:lstStyle/>
          <a:p>
            <a:r>
              <a:rPr lang="en-US" dirty="0"/>
              <a:t>Letter to Eliashib mentioning </a:t>
            </a:r>
            <a:r>
              <a:rPr lang="en-US" dirty="0" err="1"/>
              <a:t>chometz</a:t>
            </a:r>
            <a:r>
              <a:rPr lang="en-US" dirty="0"/>
              <a:t> (vinegar), from Arad</a:t>
            </a:r>
          </a:p>
        </p:txBody>
      </p:sp>
      <p:sp>
        <p:nvSpPr>
          <p:cNvPr id="3" name="Text Placeholder 2"/>
          <p:cNvSpPr>
            <a:spLocks noGrp="1"/>
          </p:cNvSpPr>
          <p:nvPr>
            <p:ph type="body" sz="quarter" idx="12"/>
          </p:nvPr>
        </p:nvSpPr>
        <p:spPr/>
        <p:txBody>
          <a:bodyPr/>
          <a:lstStyle/>
          <a:p>
            <a:r>
              <a:rPr lang="en-US"/>
              <a:t>2:14</a:t>
            </a:r>
          </a:p>
        </p:txBody>
      </p:sp>
      <p:sp>
        <p:nvSpPr>
          <p:cNvPr id="4" name="Title 3"/>
          <p:cNvSpPr>
            <a:spLocks noGrp="1"/>
          </p:cNvSpPr>
          <p:nvPr>
            <p:ph type="title"/>
          </p:nvPr>
        </p:nvSpPr>
        <p:spPr/>
        <p:txBody>
          <a:bodyPr/>
          <a:lstStyle/>
          <a:p>
            <a:r>
              <a:rPr lang="en-US" dirty="0"/>
              <a:t>Come here, that you may eat of the bread and dip your morsel in the vinegar</a:t>
            </a:r>
          </a:p>
        </p:txBody>
      </p:sp>
    </p:spTree>
    <p:extLst>
      <p:ext uri="{BB962C8B-B14F-4D97-AF65-F5344CB8AC3E}">
        <p14:creationId xmlns:p14="http://schemas.microsoft.com/office/powerpoint/2010/main" val="2076994811"/>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wooden, food, sitting, table&#10;&#10;Description generated with very high confidence">
            <a:extLst>
              <a:ext uri="{FF2B5EF4-FFF2-40B4-BE49-F238E27FC236}">
                <a16:creationId xmlns:a16="http://schemas.microsoft.com/office/drawing/2014/main" id="{25DB173C-0344-417F-A862-6477D01AFC0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02336"/>
            <a:ext cx="9144000" cy="6053328"/>
          </a:xfrm>
          <a:prstGeom prst="rect">
            <a:avLst/>
          </a:prstGeom>
        </p:spPr>
      </p:pic>
      <p:sp>
        <p:nvSpPr>
          <p:cNvPr id="2" name="Text Placeholder 1">
            <a:extLst>
              <a:ext uri="{FF2B5EF4-FFF2-40B4-BE49-F238E27FC236}">
                <a16:creationId xmlns:a16="http://schemas.microsoft.com/office/drawing/2014/main" id="{A2AC6E7B-05D2-4C37-AE3F-619A6FAE63D7}"/>
              </a:ext>
            </a:extLst>
          </p:cNvPr>
          <p:cNvSpPr>
            <a:spLocks noGrp="1"/>
          </p:cNvSpPr>
          <p:nvPr>
            <p:ph type="body" sz="quarter" idx="10"/>
          </p:nvPr>
        </p:nvSpPr>
        <p:spPr/>
        <p:txBody>
          <a:bodyPr/>
          <a:lstStyle/>
          <a:p>
            <a:r>
              <a:rPr lang="en-US" dirty="0"/>
              <a:t>Bread for sale near the Damascus Gate in Jerusalem</a:t>
            </a:r>
          </a:p>
        </p:txBody>
      </p:sp>
      <p:sp>
        <p:nvSpPr>
          <p:cNvPr id="3" name="Text Placeholder 2">
            <a:extLst>
              <a:ext uri="{FF2B5EF4-FFF2-40B4-BE49-F238E27FC236}">
                <a16:creationId xmlns:a16="http://schemas.microsoft.com/office/drawing/2014/main" id="{9F397015-66B5-4AC5-83FF-243C82A4A184}"/>
              </a:ext>
            </a:extLst>
          </p:cNvPr>
          <p:cNvSpPr>
            <a:spLocks noGrp="1"/>
          </p:cNvSpPr>
          <p:nvPr>
            <p:ph type="body" sz="quarter" idx="12"/>
          </p:nvPr>
        </p:nvSpPr>
        <p:spPr/>
        <p:txBody>
          <a:bodyPr/>
          <a:lstStyle/>
          <a:p>
            <a:r>
              <a:rPr lang="en-US" dirty="0"/>
              <a:t>2:14</a:t>
            </a:r>
          </a:p>
        </p:txBody>
      </p:sp>
      <p:sp>
        <p:nvSpPr>
          <p:cNvPr id="4" name="Title 3">
            <a:extLst>
              <a:ext uri="{FF2B5EF4-FFF2-40B4-BE49-F238E27FC236}">
                <a16:creationId xmlns:a16="http://schemas.microsoft.com/office/drawing/2014/main" id="{99413D09-0540-4F8A-89AE-BD8F2F5FCA45}"/>
              </a:ext>
            </a:extLst>
          </p:cNvPr>
          <p:cNvSpPr>
            <a:spLocks noGrp="1"/>
          </p:cNvSpPr>
          <p:nvPr>
            <p:ph type="title"/>
          </p:nvPr>
        </p:nvSpPr>
        <p:spPr/>
        <p:txBody>
          <a:bodyPr/>
          <a:lstStyle/>
          <a:p>
            <a:r>
              <a:rPr lang="en-US" dirty="0"/>
              <a:t>Come here, that you may eat of the bread and dip your morsel in the vinegar</a:t>
            </a:r>
          </a:p>
        </p:txBody>
      </p:sp>
    </p:spTree>
    <p:extLst>
      <p:ext uri="{BB962C8B-B14F-4D97-AF65-F5344CB8AC3E}">
        <p14:creationId xmlns:p14="http://schemas.microsoft.com/office/powerpoint/2010/main" val="33868469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5CF4CB51-6DFF-4075-BE2F-37233E12D9A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a:extLst>
              <a:ext uri="{FF2B5EF4-FFF2-40B4-BE49-F238E27FC236}">
                <a16:creationId xmlns:a16="http://schemas.microsoft.com/office/drawing/2014/main" id="{69AB2833-5B25-4DD1-8EA4-F1CA730989BC}"/>
              </a:ext>
            </a:extLst>
          </p:cNvPr>
          <p:cNvSpPr>
            <a:spLocks noGrp="1"/>
          </p:cNvSpPr>
          <p:nvPr>
            <p:ph type="body" sz="quarter" idx="10"/>
          </p:nvPr>
        </p:nvSpPr>
        <p:spPr/>
        <p:txBody>
          <a:bodyPr/>
          <a:lstStyle/>
          <a:p>
            <a:r>
              <a:rPr lang="en-US" dirty="0"/>
              <a:t>Barley field near </a:t>
            </a:r>
            <a:r>
              <a:rPr lang="en-US" dirty="0" err="1"/>
              <a:t>Kiriath</a:t>
            </a:r>
            <a:r>
              <a:rPr lang="en-US" dirty="0"/>
              <a:t> Gat</a:t>
            </a:r>
          </a:p>
        </p:txBody>
      </p:sp>
      <p:sp>
        <p:nvSpPr>
          <p:cNvPr id="3" name="Text Placeholder 2">
            <a:extLst>
              <a:ext uri="{FF2B5EF4-FFF2-40B4-BE49-F238E27FC236}">
                <a16:creationId xmlns:a16="http://schemas.microsoft.com/office/drawing/2014/main" id="{98131E1A-8624-4FB0-9DB8-822039CD92F2}"/>
              </a:ext>
            </a:extLst>
          </p:cNvPr>
          <p:cNvSpPr>
            <a:spLocks noGrp="1"/>
          </p:cNvSpPr>
          <p:nvPr>
            <p:ph type="body" sz="quarter" idx="12"/>
          </p:nvPr>
        </p:nvSpPr>
        <p:spPr/>
        <p:txBody>
          <a:bodyPr/>
          <a:lstStyle/>
          <a:p>
            <a:r>
              <a:rPr lang="en-US" dirty="0"/>
              <a:t>2:2</a:t>
            </a:r>
          </a:p>
        </p:txBody>
      </p:sp>
      <p:sp>
        <p:nvSpPr>
          <p:cNvPr id="4" name="Title 3">
            <a:extLst>
              <a:ext uri="{FF2B5EF4-FFF2-40B4-BE49-F238E27FC236}">
                <a16:creationId xmlns:a16="http://schemas.microsoft.com/office/drawing/2014/main" id="{926EFA9A-63BD-4A4F-AC88-E95C7E49BB7A}"/>
              </a:ext>
            </a:extLst>
          </p:cNvPr>
          <p:cNvSpPr>
            <a:spLocks noGrp="1"/>
          </p:cNvSpPr>
          <p:nvPr>
            <p:ph type="title"/>
          </p:nvPr>
        </p:nvSpPr>
        <p:spPr/>
        <p:txBody>
          <a:bodyPr/>
          <a:lstStyle/>
          <a:p>
            <a:r>
              <a:rPr lang="en-US" dirty="0"/>
              <a:t>Ruth . . . said to Naomi, “Let me now go to the field and glean among the ears of grain”</a:t>
            </a:r>
          </a:p>
        </p:txBody>
      </p:sp>
    </p:spTree>
    <p:extLst>
      <p:ext uri="{BB962C8B-B14F-4D97-AF65-F5344CB8AC3E}">
        <p14:creationId xmlns:p14="http://schemas.microsoft.com/office/powerpoint/2010/main" val="3703299222"/>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8A3F3B2-3250-4FCE-ACCB-08C2F5A536EC}"/>
              </a:ext>
            </a:extLst>
          </p:cNvPr>
          <p:cNvSpPr>
            <a:spLocks noGrp="1"/>
          </p:cNvSpPr>
          <p:nvPr>
            <p:ph type="body" sz="quarter" idx="10"/>
          </p:nvPr>
        </p:nvSpPr>
        <p:spPr/>
        <p:txBody>
          <a:bodyPr/>
          <a:lstStyle/>
          <a:p>
            <a:r>
              <a:rPr lang="en-US" dirty="0"/>
              <a:t>Dining table set with food</a:t>
            </a:r>
          </a:p>
        </p:txBody>
      </p:sp>
      <p:sp>
        <p:nvSpPr>
          <p:cNvPr id="3" name="Text Placeholder 2">
            <a:extLst>
              <a:ext uri="{FF2B5EF4-FFF2-40B4-BE49-F238E27FC236}">
                <a16:creationId xmlns:a16="http://schemas.microsoft.com/office/drawing/2014/main" id="{1F0F1C62-E4C5-4269-9105-9C7E24D673CF}"/>
              </a:ext>
            </a:extLst>
          </p:cNvPr>
          <p:cNvSpPr>
            <a:spLocks noGrp="1"/>
          </p:cNvSpPr>
          <p:nvPr>
            <p:ph type="body" sz="quarter" idx="12"/>
          </p:nvPr>
        </p:nvSpPr>
        <p:spPr/>
        <p:txBody>
          <a:bodyPr/>
          <a:lstStyle/>
          <a:p>
            <a:r>
              <a:rPr lang="en-US" dirty="0"/>
              <a:t>2:14</a:t>
            </a:r>
          </a:p>
        </p:txBody>
      </p:sp>
      <p:sp>
        <p:nvSpPr>
          <p:cNvPr id="4" name="Title 3">
            <a:extLst>
              <a:ext uri="{FF2B5EF4-FFF2-40B4-BE49-F238E27FC236}">
                <a16:creationId xmlns:a16="http://schemas.microsoft.com/office/drawing/2014/main" id="{312457BF-989F-45D8-80B9-E7734EE2DCA6}"/>
              </a:ext>
            </a:extLst>
          </p:cNvPr>
          <p:cNvSpPr>
            <a:spLocks noGrp="1"/>
          </p:cNvSpPr>
          <p:nvPr>
            <p:ph type="title"/>
          </p:nvPr>
        </p:nvSpPr>
        <p:spPr/>
        <p:txBody>
          <a:bodyPr/>
          <a:lstStyle/>
          <a:p>
            <a:r>
              <a:rPr lang="en-US" dirty="0"/>
              <a:t>Come here, that you may eat of the bread and dip your morsel in the vinegar</a:t>
            </a:r>
          </a:p>
        </p:txBody>
      </p:sp>
      <p:pic>
        <p:nvPicPr>
          <p:cNvPr id="6" name="Picture 5">
            <a:extLst>
              <a:ext uri="{FF2B5EF4-FFF2-40B4-BE49-F238E27FC236}">
                <a16:creationId xmlns:a16="http://schemas.microsoft.com/office/drawing/2014/main" id="{CB213EA4-CD08-4D51-83B3-BDF506C3245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76656"/>
            <a:ext cx="9144000" cy="5504688"/>
          </a:xfrm>
          <a:prstGeom prst="rect">
            <a:avLst/>
          </a:prstGeom>
        </p:spPr>
      </p:pic>
    </p:spTree>
    <p:extLst>
      <p:ext uri="{BB962C8B-B14F-4D97-AF65-F5344CB8AC3E}">
        <p14:creationId xmlns:p14="http://schemas.microsoft.com/office/powerpoint/2010/main" val="3478007326"/>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Reapers eating in a field</a:t>
            </a:r>
          </a:p>
        </p:txBody>
      </p:sp>
      <p:sp>
        <p:nvSpPr>
          <p:cNvPr id="3" name="Text Placeholder 2"/>
          <p:cNvSpPr>
            <a:spLocks noGrp="1"/>
          </p:cNvSpPr>
          <p:nvPr>
            <p:ph type="body" sz="quarter" idx="12"/>
          </p:nvPr>
        </p:nvSpPr>
        <p:spPr/>
        <p:txBody>
          <a:bodyPr/>
          <a:lstStyle/>
          <a:p>
            <a:r>
              <a:rPr lang="en-US"/>
              <a:t>2:14</a:t>
            </a:r>
          </a:p>
        </p:txBody>
      </p:sp>
      <p:sp>
        <p:nvSpPr>
          <p:cNvPr id="4" name="Title 3"/>
          <p:cNvSpPr>
            <a:spLocks noGrp="1"/>
          </p:cNvSpPr>
          <p:nvPr>
            <p:ph type="title"/>
          </p:nvPr>
        </p:nvSpPr>
        <p:spPr/>
        <p:txBody>
          <a:bodyPr/>
          <a:lstStyle/>
          <a:p>
            <a:r>
              <a:rPr lang="en-US" dirty="0"/>
              <a:t>She sat beside the reapers, and they passed her parched grain, and she ate</a:t>
            </a:r>
          </a:p>
        </p:txBody>
      </p:sp>
    </p:spTree>
    <p:extLst>
      <p:ext uri="{BB962C8B-B14F-4D97-AF65-F5344CB8AC3E}">
        <p14:creationId xmlns:p14="http://schemas.microsoft.com/office/powerpoint/2010/main" val="4000091474"/>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25A6EE6-F452-4A88-81BF-09DBA68A89F2}"/>
              </a:ext>
            </a:extLst>
          </p:cNvPr>
          <p:cNvSpPr>
            <a:spLocks noGrp="1"/>
          </p:cNvSpPr>
          <p:nvPr>
            <p:ph type="body" sz="quarter" idx="10"/>
          </p:nvPr>
        </p:nvSpPr>
        <p:spPr/>
        <p:txBody>
          <a:bodyPr/>
          <a:lstStyle/>
          <a:p>
            <a:r>
              <a:rPr lang="en-US" dirty="0"/>
              <a:t>Barley, wheat, </a:t>
            </a:r>
            <a:r>
              <a:rPr lang="en-US"/>
              <a:t>and loaves of </a:t>
            </a:r>
            <a:r>
              <a:rPr lang="en-US" dirty="0"/>
              <a:t>bread</a:t>
            </a:r>
          </a:p>
        </p:txBody>
      </p:sp>
      <p:sp>
        <p:nvSpPr>
          <p:cNvPr id="3" name="Text Placeholder 2">
            <a:extLst>
              <a:ext uri="{FF2B5EF4-FFF2-40B4-BE49-F238E27FC236}">
                <a16:creationId xmlns:a16="http://schemas.microsoft.com/office/drawing/2014/main" id="{EDCAF8EB-A63E-4959-96A6-24F6F70F0761}"/>
              </a:ext>
            </a:extLst>
          </p:cNvPr>
          <p:cNvSpPr>
            <a:spLocks noGrp="1"/>
          </p:cNvSpPr>
          <p:nvPr>
            <p:ph type="body" sz="quarter" idx="12"/>
          </p:nvPr>
        </p:nvSpPr>
        <p:spPr/>
        <p:txBody>
          <a:bodyPr/>
          <a:lstStyle/>
          <a:p>
            <a:r>
              <a:rPr lang="en-US" dirty="0"/>
              <a:t>2:14</a:t>
            </a:r>
          </a:p>
        </p:txBody>
      </p:sp>
      <p:sp>
        <p:nvSpPr>
          <p:cNvPr id="4" name="Title 3">
            <a:extLst>
              <a:ext uri="{FF2B5EF4-FFF2-40B4-BE49-F238E27FC236}">
                <a16:creationId xmlns:a16="http://schemas.microsoft.com/office/drawing/2014/main" id="{C4096470-2BF4-428B-B319-AC5305E77C05}"/>
              </a:ext>
            </a:extLst>
          </p:cNvPr>
          <p:cNvSpPr>
            <a:spLocks noGrp="1"/>
          </p:cNvSpPr>
          <p:nvPr>
            <p:ph type="title"/>
          </p:nvPr>
        </p:nvSpPr>
        <p:spPr/>
        <p:txBody>
          <a:bodyPr/>
          <a:lstStyle/>
          <a:p>
            <a:r>
              <a:rPr lang="en-US" dirty="0"/>
              <a:t>She sat beside the reapers, and they passed her parched grain, and she ate</a:t>
            </a:r>
          </a:p>
        </p:txBody>
      </p:sp>
      <p:pic>
        <p:nvPicPr>
          <p:cNvPr id="6" name="Picture 5">
            <a:extLst>
              <a:ext uri="{FF2B5EF4-FFF2-40B4-BE49-F238E27FC236}">
                <a16:creationId xmlns:a16="http://schemas.microsoft.com/office/drawing/2014/main" id="{43805EF4-D63E-45D0-830B-4694FF74682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84632"/>
            <a:ext cx="9144000" cy="5888736"/>
          </a:xfrm>
          <a:prstGeom prst="rect">
            <a:avLst/>
          </a:prstGeom>
        </p:spPr>
      </p:pic>
    </p:spTree>
    <p:extLst>
      <p:ext uri="{BB962C8B-B14F-4D97-AF65-F5344CB8AC3E}">
        <p14:creationId xmlns:p14="http://schemas.microsoft.com/office/powerpoint/2010/main" val="150374900"/>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4240BCD-D171-46ED-A12D-A80C90021DC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4826" y="0"/>
            <a:ext cx="7454348" cy="6858000"/>
          </a:xfrm>
          <a:prstGeom prst="rect">
            <a:avLst/>
          </a:prstGeom>
        </p:spPr>
      </p:pic>
      <p:sp>
        <p:nvSpPr>
          <p:cNvPr id="2" name="Text Placeholder 1">
            <a:extLst>
              <a:ext uri="{FF2B5EF4-FFF2-40B4-BE49-F238E27FC236}">
                <a16:creationId xmlns:a16="http://schemas.microsoft.com/office/drawing/2014/main" id="{7E3AAC82-E854-48B1-B6DF-E362DCCC1542}"/>
              </a:ext>
            </a:extLst>
          </p:cNvPr>
          <p:cNvSpPr>
            <a:spLocks noGrp="1"/>
          </p:cNvSpPr>
          <p:nvPr>
            <p:ph type="body" sz="quarter" idx="10"/>
          </p:nvPr>
        </p:nvSpPr>
        <p:spPr/>
        <p:txBody>
          <a:bodyPr/>
          <a:lstStyle/>
          <a:p>
            <a:r>
              <a:rPr lang="en-US" dirty="0"/>
              <a:t>Lentil and barley seeds from the </a:t>
            </a:r>
            <a:r>
              <a:rPr lang="en-US" dirty="0" err="1"/>
              <a:t>Gordion</a:t>
            </a:r>
            <a:r>
              <a:rPr lang="en-US" dirty="0"/>
              <a:t> citadel, circa 800 BC</a:t>
            </a:r>
          </a:p>
        </p:txBody>
      </p:sp>
      <p:sp>
        <p:nvSpPr>
          <p:cNvPr id="3" name="Text Placeholder 2">
            <a:extLst>
              <a:ext uri="{FF2B5EF4-FFF2-40B4-BE49-F238E27FC236}">
                <a16:creationId xmlns:a16="http://schemas.microsoft.com/office/drawing/2014/main" id="{96AFA3CF-EC49-4131-9D3A-F5AF66FBCD3F}"/>
              </a:ext>
            </a:extLst>
          </p:cNvPr>
          <p:cNvSpPr>
            <a:spLocks noGrp="1"/>
          </p:cNvSpPr>
          <p:nvPr>
            <p:ph type="body" sz="quarter" idx="12"/>
          </p:nvPr>
        </p:nvSpPr>
        <p:spPr/>
        <p:txBody>
          <a:bodyPr/>
          <a:lstStyle/>
          <a:p>
            <a:r>
              <a:rPr lang="en-US" dirty="0"/>
              <a:t>2:14</a:t>
            </a:r>
          </a:p>
        </p:txBody>
      </p:sp>
      <p:sp>
        <p:nvSpPr>
          <p:cNvPr id="4" name="Title 3">
            <a:extLst>
              <a:ext uri="{FF2B5EF4-FFF2-40B4-BE49-F238E27FC236}">
                <a16:creationId xmlns:a16="http://schemas.microsoft.com/office/drawing/2014/main" id="{DCCE1E27-FE98-43CC-97CA-AD6AFB4357E0}"/>
              </a:ext>
            </a:extLst>
          </p:cNvPr>
          <p:cNvSpPr>
            <a:spLocks noGrp="1"/>
          </p:cNvSpPr>
          <p:nvPr>
            <p:ph type="title"/>
          </p:nvPr>
        </p:nvSpPr>
        <p:spPr/>
        <p:txBody>
          <a:bodyPr/>
          <a:lstStyle/>
          <a:p>
            <a:r>
              <a:rPr lang="en-US" dirty="0"/>
              <a:t>She sat beside the reapers, and they passed her parched grain, and she ate</a:t>
            </a:r>
          </a:p>
        </p:txBody>
      </p:sp>
    </p:spTree>
    <p:extLst>
      <p:ext uri="{BB962C8B-B14F-4D97-AF65-F5344CB8AC3E}">
        <p14:creationId xmlns:p14="http://schemas.microsoft.com/office/powerpoint/2010/main" val="1524376828"/>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C:\PLBL\HVHL - the 1900s\06 Traditional Life and Customs\Ruth Story\Ruth 2,15, Even if she gathers among the sheaves, mat10178.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46076"/>
            <a:ext cx="9144000" cy="616584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Harvesters in field for reenactment of the story of Ruth</a:t>
            </a:r>
          </a:p>
        </p:txBody>
      </p:sp>
      <p:sp>
        <p:nvSpPr>
          <p:cNvPr id="4" name="Text Placeholder 3"/>
          <p:cNvSpPr>
            <a:spLocks noGrp="1"/>
          </p:cNvSpPr>
          <p:nvPr>
            <p:ph type="body" sz="quarter" idx="12"/>
          </p:nvPr>
        </p:nvSpPr>
        <p:spPr/>
        <p:txBody>
          <a:bodyPr/>
          <a:lstStyle/>
          <a:p>
            <a:r>
              <a:rPr lang="en-US"/>
              <a:t>2:15</a:t>
            </a:r>
            <a:endParaRPr lang="en-US" dirty="0"/>
          </a:p>
        </p:txBody>
      </p:sp>
      <p:sp>
        <p:nvSpPr>
          <p:cNvPr id="2" name="Title 1"/>
          <p:cNvSpPr>
            <a:spLocks noGrp="1"/>
          </p:cNvSpPr>
          <p:nvPr>
            <p:ph type="title"/>
          </p:nvPr>
        </p:nvSpPr>
        <p:spPr/>
        <p:txBody>
          <a:bodyPr/>
          <a:lstStyle/>
          <a:p>
            <a:r>
              <a:rPr lang="en-US" dirty="0"/>
              <a:t>Let her glean even among the sheaves, and do not reprimand her</a:t>
            </a:r>
          </a:p>
        </p:txBody>
      </p:sp>
    </p:spTree>
    <p:extLst>
      <p:ext uri="{BB962C8B-B14F-4D97-AF65-F5344CB8AC3E}">
        <p14:creationId xmlns:p14="http://schemas.microsoft.com/office/powerpoint/2010/main" val="2522574448"/>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PLBL\HVHL - the 1900s\06 Traditional Life and Customs\Agricultural Life, Grain Harvest\Gathering sheaves, mat07441.jpg"/>
          <p:cNvPicPr>
            <a:picLocks noChangeAspect="1" noChangeArrowheads="1"/>
          </p:cNvPicPr>
          <p:nvPr/>
        </p:nvPicPr>
        <p:blipFill rotWithShape="1">
          <a:blip r:embed="rId3">
            <a:extLst>
              <a:ext uri="{28A0092B-C50C-407E-A947-70E740481C1C}">
                <a14:useLocalDpi xmlns:a14="http://schemas.microsoft.com/office/drawing/2010/main" val="0"/>
              </a:ext>
            </a:extLst>
          </a:blip>
          <a:srcRect t="116"/>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Workers gathering sheaves</a:t>
            </a:r>
          </a:p>
        </p:txBody>
      </p:sp>
      <p:sp>
        <p:nvSpPr>
          <p:cNvPr id="4" name="Text Placeholder 3"/>
          <p:cNvSpPr>
            <a:spLocks noGrp="1"/>
          </p:cNvSpPr>
          <p:nvPr>
            <p:ph type="body" sz="quarter" idx="12"/>
          </p:nvPr>
        </p:nvSpPr>
        <p:spPr/>
        <p:txBody>
          <a:bodyPr/>
          <a:lstStyle/>
          <a:p>
            <a:r>
              <a:rPr lang="en-US" dirty="0"/>
              <a:t>2:15</a:t>
            </a:r>
          </a:p>
        </p:txBody>
      </p:sp>
      <p:sp>
        <p:nvSpPr>
          <p:cNvPr id="2" name="Title 1"/>
          <p:cNvSpPr>
            <a:spLocks noGrp="1"/>
          </p:cNvSpPr>
          <p:nvPr>
            <p:ph type="title"/>
          </p:nvPr>
        </p:nvSpPr>
        <p:spPr/>
        <p:txBody>
          <a:bodyPr/>
          <a:lstStyle/>
          <a:p>
            <a:r>
              <a:rPr lang="en-US" dirty="0"/>
              <a:t>Let her glean even among the sheaves, and do not reprimand her</a:t>
            </a:r>
          </a:p>
        </p:txBody>
      </p:sp>
    </p:spTree>
    <p:extLst>
      <p:ext uri="{BB962C8B-B14F-4D97-AF65-F5344CB8AC3E}">
        <p14:creationId xmlns:p14="http://schemas.microsoft.com/office/powerpoint/2010/main" val="91403190"/>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Text Placeholder 2"/>
          <p:cNvSpPr>
            <a:spLocks noGrp="1"/>
          </p:cNvSpPr>
          <p:nvPr>
            <p:ph type="body" sz="quarter" idx="10"/>
          </p:nvPr>
        </p:nvSpPr>
        <p:spPr/>
        <p:txBody>
          <a:bodyPr/>
          <a:lstStyle/>
          <a:p>
            <a:r>
              <a:rPr lang="en-US" dirty="0"/>
              <a:t>Reapers during harvest</a:t>
            </a:r>
          </a:p>
        </p:txBody>
      </p:sp>
      <p:sp>
        <p:nvSpPr>
          <p:cNvPr id="4" name="Text Placeholder 3"/>
          <p:cNvSpPr>
            <a:spLocks noGrp="1"/>
          </p:cNvSpPr>
          <p:nvPr>
            <p:ph type="body" sz="quarter" idx="12"/>
          </p:nvPr>
        </p:nvSpPr>
        <p:spPr/>
        <p:txBody>
          <a:bodyPr/>
          <a:lstStyle/>
          <a:p>
            <a:r>
              <a:rPr lang="en-US"/>
              <a:t>2:16</a:t>
            </a:r>
            <a:endParaRPr lang="en-US" dirty="0"/>
          </a:p>
        </p:txBody>
      </p:sp>
      <p:sp>
        <p:nvSpPr>
          <p:cNvPr id="2" name="Title 1"/>
          <p:cNvSpPr>
            <a:spLocks noGrp="1"/>
          </p:cNvSpPr>
          <p:nvPr>
            <p:ph type="title"/>
          </p:nvPr>
        </p:nvSpPr>
        <p:spPr/>
        <p:txBody>
          <a:bodyPr/>
          <a:lstStyle/>
          <a:p>
            <a:r>
              <a:rPr lang="en-US" dirty="0"/>
              <a:t>And also pull out some for her from the bundles and leave it</a:t>
            </a:r>
          </a:p>
        </p:txBody>
      </p:sp>
    </p:spTree>
    <p:extLst>
      <p:ext uri="{BB962C8B-B14F-4D97-AF65-F5344CB8AC3E}">
        <p14:creationId xmlns:p14="http://schemas.microsoft.com/office/powerpoint/2010/main" val="3802696911"/>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C3C46CA-75A7-464D-A928-A23EFE33874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83464"/>
            <a:ext cx="9144000" cy="6291072"/>
          </a:xfrm>
          <a:prstGeom prst="rect">
            <a:avLst/>
          </a:prstGeom>
        </p:spPr>
      </p:pic>
      <p:sp>
        <p:nvSpPr>
          <p:cNvPr id="3" name="Text Placeholder 2"/>
          <p:cNvSpPr>
            <a:spLocks noGrp="1"/>
          </p:cNvSpPr>
          <p:nvPr>
            <p:ph type="body" sz="quarter" idx="10"/>
          </p:nvPr>
        </p:nvSpPr>
        <p:spPr/>
        <p:txBody>
          <a:bodyPr/>
          <a:lstStyle/>
          <a:p>
            <a:r>
              <a:rPr lang="en-US" dirty="0"/>
              <a:t>Harvesters in the </a:t>
            </a:r>
            <a:r>
              <a:rPr lang="en-US" dirty="0" err="1"/>
              <a:t>Makhaneh</a:t>
            </a:r>
            <a:r>
              <a:rPr lang="en-US" dirty="0"/>
              <a:t> Valley, south of </a:t>
            </a:r>
            <a:r>
              <a:rPr lang="en-US" dirty="0" err="1"/>
              <a:t>Shechem</a:t>
            </a:r>
            <a:endParaRPr lang="en-US" dirty="0"/>
          </a:p>
        </p:txBody>
      </p:sp>
      <p:sp>
        <p:nvSpPr>
          <p:cNvPr id="4" name="Text Placeholder 3"/>
          <p:cNvSpPr>
            <a:spLocks noGrp="1"/>
          </p:cNvSpPr>
          <p:nvPr>
            <p:ph type="body" sz="quarter" idx="12"/>
          </p:nvPr>
        </p:nvSpPr>
        <p:spPr/>
        <p:txBody>
          <a:bodyPr/>
          <a:lstStyle/>
          <a:p>
            <a:r>
              <a:rPr lang="en-US" dirty="0"/>
              <a:t>2:16</a:t>
            </a:r>
          </a:p>
        </p:txBody>
      </p:sp>
      <p:sp>
        <p:nvSpPr>
          <p:cNvPr id="2" name="Title 1"/>
          <p:cNvSpPr>
            <a:spLocks noGrp="1"/>
          </p:cNvSpPr>
          <p:nvPr>
            <p:ph type="title"/>
          </p:nvPr>
        </p:nvSpPr>
        <p:spPr/>
        <p:txBody>
          <a:bodyPr/>
          <a:lstStyle/>
          <a:p>
            <a:r>
              <a:rPr lang="en-US" dirty="0"/>
              <a:t>And also pull out some for her from the bundles and leave it</a:t>
            </a:r>
          </a:p>
        </p:txBody>
      </p:sp>
    </p:spTree>
    <p:extLst>
      <p:ext uri="{BB962C8B-B14F-4D97-AF65-F5344CB8AC3E}">
        <p14:creationId xmlns:p14="http://schemas.microsoft.com/office/powerpoint/2010/main" val="254266695"/>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erson standing on a dry grass field&#10;&#10;Description generated with high confidence">
            <a:extLst>
              <a:ext uri="{FF2B5EF4-FFF2-40B4-BE49-F238E27FC236}">
                <a16:creationId xmlns:a16="http://schemas.microsoft.com/office/drawing/2014/main" id="{E045E53D-0EA4-4B93-A615-C819F192BE1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52044"/>
            <a:ext cx="9144000" cy="6153912"/>
          </a:xfrm>
          <a:prstGeom prst="rect">
            <a:avLst/>
          </a:prstGeom>
        </p:spPr>
      </p:pic>
      <p:sp>
        <p:nvSpPr>
          <p:cNvPr id="3" name="Text Placeholder 2"/>
          <p:cNvSpPr>
            <a:spLocks noGrp="1"/>
          </p:cNvSpPr>
          <p:nvPr>
            <p:ph type="body" sz="quarter" idx="10"/>
          </p:nvPr>
        </p:nvSpPr>
        <p:spPr/>
        <p:txBody>
          <a:bodyPr/>
          <a:lstStyle/>
          <a:p>
            <a:r>
              <a:rPr lang="en-US" dirty="0"/>
              <a:t>Taking grain to threshing floor by donkey, in the </a:t>
            </a:r>
            <a:r>
              <a:rPr lang="en-US" dirty="0" err="1"/>
              <a:t>Makhaneh</a:t>
            </a:r>
            <a:r>
              <a:rPr lang="en-US" dirty="0"/>
              <a:t> Valley, south of Shechem</a:t>
            </a:r>
          </a:p>
        </p:txBody>
      </p:sp>
      <p:sp>
        <p:nvSpPr>
          <p:cNvPr id="4" name="Text Placeholder 3"/>
          <p:cNvSpPr>
            <a:spLocks noGrp="1"/>
          </p:cNvSpPr>
          <p:nvPr>
            <p:ph type="body" sz="quarter" idx="12"/>
          </p:nvPr>
        </p:nvSpPr>
        <p:spPr/>
        <p:txBody>
          <a:bodyPr/>
          <a:lstStyle/>
          <a:p>
            <a:r>
              <a:rPr lang="en-US"/>
              <a:t>2:16</a:t>
            </a:r>
            <a:endParaRPr lang="en-US" dirty="0"/>
          </a:p>
        </p:txBody>
      </p:sp>
      <p:sp>
        <p:nvSpPr>
          <p:cNvPr id="2" name="Title 1"/>
          <p:cNvSpPr>
            <a:spLocks noGrp="1"/>
          </p:cNvSpPr>
          <p:nvPr>
            <p:ph type="title"/>
          </p:nvPr>
        </p:nvSpPr>
        <p:spPr/>
        <p:txBody>
          <a:bodyPr/>
          <a:lstStyle/>
          <a:p>
            <a:r>
              <a:rPr lang="en-US" dirty="0"/>
              <a:t>And also pull out some for her from the bundles and leave it</a:t>
            </a:r>
          </a:p>
        </p:txBody>
      </p:sp>
    </p:spTree>
    <p:extLst>
      <p:ext uri="{BB962C8B-B14F-4D97-AF65-F5344CB8AC3E}">
        <p14:creationId xmlns:p14="http://schemas.microsoft.com/office/powerpoint/2010/main" val="851965692"/>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PLBL\HVHL - the 1900s\06 Traditional Life and Customs\Agricultural Life, Grain Harvest\Woman threshing with flail, mat05239.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5541"/>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Woman threshing with a flail</a:t>
            </a:r>
          </a:p>
        </p:txBody>
      </p:sp>
      <p:sp>
        <p:nvSpPr>
          <p:cNvPr id="4" name="Text Placeholder 3"/>
          <p:cNvSpPr>
            <a:spLocks noGrp="1"/>
          </p:cNvSpPr>
          <p:nvPr>
            <p:ph type="body" sz="quarter" idx="12"/>
          </p:nvPr>
        </p:nvSpPr>
        <p:spPr/>
        <p:txBody>
          <a:bodyPr/>
          <a:lstStyle/>
          <a:p>
            <a:r>
              <a:rPr lang="en-US" dirty="0"/>
              <a:t>2:17</a:t>
            </a:r>
          </a:p>
        </p:txBody>
      </p:sp>
      <p:sp>
        <p:nvSpPr>
          <p:cNvPr id="2" name="Title 1"/>
          <p:cNvSpPr>
            <a:spLocks noGrp="1"/>
          </p:cNvSpPr>
          <p:nvPr>
            <p:ph type="title"/>
          </p:nvPr>
        </p:nvSpPr>
        <p:spPr/>
        <p:txBody>
          <a:bodyPr/>
          <a:lstStyle/>
          <a:p>
            <a:r>
              <a:rPr lang="en-US"/>
              <a:t>She beat out what she had gleaned, and it was about an ephah of barley</a:t>
            </a:r>
            <a:endParaRPr lang="en-US" dirty="0"/>
          </a:p>
        </p:txBody>
      </p:sp>
    </p:spTree>
    <p:extLst>
      <p:ext uri="{BB962C8B-B14F-4D97-AF65-F5344CB8AC3E}">
        <p14:creationId xmlns:p14="http://schemas.microsoft.com/office/powerpoint/2010/main" val="6660952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close up of a dry grass field&#10;&#10;Description generated with very high confidence">
            <a:extLst>
              <a:ext uri="{FF2B5EF4-FFF2-40B4-BE49-F238E27FC236}">
                <a16:creationId xmlns:a16="http://schemas.microsoft.com/office/drawing/2014/main" id="{E2A446EB-FE65-4E74-8431-2BC959CAC2E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a:extLst>
              <a:ext uri="{FF2B5EF4-FFF2-40B4-BE49-F238E27FC236}">
                <a16:creationId xmlns:a16="http://schemas.microsoft.com/office/drawing/2014/main" id="{69AB2833-5B25-4DD1-8EA4-F1CA730989BC}"/>
              </a:ext>
            </a:extLst>
          </p:cNvPr>
          <p:cNvSpPr>
            <a:spLocks noGrp="1"/>
          </p:cNvSpPr>
          <p:nvPr>
            <p:ph type="body" sz="quarter" idx="10"/>
          </p:nvPr>
        </p:nvSpPr>
        <p:spPr/>
        <p:txBody>
          <a:bodyPr/>
          <a:lstStyle/>
          <a:p>
            <a:r>
              <a:rPr lang="en-US" dirty="0"/>
              <a:t>Wheat left on edge of field in Sorek Valley near Timnah</a:t>
            </a:r>
          </a:p>
        </p:txBody>
      </p:sp>
      <p:sp>
        <p:nvSpPr>
          <p:cNvPr id="3" name="Text Placeholder 2">
            <a:extLst>
              <a:ext uri="{FF2B5EF4-FFF2-40B4-BE49-F238E27FC236}">
                <a16:creationId xmlns:a16="http://schemas.microsoft.com/office/drawing/2014/main" id="{98131E1A-8624-4FB0-9DB8-822039CD92F2}"/>
              </a:ext>
            </a:extLst>
          </p:cNvPr>
          <p:cNvSpPr>
            <a:spLocks noGrp="1"/>
          </p:cNvSpPr>
          <p:nvPr>
            <p:ph type="body" sz="quarter" idx="12"/>
          </p:nvPr>
        </p:nvSpPr>
        <p:spPr/>
        <p:txBody>
          <a:bodyPr/>
          <a:lstStyle/>
          <a:p>
            <a:r>
              <a:rPr lang="en-US" dirty="0"/>
              <a:t>2:2</a:t>
            </a:r>
          </a:p>
        </p:txBody>
      </p:sp>
      <p:sp>
        <p:nvSpPr>
          <p:cNvPr id="4" name="Title 3">
            <a:extLst>
              <a:ext uri="{FF2B5EF4-FFF2-40B4-BE49-F238E27FC236}">
                <a16:creationId xmlns:a16="http://schemas.microsoft.com/office/drawing/2014/main" id="{926EFA9A-63BD-4A4F-AC88-E95C7E49BB7A}"/>
              </a:ext>
            </a:extLst>
          </p:cNvPr>
          <p:cNvSpPr>
            <a:spLocks noGrp="1"/>
          </p:cNvSpPr>
          <p:nvPr>
            <p:ph type="title"/>
          </p:nvPr>
        </p:nvSpPr>
        <p:spPr/>
        <p:txBody>
          <a:bodyPr/>
          <a:lstStyle/>
          <a:p>
            <a:r>
              <a:rPr lang="en-US" dirty="0"/>
              <a:t>Ruth . . . said to Naomi, “Let me now go to the field and glean among the ears of grain”</a:t>
            </a:r>
          </a:p>
        </p:txBody>
      </p:sp>
    </p:spTree>
    <p:extLst>
      <p:ext uri="{BB962C8B-B14F-4D97-AF65-F5344CB8AC3E}">
        <p14:creationId xmlns:p14="http://schemas.microsoft.com/office/powerpoint/2010/main" val="236009888"/>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C:\PLBL\HVHL - the 1900s\06 Traditional Life and Customs\Ruth Story\Ruth 2,17, She threshed the barley she had gathered, mat10164.jpg"/>
          <p:cNvPicPr>
            <a:picLocks noChangeAspect="1" noChangeArrowheads="1"/>
          </p:cNvPicPr>
          <p:nvPr/>
        </p:nvPicPr>
        <p:blipFill rotWithShape="1">
          <a:blip r:embed="rId3">
            <a:extLst>
              <a:ext uri="{28A0092B-C50C-407E-A947-70E740481C1C}">
                <a14:useLocalDpi xmlns:a14="http://schemas.microsoft.com/office/drawing/2010/main" val="0"/>
              </a:ext>
            </a:extLst>
          </a:blip>
          <a:srcRect t="1633"/>
          <a:stretch/>
        </p:blipFill>
        <p:spPr bwMode="auto">
          <a:xfrm>
            <a:off x="0" y="396197"/>
            <a:ext cx="9144741" cy="6065607"/>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Grain being winnowed on a threshing floor</a:t>
            </a:r>
          </a:p>
        </p:txBody>
      </p:sp>
      <p:sp>
        <p:nvSpPr>
          <p:cNvPr id="4" name="Text Placeholder 3"/>
          <p:cNvSpPr>
            <a:spLocks noGrp="1"/>
          </p:cNvSpPr>
          <p:nvPr>
            <p:ph type="body" sz="quarter" idx="12"/>
          </p:nvPr>
        </p:nvSpPr>
        <p:spPr/>
        <p:txBody>
          <a:bodyPr/>
          <a:lstStyle/>
          <a:p>
            <a:r>
              <a:rPr lang="en-US" dirty="0"/>
              <a:t>2:17</a:t>
            </a:r>
          </a:p>
        </p:txBody>
      </p:sp>
      <p:sp>
        <p:nvSpPr>
          <p:cNvPr id="2" name="Title 1"/>
          <p:cNvSpPr>
            <a:spLocks noGrp="1"/>
          </p:cNvSpPr>
          <p:nvPr>
            <p:ph type="title"/>
          </p:nvPr>
        </p:nvSpPr>
        <p:spPr/>
        <p:txBody>
          <a:bodyPr/>
          <a:lstStyle/>
          <a:p>
            <a:r>
              <a:rPr lang="en-US" dirty="0"/>
              <a:t>She beat out what she had gleaned, and it was about an </a:t>
            </a:r>
            <a:r>
              <a:rPr lang="en-US" dirty="0" err="1"/>
              <a:t>ephah</a:t>
            </a:r>
            <a:r>
              <a:rPr lang="en-US" dirty="0"/>
              <a:t> of barley</a:t>
            </a:r>
          </a:p>
        </p:txBody>
      </p:sp>
    </p:spTree>
    <p:extLst>
      <p:ext uri="{BB962C8B-B14F-4D97-AF65-F5344CB8AC3E}">
        <p14:creationId xmlns:p14="http://schemas.microsoft.com/office/powerpoint/2010/main" val="2527059929"/>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PLBL\HVHL - the 1900s\06 Traditional Life and Customs\Agricultural Life, Grain Harvest\Peasant woman sifting grain, mat00936.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741" cy="6859757"/>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Peasant woman sifting grain</a:t>
            </a:r>
          </a:p>
        </p:txBody>
      </p:sp>
      <p:sp>
        <p:nvSpPr>
          <p:cNvPr id="4" name="Text Placeholder 3"/>
          <p:cNvSpPr>
            <a:spLocks noGrp="1"/>
          </p:cNvSpPr>
          <p:nvPr>
            <p:ph type="body" sz="quarter" idx="12"/>
          </p:nvPr>
        </p:nvSpPr>
        <p:spPr/>
        <p:txBody>
          <a:bodyPr/>
          <a:lstStyle/>
          <a:p>
            <a:r>
              <a:rPr lang="en-US"/>
              <a:t>2:17</a:t>
            </a:r>
            <a:endParaRPr lang="en-US" dirty="0"/>
          </a:p>
        </p:txBody>
      </p:sp>
      <p:sp>
        <p:nvSpPr>
          <p:cNvPr id="2" name="Title 1"/>
          <p:cNvSpPr>
            <a:spLocks noGrp="1"/>
          </p:cNvSpPr>
          <p:nvPr>
            <p:ph type="title"/>
          </p:nvPr>
        </p:nvSpPr>
        <p:spPr/>
        <p:txBody>
          <a:bodyPr/>
          <a:lstStyle/>
          <a:p>
            <a:r>
              <a:rPr lang="en-US" dirty="0"/>
              <a:t>She beat out what she had gleaned, and it was about an </a:t>
            </a:r>
            <a:r>
              <a:rPr lang="en-US" dirty="0" err="1"/>
              <a:t>ephah</a:t>
            </a:r>
            <a:r>
              <a:rPr lang="en-US" dirty="0"/>
              <a:t> of barley</a:t>
            </a:r>
          </a:p>
        </p:txBody>
      </p:sp>
    </p:spTree>
    <p:extLst>
      <p:ext uri="{BB962C8B-B14F-4D97-AF65-F5344CB8AC3E}">
        <p14:creationId xmlns:p14="http://schemas.microsoft.com/office/powerpoint/2010/main" val="3468530049"/>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C:\PLBL\Israel Museums\Beit-Miriam Museum, Kibbutz Palmachim\Bread exhibit with seah of grain, tb06080440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741" cy="6858556"/>
          </a:xfrm>
          <a:prstGeom prst="rect">
            <a:avLst/>
          </a:prstGeom>
          <a:noFill/>
          <a:extLst>
            <a:ext uri="{909E8E84-426E-40dd-AFC4-6F175D3DCCD1}">
              <a14:hiddenFill xmlns:a14="http://schemas.microsoft.com/office/drawing/2010/main" xmlns="">
                <a:solidFill>
                  <a:srgbClr val="FFFFFF"/>
                </a:solidFill>
              </a14:hiddenFill>
            </a:ext>
          </a:extLst>
        </p:spPr>
      </p:pic>
      <p:sp>
        <p:nvSpPr>
          <p:cNvPr id="3" name="Text Placeholder 2"/>
          <p:cNvSpPr>
            <a:spLocks noGrp="1"/>
          </p:cNvSpPr>
          <p:nvPr>
            <p:ph type="body" sz="quarter" idx="10"/>
          </p:nvPr>
        </p:nvSpPr>
        <p:spPr/>
        <p:txBody>
          <a:bodyPr/>
          <a:lstStyle/>
          <a:p>
            <a:r>
              <a:rPr lang="en-US" dirty="0"/>
              <a:t>Bread exhibit with a seah of grain</a:t>
            </a:r>
          </a:p>
        </p:txBody>
      </p:sp>
      <p:sp>
        <p:nvSpPr>
          <p:cNvPr id="4" name="Text Placeholder 3"/>
          <p:cNvSpPr>
            <a:spLocks noGrp="1"/>
          </p:cNvSpPr>
          <p:nvPr>
            <p:ph type="body" sz="quarter" idx="12"/>
          </p:nvPr>
        </p:nvSpPr>
        <p:spPr/>
        <p:txBody>
          <a:bodyPr/>
          <a:lstStyle/>
          <a:p>
            <a:r>
              <a:rPr lang="en-US" dirty="0"/>
              <a:t>2:17</a:t>
            </a:r>
          </a:p>
        </p:txBody>
      </p:sp>
      <p:sp>
        <p:nvSpPr>
          <p:cNvPr id="2" name="Title 1"/>
          <p:cNvSpPr>
            <a:spLocks noGrp="1"/>
          </p:cNvSpPr>
          <p:nvPr>
            <p:ph type="title"/>
          </p:nvPr>
        </p:nvSpPr>
        <p:spPr/>
        <p:txBody>
          <a:bodyPr/>
          <a:lstStyle/>
          <a:p>
            <a:r>
              <a:rPr lang="en-US" dirty="0"/>
              <a:t>She beat out what she had gleaned, and it was about an </a:t>
            </a:r>
            <a:r>
              <a:rPr lang="en-US" dirty="0" err="1"/>
              <a:t>ephah</a:t>
            </a:r>
            <a:r>
              <a:rPr lang="en-US" dirty="0"/>
              <a:t> of barley</a:t>
            </a:r>
          </a:p>
        </p:txBody>
      </p:sp>
    </p:spTree>
    <p:extLst>
      <p:ext uri="{BB962C8B-B14F-4D97-AF65-F5344CB8AC3E}">
        <p14:creationId xmlns:p14="http://schemas.microsoft.com/office/powerpoint/2010/main" val="2198542312"/>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02E5DA7-08C2-4D3E-A6C8-365E953D74A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4826" y="0"/>
            <a:ext cx="7454348" cy="6858000"/>
          </a:xfrm>
          <a:prstGeom prst="rect">
            <a:avLst/>
          </a:prstGeom>
        </p:spPr>
      </p:pic>
      <p:sp>
        <p:nvSpPr>
          <p:cNvPr id="2" name="Text Placeholder 1">
            <a:extLst>
              <a:ext uri="{FF2B5EF4-FFF2-40B4-BE49-F238E27FC236}">
                <a16:creationId xmlns:a16="http://schemas.microsoft.com/office/drawing/2014/main" id="{6714B85B-F3ED-4178-A7FB-D4A91A04C067}"/>
              </a:ext>
            </a:extLst>
          </p:cNvPr>
          <p:cNvSpPr>
            <a:spLocks noGrp="1"/>
          </p:cNvSpPr>
          <p:nvPr>
            <p:ph type="body" sz="quarter" idx="10"/>
          </p:nvPr>
        </p:nvSpPr>
        <p:spPr/>
        <p:txBody>
          <a:bodyPr/>
          <a:lstStyle/>
          <a:p>
            <a:r>
              <a:rPr lang="en-US" dirty="0"/>
              <a:t>Tablet recording barley rations distributed to individuals, from Babylon, 1900–1595 BC</a:t>
            </a:r>
          </a:p>
        </p:txBody>
      </p:sp>
      <p:sp>
        <p:nvSpPr>
          <p:cNvPr id="3" name="Text Placeholder 2">
            <a:extLst>
              <a:ext uri="{FF2B5EF4-FFF2-40B4-BE49-F238E27FC236}">
                <a16:creationId xmlns:a16="http://schemas.microsoft.com/office/drawing/2014/main" id="{DFC0D370-00B0-4B5A-AED9-BDDFA0212464}"/>
              </a:ext>
            </a:extLst>
          </p:cNvPr>
          <p:cNvSpPr>
            <a:spLocks noGrp="1"/>
          </p:cNvSpPr>
          <p:nvPr>
            <p:ph type="body" sz="quarter" idx="12"/>
          </p:nvPr>
        </p:nvSpPr>
        <p:spPr/>
        <p:txBody>
          <a:bodyPr/>
          <a:lstStyle/>
          <a:p>
            <a:r>
              <a:rPr lang="en-US" dirty="0"/>
              <a:t>2:17</a:t>
            </a:r>
          </a:p>
        </p:txBody>
      </p:sp>
      <p:sp>
        <p:nvSpPr>
          <p:cNvPr id="4" name="Title 3">
            <a:extLst>
              <a:ext uri="{FF2B5EF4-FFF2-40B4-BE49-F238E27FC236}">
                <a16:creationId xmlns:a16="http://schemas.microsoft.com/office/drawing/2014/main" id="{1EBAC1C1-0401-482A-87BF-1A9EAC6B44DB}"/>
              </a:ext>
            </a:extLst>
          </p:cNvPr>
          <p:cNvSpPr>
            <a:spLocks noGrp="1"/>
          </p:cNvSpPr>
          <p:nvPr>
            <p:ph type="title"/>
          </p:nvPr>
        </p:nvSpPr>
        <p:spPr/>
        <p:txBody>
          <a:bodyPr/>
          <a:lstStyle/>
          <a:p>
            <a:r>
              <a:rPr lang="en-US" dirty="0"/>
              <a:t>She beat out what she had gleaned, and it was about an ephah of barley</a:t>
            </a:r>
          </a:p>
        </p:txBody>
      </p:sp>
    </p:spTree>
    <p:extLst>
      <p:ext uri="{BB962C8B-B14F-4D97-AF65-F5344CB8AC3E}">
        <p14:creationId xmlns:p14="http://schemas.microsoft.com/office/powerpoint/2010/main" val="585644261"/>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PLBL\17 Cultural Images of the Holy Land\Plowing and Field Work\Woman with bag of harvest near Lebonah, tb051207346.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367910"/>
            <a:ext cx="9144741" cy="6122180"/>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Woman with a bag of harvest near </a:t>
            </a:r>
            <a:r>
              <a:rPr lang="en-US" dirty="0" err="1"/>
              <a:t>Lebonah</a:t>
            </a:r>
            <a:endParaRPr lang="en-US" dirty="0"/>
          </a:p>
        </p:txBody>
      </p:sp>
      <p:sp>
        <p:nvSpPr>
          <p:cNvPr id="4" name="Text Placeholder 3"/>
          <p:cNvSpPr>
            <a:spLocks noGrp="1"/>
          </p:cNvSpPr>
          <p:nvPr>
            <p:ph type="body" sz="quarter" idx="12"/>
          </p:nvPr>
        </p:nvSpPr>
        <p:spPr/>
        <p:txBody>
          <a:bodyPr/>
          <a:lstStyle/>
          <a:p>
            <a:r>
              <a:rPr lang="en-US" dirty="0"/>
              <a:t>2:18</a:t>
            </a:r>
          </a:p>
        </p:txBody>
      </p:sp>
      <p:sp>
        <p:nvSpPr>
          <p:cNvPr id="2" name="Title 1"/>
          <p:cNvSpPr>
            <a:spLocks noGrp="1"/>
          </p:cNvSpPr>
          <p:nvPr>
            <p:ph type="title"/>
          </p:nvPr>
        </p:nvSpPr>
        <p:spPr/>
        <p:txBody>
          <a:bodyPr/>
          <a:lstStyle/>
          <a:p>
            <a:r>
              <a:rPr lang="en-US" dirty="0"/>
              <a:t>And she took it up and went into the city</a:t>
            </a:r>
          </a:p>
        </p:txBody>
      </p:sp>
    </p:spTree>
    <p:extLst>
      <p:ext uri="{BB962C8B-B14F-4D97-AF65-F5344CB8AC3E}">
        <p14:creationId xmlns:p14="http://schemas.microsoft.com/office/powerpoint/2010/main" val="3283985734"/>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a:t>Church of the Nativity in Bethlehem (aerial view from the west)</a:t>
            </a:r>
          </a:p>
        </p:txBody>
      </p:sp>
      <p:sp>
        <p:nvSpPr>
          <p:cNvPr id="4" name="Text Placeholder 3"/>
          <p:cNvSpPr>
            <a:spLocks noGrp="1"/>
          </p:cNvSpPr>
          <p:nvPr>
            <p:ph type="body" sz="quarter" idx="12"/>
          </p:nvPr>
        </p:nvSpPr>
        <p:spPr/>
        <p:txBody>
          <a:bodyPr/>
          <a:lstStyle/>
          <a:p>
            <a:r>
              <a:rPr lang="en-US" dirty="0"/>
              <a:t>2:18</a:t>
            </a:r>
          </a:p>
        </p:txBody>
      </p:sp>
      <p:sp>
        <p:nvSpPr>
          <p:cNvPr id="2" name="Title 1"/>
          <p:cNvSpPr>
            <a:spLocks noGrp="1"/>
          </p:cNvSpPr>
          <p:nvPr>
            <p:ph type="title"/>
          </p:nvPr>
        </p:nvSpPr>
        <p:spPr/>
        <p:txBody>
          <a:bodyPr/>
          <a:lstStyle/>
          <a:p>
            <a:r>
              <a:rPr lang="en-US" dirty="0"/>
              <a:t>And she took it up and went into the city</a:t>
            </a:r>
          </a:p>
        </p:txBody>
      </p:sp>
      <p:pic>
        <p:nvPicPr>
          <p:cNvPr id="7" name="Picture 6">
            <a:extLst>
              <a:ext uri="{FF2B5EF4-FFF2-40B4-BE49-F238E27FC236}">
                <a16:creationId xmlns:a16="http://schemas.microsoft.com/office/drawing/2014/main" id="{43E34926-AA71-4EAC-92A1-E4096A80BA2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50900"/>
            <a:ext cx="9144000" cy="5148072"/>
          </a:xfrm>
          <a:prstGeom prst="rect">
            <a:avLst/>
          </a:prstGeom>
        </p:spPr>
      </p:pic>
    </p:spTree>
    <p:extLst>
      <p:ext uri="{BB962C8B-B14F-4D97-AF65-F5344CB8AC3E}">
        <p14:creationId xmlns:p14="http://schemas.microsoft.com/office/powerpoint/2010/main" val="3168220968"/>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a:t>Church of the Nativity in Bethlehem (aerial view from the west)</a:t>
            </a:r>
          </a:p>
        </p:txBody>
      </p:sp>
      <p:sp>
        <p:nvSpPr>
          <p:cNvPr id="4" name="Text Placeholder 3"/>
          <p:cNvSpPr>
            <a:spLocks noGrp="1"/>
          </p:cNvSpPr>
          <p:nvPr>
            <p:ph type="body" sz="quarter" idx="12"/>
          </p:nvPr>
        </p:nvSpPr>
        <p:spPr/>
        <p:txBody>
          <a:bodyPr/>
          <a:lstStyle/>
          <a:p>
            <a:r>
              <a:rPr lang="en-US" dirty="0"/>
              <a:t>2:18</a:t>
            </a:r>
          </a:p>
        </p:txBody>
      </p:sp>
      <p:sp>
        <p:nvSpPr>
          <p:cNvPr id="2" name="Title 1"/>
          <p:cNvSpPr>
            <a:spLocks noGrp="1"/>
          </p:cNvSpPr>
          <p:nvPr>
            <p:ph type="title"/>
          </p:nvPr>
        </p:nvSpPr>
        <p:spPr/>
        <p:txBody>
          <a:bodyPr/>
          <a:lstStyle/>
          <a:p>
            <a:r>
              <a:rPr lang="en-US" dirty="0"/>
              <a:t>And she took it up and went into the city</a:t>
            </a:r>
          </a:p>
        </p:txBody>
      </p:sp>
      <p:pic>
        <p:nvPicPr>
          <p:cNvPr id="7" name="Picture 6">
            <a:extLst>
              <a:ext uri="{FF2B5EF4-FFF2-40B4-BE49-F238E27FC236}">
                <a16:creationId xmlns:a16="http://schemas.microsoft.com/office/drawing/2014/main" id="{43E34926-AA71-4EAC-92A1-E4096A80BA2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50900"/>
            <a:ext cx="9144000" cy="5148072"/>
          </a:xfrm>
          <a:prstGeom prst="rect">
            <a:avLst/>
          </a:prstGeom>
        </p:spPr>
      </p:pic>
      <p:sp>
        <p:nvSpPr>
          <p:cNvPr id="8" name="Text Box 1029">
            <a:extLst>
              <a:ext uri="{FF2B5EF4-FFF2-40B4-BE49-F238E27FC236}">
                <a16:creationId xmlns:a16="http://schemas.microsoft.com/office/drawing/2014/main" id="{5CB7C099-C97D-4922-A576-C57BA28F0BDC}"/>
              </a:ext>
            </a:extLst>
          </p:cNvPr>
          <p:cNvSpPr txBox="1">
            <a:spLocks noChangeArrowheads="1"/>
          </p:cNvSpPr>
          <p:nvPr/>
        </p:nvSpPr>
        <p:spPr bwMode="auto">
          <a:xfrm>
            <a:off x="3543257" y="3886200"/>
            <a:ext cx="2057486" cy="400110"/>
          </a:xfrm>
          <a:prstGeom prst="rect">
            <a:avLst/>
          </a:prstGeom>
          <a:noFill/>
          <a:ln w="9525">
            <a:noFill/>
            <a:miter lim="800000"/>
            <a:headEnd/>
            <a:tailEnd/>
          </a:ln>
          <a:effectLst/>
        </p:spPr>
        <p:txBody>
          <a:bodyPr wrap="none">
            <a:spAutoFit/>
          </a:bodyPr>
          <a:lstStyle/>
          <a:p>
            <a:pP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Church of Nativity</a:t>
            </a:r>
          </a:p>
        </p:txBody>
      </p:sp>
      <p:sp>
        <p:nvSpPr>
          <p:cNvPr id="9" name="Text Box 1029">
            <a:extLst>
              <a:ext uri="{FF2B5EF4-FFF2-40B4-BE49-F238E27FC236}">
                <a16:creationId xmlns:a16="http://schemas.microsoft.com/office/drawing/2014/main" id="{01E56075-44E2-46CE-97A1-47B9E0484B9A}"/>
              </a:ext>
            </a:extLst>
          </p:cNvPr>
          <p:cNvSpPr txBox="1">
            <a:spLocks noChangeArrowheads="1"/>
          </p:cNvSpPr>
          <p:nvPr/>
        </p:nvSpPr>
        <p:spPr bwMode="auto">
          <a:xfrm>
            <a:off x="4808652" y="2514600"/>
            <a:ext cx="1777731" cy="400110"/>
          </a:xfrm>
          <a:prstGeom prst="rect">
            <a:avLst/>
          </a:prstGeom>
          <a:noFill/>
          <a:ln w="9525">
            <a:noFill/>
            <a:miter lim="800000"/>
            <a:headEnd/>
            <a:tailEnd/>
          </a:ln>
          <a:effectLst/>
        </p:spPr>
        <p:txBody>
          <a:bodyPr wrap="none">
            <a:spAutoFit/>
          </a:bodyPr>
          <a:lstStyle/>
          <a:p>
            <a:pP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Iron Age village</a:t>
            </a:r>
          </a:p>
        </p:txBody>
      </p:sp>
      <p:sp>
        <p:nvSpPr>
          <p:cNvPr id="10" name="Rectangle 9">
            <a:extLst>
              <a:ext uri="{FF2B5EF4-FFF2-40B4-BE49-F238E27FC236}">
                <a16:creationId xmlns:a16="http://schemas.microsoft.com/office/drawing/2014/main" id="{8498709E-BFD7-438D-980E-6CAB7A7C47D2}"/>
              </a:ext>
            </a:extLst>
          </p:cNvPr>
          <p:cNvSpPr/>
          <p:nvPr/>
        </p:nvSpPr>
        <p:spPr>
          <a:xfrm>
            <a:off x="4114800" y="2914710"/>
            <a:ext cx="838200" cy="971490"/>
          </a:xfrm>
          <a:prstGeom prst="rect">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2400" kern="0">
              <a:solidFill>
                <a:srgbClr val="000000"/>
              </a:solidFill>
              <a:latin typeface="Arial"/>
              <a:ea typeface=""/>
              <a:cs typeface=""/>
            </a:endParaRPr>
          </a:p>
        </p:txBody>
      </p:sp>
      <p:sp>
        <p:nvSpPr>
          <p:cNvPr id="11" name="Text Box 1029">
            <a:extLst>
              <a:ext uri="{FF2B5EF4-FFF2-40B4-BE49-F238E27FC236}">
                <a16:creationId xmlns:a16="http://schemas.microsoft.com/office/drawing/2014/main" id="{E58548D0-7A7E-4489-A4E0-CA2E148E6FA7}"/>
              </a:ext>
            </a:extLst>
          </p:cNvPr>
          <p:cNvSpPr txBox="1">
            <a:spLocks noChangeArrowheads="1"/>
          </p:cNvSpPr>
          <p:nvPr/>
        </p:nvSpPr>
        <p:spPr bwMode="auto">
          <a:xfrm>
            <a:off x="838200" y="1600200"/>
            <a:ext cx="2098651" cy="400110"/>
          </a:xfrm>
          <a:prstGeom prst="rect">
            <a:avLst/>
          </a:prstGeom>
          <a:noFill/>
          <a:ln w="9525">
            <a:noFill/>
            <a:miter lim="800000"/>
            <a:headEnd/>
            <a:tailEnd/>
          </a:ln>
          <a:effectLst/>
        </p:spPr>
        <p:txBody>
          <a:bodyPr wrap="none">
            <a:spAutoFit/>
          </a:bodyPr>
          <a:lstStyle/>
          <a:p>
            <a:pP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Judean wilderness</a:t>
            </a:r>
          </a:p>
        </p:txBody>
      </p:sp>
    </p:spTree>
    <p:extLst>
      <p:ext uri="{BB962C8B-B14F-4D97-AF65-F5344CB8AC3E}">
        <p14:creationId xmlns:p14="http://schemas.microsoft.com/office/powerpoint/2010/main" val="1210281504"/>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black and white photo of a hillside&#10;&#10;Description generated with very high confidence">
            <a:extLst>
              <a:ext uri="{FF2B5EF4-FFF2-40B4-BE49-F238E27FC236}">
                <a16:creationId xmlns:a16="http://schemas.microsoft.com/office/drawing/2014/main" id="{E7AABB12-D991-484D-A4B5-83FAE3AEBC8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64592"/>
            <a:ext cx="9144000" cy="6528816"/>
          </a:xfrm>
          <a:prstGeom prst="rect">
            <a:avLst/>
          </a:prstGeom>
        </p:spPr>
      </p:pic>
      <p:sp>
        <p:nvSpPr>
          <p:cNvPr id="3" name="Text Placeholder 2"/>
          <p:cNvSpPr>
            <a:spLocks noGrp="1"/>
          </p:cNvSpPr>
          <p:nvPr>
            <p:ph type="body" sz="quarter" idx="10"/>
          </p:nvPr>
        </p:nvSpPr>
        <p:spPr/>
        <p:txBody>
          <a:bodyPr/>
          <a:lstStyle/>
          <a:p>
            <a:r>
              <a:rPr lang="en-US" dirty="0"/>
              <a:t>Northern terraces of Bethlehem (from the east)</a:t>
            </a:r>
          </a:p>
        </p:txBody>
      </p:sp>
      <p:sp>
        <p:nvSpPr>
          <p:cNvPr id="4" name="Text Placeholder 3"/>
          <p:cNvSpPr>
            <a:spLocks noGrp="1"/>
          </p:cNvSpPr>
          <p:nvPr>
            <p:ph type="body" sz="quarter" idx="12"/>
          </p:nvPr>
        </p:nvSpPr>
        <p:spPr/>
        <p:txBody>
          <a:bodyPr/>
          <a:lstStyle/>
          <a:p>
            <a:r>
              <a:rPr lang="en-US" dirty="0"/>
              <a:t>2:18</a:t>
            </a:r>
          </a:p>
        </p:txBody>
      </p:sp>
      <p:sp>
        <p:nvSpPr>
          <p:cNvPr id="2" name="Title 1"/>
          <p:cNvSpPr>
            <a:spLocks noGrp="1"/>
          </p:cNvSpPr>
          <p:nvPr>
            <p:ph type="title"/>
          </p:nvPr>
        </p:nvSpPr>
        <p:spPr/>
        <p:txBody>
          <a:bodyPr/>
          <a:lstStyle/>
          <a:p>
            <a:r>
              <a:rPr lang="en-US" dirty="0"/>
              <a:t>And she took it up and went into the city</a:t>
            </a:r>
          </a:p>
        </p:txBody>
      </p:sp>
    </p:spTree>
    <p:extLst>
      <p:ext uri="{BB962C8B-B14F-4D97-AF65-F5344CB8AC3E}">
        <p14:creationId xmlns:p14="http://schemas.microsoft.com/office/powerpoint/2010/main" val="1262283002"/>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15900"/>
            <a:ext cx="9144000" cy="6419088"/>
          </a:xfrm>
          <a:prstGeom prst="rect">
            <a:avLst/>
          </a:prstGeom>
        </p:spPr>
      </p:pic>
      <p:sp>
        <p:nvSpPr>
          <p:cNvPr id="3" name="Text Placeholder 2"/>
          <p:cNvSpPr>
            <a:spLocks noGrp="1"/>
          </p:cNvSpPr>
          <p:nvPr>
            <p:ph type="body" sz="quarter" idx="10"/>
          </p:nvPr>
        </p:nvSpPr>
        <p:spPr/>
        <p:txBody>
          <a:bodyPr/>
          <a:lstStyle/>
          <a:p>
            <a:r>
              <a:rPr lang="en-US" dirty="0"/>
              <a:t>Street and homes in Bethlehem</a:t>
            </a:r>
          </a:p>
        </p:txBody>
      </p:sp>
      <p:sp>
        <p:nvSpPr>
          <p:cNvPr id="4" name="Text Placeholder 3"/>
          <p:cNvSpPr>
            <a:spLocks noGrp="1"/>
          </p:cNvSpPr>
          <p:nvPr>
            <p:ph type="body" sz="quarter" idx="12"/>
          </p:nvPr>
        </p:nvSpPr>
        <p:spPr/>
        <p:txBody>
          <a:bodyPr/>
          <a:lstStyle/>
          <a:p>
            <a:r>
              <a:rPr lang="en-US" dirty="0"/>
              <a:t>2:18</a:t>
            </a:r>
          </a:p>
        </p:txBody>
      </p:sp>
      <p:sp>
        <p:nvSpPr>
          <p:cNvPr id="2" name="Title 1"/>
          <p:cNvSpPr>
            <a:spLocks noGrp="1"/>
          </p:cNvSpPr>
          <p:nvPr>
            <p:ph type="title"/>
          </p:nvPr>
        </p:nvSpPr>
        <p:spPr/>
        <p:txBody>
          <a:bodyPr/>
          <a:lstStyle/>
          <a:p>
            <a:r>
              <a:rPr lang="en-US" dirty="0"/>
              <a:t>And she took it up and went into the city</a:t>
            </a:r>
          </a:p>
        </p:txBody>
      </p:sp>
    </p:spTree>
    <p:extLst>
      <p:ext uri="{BB962C8B-B14F-4D97-AF65-F5344CB8AC3E}">
        <p14:creationId xmlns:p14="http://schemas.microsoft.com/office/powerpoint/2010/main" val="232256632"/>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85C7F02B-F365-4C1F-987E-173939EB266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Text Placeholder 2"/>
          <p:cNvSpPr>
            <a:spLocks noGrp="1"/>
          </p:cNvSpPr>
          <p:nvPr>
            <p:ph type="body" sz="quarter" idx="10"/>
          </p:nvPr>
        </p:nvSpPr>
        <p:spPr/>
        <p:txBody>
          <a:bodyPr/>
          <a:lstStyle/>
          <a:p>
            <a:r>
              <a:rPr lang="en-US" dirty="0"/>
              <a:t>Model of Israelite village in the hill country, circa 1200–1000 BC</a:t>
            </a:r>
          </a:p>
        </p:txBody>
      </p:sp>
      <p:sp>
        <p:nvSpPr>
          <p:cNvPr id="4" name="Text Placeholder 3"/>
          <p:cNvSpPr>
            <a:spLocks noGrp="1"/>
          </p:cNvSpPr>
          <p:nvPr>
            <p:ph type="body" sz="quarter" idx="12"/>
          </p:nvPr>
        </p:nvSpPr>
        <p:spPr/>
        <p:txBody>
          <a:bodyPr/>
          <a:lstStyle/>
          <a:p>
            <a:r>
              <a:rPr lang="en-US" dirty="0"/>
              <a:t>2:18</a:t>
            </a:r>
          </a:p>
        </p:txBody>
      </p:sp>
      <p:sp>
        <p:nvSpPr>
          <p:cNvPr id="2" name="Title 1"/>
          <p:cNvSpPr>
            <a:spLocks noGrp="1"/>
          </p:cNvSpPr>
          <p:nvPr>
            <p:ph type="title"/>
          </p:nvPr>
        </p:nvSpPr>
        <p:spPr/>
        <p:txBody>
          <a:bodyPr/>
          <a:lstStyle/>
          <a:p>
            <a:r>
              <a:rPr lang="en-US" dirty="0"/>
              <a:t>And she took it up and went into the city</a:t>
            </a:r>
          </a:p>
        </p:txBody>
      </p:sp>
    </p:spTree>
    <p:extLst>
      <p:ext uri="{BB962C8B-B14F-4D97-AF65-F5344CB8AC3E}">
        <p14:creationId xmlns:p14="http://schemas.microsoft.com/office/powerpoint/2010/main" val="1069570606"/>
      </p:ext>
    </p:extLst>
  </p:cSld>
  <p:clrMapOvr>
    <a:masterClrMapping/>
  </p:clrMapOvr>
</p:sld>
</file>

<file path=ppt/theme/theme1.xml><?xml version="1.0" encoding="utf-8"?>
<a:theme xmlns:a="http://schemas.openxmlformats.org/drawingml/2006/main" name="PhotoCompan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hotoCompanion">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hotoCompanion.potx" id="{156FBC7D-6AC8-4052-8D38-BB651D9D29B5}" vid="{07EA9D4B-09B1-4793-8212-CF3BEBDEEA4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PhotoCompanion</Template>
  <TotalTime>218</TotalTime>
  <Words>6162</Words>
  <Application>Microsoft Office PowerPoint</Application>
  <PresentationFormat>On-screen Show (4:3)</PresentationFormat>
  <Paragraphs>784</Paragraphs>
  <Slides>107</Slides>
  <Notes>107</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107</vt:i4>
      </vt:variant>
    </vt:vector>
  </HeadingPairs>
  <TitlesOfParts>
    <vt:vector size="111" baseType="lpstr">
      <vt:lpstr>Arial</vt:lpstr>
      <vt:lpstr>Calibri</vt:lpstr>
      <vt:lpstr>Times New Roman</vt:lpstr>
      <vt:lpstr>PhotoCompanion</vt:lpstr>
      <vt:lpstr>RUTH 2</vt:lpstr>
      <vt:lpstr>Naomi had a relative of her husband, a man of great wealth . . . whose name was Boaz</vt:lpstr>
      <vt:lpstr>Naomi had a relative of her husband, a man of great wealth . . . whose name was Boaz</vt:lpstr>
      <vt:lpstr>Naomi had a relative of her husband, a man of great wealth . . . whose name was Boaz</vt:lpstr>
      <vt:lpstr>Naomi had a relative of her husband, a man of great wealth . . . whose name was Boaz</vt:lpstr>
      <vt:lpstr>Ruth . . . said to Naomi, “Let me now go to the field and glean among the ears of grain”</vt:lpstr>
      <vt:lpstr>Ruth . . . said to Naomi, “Let me now go to the field and glean among the ears of grain”</vt:lpstr>
      <vt:lpstr>Ruth . . . said to Naomi, “Let me now go to the field and glean among the ears of grain”</vt:lpstr>
      <vt:lpstr>Ruth . . . said to Naomi, “Let me now go to the field and glean among the ears of grain”</vt:lpstr>
      <vt:lpstr>So she departed and went and gleaned in the field behind the reapers</vt:lpstr>
      <vt:lpstr>So she departed and went and gleaned in the field behind the reapers</vt:lpstr>
      <vt:lpstr>So she departed and went and gleaned in the field behind the reapers</vt:lpstr>
      <vt:lpstr>So she departed and went and gleaned in the field behind the reapers</vt:lpstr>
      <vt:lpstr>So she departed and went and gleaned in the field behind the reapers</vt:lpstr>
      <vt:lpstr>So she departed and went and gleaned in the field behind the reapers</vt:lpstr>
      <vt:lpstr>So she departed and went and gleaned in the field behind the reapers</vt:lpstr>
      <vt:lpstr>She happened to come to the part of the field that belonged to Boaz . . . of the clan of Elimelech</vt:lpstr>
      <vt:lpstr>She happened to come to the part of the field that belonged to Boaz . . . of the clan of Elimelech</vt:lpstr>
      <vt:lpstr>She happened to come to the part of the field that belonged to Boaz . . . of the clan of Elimelech</vt:lpstr>
      <vt:lpstr>She happened to come to the part of the field that belonged to Boaz . . . of the clan of Elimelech</vt:lpstr>
      <vt:lpstr>She happened to come to the part of the field that belonged to Boaz . . . of the clan of Elimelech</vt:lpstr>
      <vt:lpstr>She happened to come to the part of the field that belonged to Boaz . . . of the clan of Elimelech</vt:lpstr>
      <vt:lpstr>She happened to come to the part of the field that belonged to Boaz . . . of the clan of Elimelech</vt:lpstr>
      <vt:lpstr>Boaz came from Bethlehem and said to the reapers, “Yahweh be with you”</vt:lpstr>
      <vt:lpstr>Boaz came from Bethlehem and said to the reapers, “Yahweh be with you”</vt:lpstr>
      <vt:lpstr>Boaz came from Bethlehem and said to the reapers, “Yahweh be with you”</vt:lpstr>
      <vt:lpstr>Boaz came from Bethlehem and said to the reapers, “Yahweh be with you”</vt:lpstr>
      <vt:lpstr>Boaz came from Bethlehem and said to the reapers, “Yahweh be with you”</vt:lpstr>
      <vt:lpstr>Boaz came from Bethlehem and said to the reapers, “Yahweh be with you”</vt:lpstr>
      <vt:lpstr>Boaz came from Bethlehem and said to the reapers, “Yahweh be with you”</vt:lpstr>
      <vt:lpstr>And they said to him, ”Yahweh bless you”</vt:lpstr>
      <vt:lpstr>Boaz said to his servant who was set over the reapers, “Whose young woman is this?”</vt:lpstr>
      <vt:lpstr>She is the young Moabite woman, who came back with Naomi from the country of Moab</vt:lpstr>
      <vt:lpstr>She is the young Moabite woman, who came back with Naomi from the country of Moab</vt:lpstr>
      <vt:lpstr>She is the young Moabite woman, who came back with Naomi from the country of Moab</vt:lpstr>
      <vt:lpstr>She said, “Please let me glean and gather among the sheaves after the reapers”</vt:lpstr>
      <vt:lpstr>She said, “Please let me glean and gather among the sheaves after the reapers”</vt:lpstr>
      <vt:lpstr>She said, “Please let me glean and gather among the sheaves after the reapers”</vt:lpstr>
      <vt:lpstr>She said, “Please let me glean and gather among the sheaves after the reapers”</vt:lpstr>
      <vt:lpstr>She said, “Please let me glean and gather among the sheaves after the reapers”</vt:lpstr>
      <vt:lpstr>So she came and has continued from the morning until now</vt:lpstr>
      <vt:lpstr>So she came and has continued from the morning until now</vt:lpstr>
      <vt:lpstr>So she came and has continued from the morning until now, except for a short rest in the shelter</vt:lpstr>
      <vt:lpstr>So she came and has continued from the morning until now, except for a short rest in the shelter</vt:lpstr>
      <vt:lpstr>So she came and has continued from the morning until now, except for a short rest in the shelter</vt:lpstr>
      <vt:lpstr>So she came and has continued from the morning until now, except for a short rest in the shelter</vt:lpstr>
      <vt:lpstr>So she came and has continued from the morning until now, except for a short rest in the shelter</vt:lpstr>
      <vt:lpstr>So she came and has continued from the morning until now, except for a short rest in the shelter</vt:lpstr>
      <vt:lpstr>Then Boaz said to Ruth . . . “Do not go to glean in another field . . . but stay here by my maids”</vt:lpstr>
      <vt:lpstr>Then Boaz said to Ruth . . . “Do not go to glean in another field . . . but stay here by my maids”</vt:lpstr>
      <vt:lpstr>Then Boaz said to Ruth . . . “Do not go to glean in another field . . . but stay here by my maids”</vt:lpstr>
      <vt:lpstr>Let your eyes be on the field that they are reaping and go after them</vt:lpstr>
      <vt:lpstr>Let your eyes be on the field that they are reaping and go after them</vt:lpstr>
      <vt:lpstr>Have I not ordered the young men not to touch you?</vt:lpstr>
      <vt:lpstr>When you are thirsty, go to the pitchers and drink from what the young men have drawn</vt:lpstr>
      <vt:lpstr>When you are thirsty, go to the pitchers and drink from what the young men have drawn</vt:lpstr>
      <vt:lpstr>When you are thirsty, go to the pitchers and drink from what the young men have drawn</vt:lpstr>
      <vt:lpstr>When you are thirsty, go to the pitchers and drink from what the young men have drawn</vt:lpstr>
      <vt:lpstr>When you are thirsty, go to the pitchers and drink from what the young men have drawn</vt:lpstr>
      <vt:lpstr>When you are thirsty, go to the pitchers and drink from what the young men have drawn</vt:lpstr>
      <vt:lpstr>When you are thirsty, go to the pitchers and drink from what the young men have drawn</vt:lpstr>
      <vt:lpstr>When you are thirsty, go to the pitchers and drink from what the young men have drawn</vt:lpstr>
      <vt:lpstr>When you are thirsty, go to the pitchers and drink from what the young men have drawn</vt:lpstr>
      <vt:lpstr>Then she fell on her face, bowing to the ground</vt:lpstr>
      <vt:lpstr>She said to him, “Why have I found favor in your eyes . . . since I am a foreigner?”</vt:lpstr>
      <vt:lpstr>You left your father and your mother and the land of your birth</vt:lpstr>
      <vt:lpstr>You left your father and your mother and the land of your birth</vt:lpstr>
      <vt:lpstr>You left your father and your mother and the land of your birth</vt:lpstr>
      <vt:lpstr>May Yahweh reward your work . . . under whose wings you have come to take refuge</vt:lpstr>
      <vt:lpstr>May Yahweh reward your work . . . under whose wings you have come to take refuge</vt:lpstr>
      <vt:lpstr>May Yahweh reward your work . . . under whose wings you have come to take refuge</vt:lpstr>
      <vt:lpstr>At mealtime Boaz said to her, “Come here, that you may eat of the bread”</vt:lpstr>
      <vt:lpstr>At mealtime Boaz said to her, “Come here, that you may eat of the bread”</vt:lpstr>
      <vt:lpstr>At mealtime Boaz said to her, “Come here, that you may eat of the bread”</vt:lpstr>
      <vt:lpstr>At mealtime Boaz said to her, “Come here, that you may eat of the bread”</vt:lpstr>
      <vt:lpstr>At mealtime Boaz said to her, “Come here, that you may eat of the bread”</vt:lpstr>
      <vt:lpstr>At mealtime Boaz said to her, “Come here, that you may eat of the bread”</vt:lpstr>
      <vt:lpstr>Come here, that you may eat of the bread and dip your morsel in the vinegar</vt:lpstr>
      <vt:lpstr>Come here, that you may eat of the bread and dip your morsel in the vinegar</vt:lpstr>
      <vt:lpstr>Come here, that you may eat of the bread and dip your morsel in the vinegar</vt:lpstr>
      <vt:lpstr>She sat beside the reapers, and they passed her parched grain, and she ate</vt:lpstr>
      <vt:lpstr>She sat beside the reapers, and they passed her parched grain, and she ate</vt:lpstr>
      <vt:lpstr>She sat beside the reapers, and they passed her parched grain, and she ate</vt:lpstr>
      <vt:lpstr>Let her glean even among the sheaves, and do not reprimand her</vt:lpstr>
      <vt:lpstr>Let her glean even among the sheaves, and do not reprimand her</vt:lpstr>
      <vt:lpstr>And also pull out some for her from the bundles and leave it</vt:lpstr>
      <vt:lpstr>And also pull out some for her from the bundles and leave it</vt:lpstr>
      <vt:lpstr>And also pull out some for her from the bundles and leave it</vt:lpstr>
      <vt:lpstr>She beat out what she had gleaned, and it was about an ephah of barley</vt:lpstr>
      <vt:lpstr>She beat out what she had gleaned, and it was about an ephah of barley</vt:lpstr>
      <vt:lpstr>She beat out what she had gleaned, and it was about an ephah of barley</vt:lpstr>
      <vt:lpstr>She beat out what she had gleaned, and it was about an ephah of barley</vt:lpstr>
      <vt:lpstr>She beat out what she had gleaned, and it was about an ephah of barley</vt:lpstr>
      <vt:lpstr>And she took it up and went into the city</vt:lpstr>
      <vt:lpstr>And she took it up and went into the city</vt:lpstr>
      <vt:lpstr>And she took it up and went into the city</vt:lpstr>
      <vt:lpstr>And she took it up and went into the city</vt:lpstr>
      <vt:lpstr>And she took it up and went into the city</vt:lpstr>
      <vt:lpstr>And she took it up and went into the city</vt:lpstr>
      <vt:lpstr>Her mother-in-law said to her, “Where did you glean today?”</vt:lpstr>
      <vt:lpstr>The name of the man with whom I worked today is Boaz</vt:lpstr>
      <vt:lpstr>And Ruth the Moabitess said . . .</vt:lpstr>
      <vt:lpstr>And Ruth the Moabitess said . . .</vt:lpstr>
      <vt:lpstr>He said to me, “You shall stay close to my young men until they have finished all my harvest”</vt:lpstr>
      <vt:lpstr>She kept close to the maids of Boaz . . . until the end of the barley harvest and the wheat harvest</vt:lpstr>
      <vt:lpstr>She kept close to the maids of Boaz . . . until the end of the barley harvest and the wheat harvest</vt:lpstr>
      <vt:lpstr>She kept close to the maids of Boaz . . . until the end of the barley harvest and the wheat harvest</vt:lpstr>
    </vt:vector>
  </TitlesOfParts>
  <Company>BiblePlaces.com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Ruth 2, Photo Companion to the Bible</dc:title>
  <dc:subject>Photo Companion to the Bible</dc:subject>
  <dc:creator>BiblePlaces.com</dc:creator>
  <cp:lastModifiedBy>Steven Anderson</cp:lastModifiedBy>
  <cp:revision>5</cp:revision>
  <dcterms:created xsi:type="dcterms:W3CDTF">2019-10-09T03:43:12Z</dcterms:created>
  <dcterms:modified xsi:type="dcterms:W3CDTF">2021-10-28T19:30:20Z</dcterms:modified>
</cp:coreProperties>
</file>